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6" r:id="rId3"/>
    <p:sldId id="544" r:id="rId4"/>
    <p:sldId id="433" r:id="rId5"/>
    <p:sldId id="502" r:id="rId6"/>
    <p:sldId id="552" r:id="rId7"/>
    <p:sldId id="551" r:id="rId8"/>
    <p:sldId id="505" r:id="rId9"/>
    <p:sldId id="510" r:id="rId10"/>
    <p:sldId id="508" r:id="rId11"/>
    <p:sldId id="494" r:id="rId12"/>
    <p:sldId id="529" r:id="rId13"/>
    <p:sldId id="517" r:id="rId14"/>
    <p:sldId id="512" r:id="rId15"/>
    <p:sldId id="530" r:id="rId16"/>
    <p:sldId id="531" r:id="rId17"/>
    <p:sldId id="542" r:id="rId18"/>
    <p:sldId id="537" r:id="rId19"/>
    <p:sldId id="515" r:id="rId20"/>
    <p:sldId id="555" r:id="rId21"/>
    <p:sldId id="538" r:id="rId22"/>
    <p:sldId id="533" r:id="rId23"/>
    <p:sldId id="553" r:id="rId24"/>
    <p:sldId id="554" r:id="rId25"/>
    <p:sldId id="543" r:id="rId26"/>
    <p:sldId id="547" r:id="rId27"/>
    <p:sldId id="548" r:id="rId28"/>
    <p:sldId id="550" r:id="rId29"/>
    <p:sldId id="546" r:id="rId30"/>
    <p:sldId id="549" r:id="rId31"/>
    <p:sldId id="545" r:id="rId32"/>
    <p:sldId id="507" r:id="rId33"/>
    <p:sldId id="539" r:id="rId34"/>
    <p:sldId id="540" r:id="rId3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5"/>
    <p:restoredTop sz="86304"/>
  </p:normalViewPr>
  <p:slideViewPr>
    <p:cSldViewPr snapToGrid="0" snapToObjects="1">
      <p:cViewPr varScale="1">
        <p:scale>
          <a:sx n="137" d="100"/>
          <a:sy n="137" d="100"/>
        </p:scale>
        <p:origin x="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2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3" Type="http://schemas.openxmlformats.org/officeDocument/2006/relationships/image" Target="../media/image322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3.png"/><Relationship Id="rId9" Type="http://schemas.openxmlformats.org/officeDocument/2006/relationships/image" Target="../media/image3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403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2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1.png"/><Relationship Id="rId5" Type="http://schemas.openxmlformats.org/officeDocument/2006/relationships/image" Target="../media/image402.png"/><Relationship Id="rId4" Type="http://schemas.openxmlformats.org/officeDocument/2006/relationships/image" Target="../media/image3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7" Type="http://schemas.openxmlformats.org/officeDocument/2006/relationships/image" Target="../media/image470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an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an easy way to key properties of systems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95BD-4E2C-8D21-699F-D7982550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12827" y="6305939"/>
            <a:ext cx="484251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23CE4-2434-EBE0-3115-AA359F331CC9}"/>
              </a:ext>
            </a:extLst>
          </p:cNvPr>
          <p:cNvCxnSpPr>
            <a:cxnSpLocks/>
          </p:cNvCxnSpPr>
          <p:nvPr/>
        </p:nvCxnSpPr>
        <p:spPr>
          <a:xfrm flipH="1">
            <a:off x="5021423" y="1119680"/>
            <a:ext cx="17110" cy="548079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0DFE5-5720-A745-100B-F37F225F77D5}"/>
              </a:ext>
            </a:extLst>
          </p:cNvPr>
          <p:cNvCxnSpPr>
            <a:cxnSpLocks/>
          </p:cNvCxnSpPr>
          <p:nvPr/>
        </p:nvCxnSpPr>
        <p:spPr>
          <a:xfrm flipH="1">
            <a:off x="2323321" y="3811561"/>
            <a:ext cx="5477072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/>
              <p:nvPr/>
            </p:nvSpPr>
            <p:spPr>
              <a:xfrm>
                <a:off x="1823622" y="3608233"/>
                <a:ext cx="47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22" y="3608233"/>
                <a:ext cx="476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/>
              <p:nvPr/>
            </p:nvSpPr>
            <p:spPr>
              <a:xfrm>
                <a:off x="4961709" y="6276863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09" y="6276863"/>
                <a:ext cx="66152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/>
              <p:nvPr/>
            </p:nvSpPr>
            <p:spPr>
              <a:xfrm>
                <a:off x="565707" y="364013"/>
                <a:ext cx="8911431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unit step response real &amp; imaginary poles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7" y="364013"/>
                <a:ext cx="8911431" cy="844462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5A7A4C6-0FD6-F4DA-4408-8E966311FFBE}"/>
              </a:ext>
            </a:extLst>
          </p:cNvPr>
          <p:cNvSpPr>
            <a:spLocks noChangeAspect="1"/>
          </p:cNvSpPr>
          <p:nvPr/>
        </p:nvSpPr>
        <p:spPr>
          <a:xfrm>
            <a:off x="2707746" y="372012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5F43B-3D99-C342-BD67-228A36D0C6B1}"/>
              </a:ext>
            </a:extLst>
          </p:cNvPr>
          <p:cNvSpPr>
            <a:spLocks noChangeAspect="1"/>
          </p:cNvSpPr>
          <p:nvPr/>
        </p:nvSpPr>
        <p:spPr>
          <a:xfrm>
            <a:off x="7150364" y="3732560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AF1592-189A-3B53-D3D0-45D15B958EAC}"/>
              </a:ext>
            </a:extLst>
          </p:cNvPr>
          <p:cNvSpPr>
            <a:spLocks noChangeAspect="1"/>
          </p:cNvSpPr>
          <p:nvPr/>
        </p:nvSpPr>
        <p:spPr>
          <a:xfrm>
            <a:off x="5444726" y="3732560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624762-9CF4-31C0-076F-C489ECCEED49}"/>
              </a:ext>
            </a:extLst>
          </p:cNvPr>
          <p:cNvSpPr>
            <a:spLocks noChangeAspect="1"/>
          </p:cNvSpPr>
          <p:nvPr/>
        </p:nvSpPr>
        <p:spPr>
          <a:xfrm>
            <a:off x="494398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711F-A14E-9080-40B8-DBC1DD1671DC}"/>
              </a:ext>
            </a:extLst>
          </p:cNvPr>
          <p:cNvSpPr>
            <a:spLocks noChangeAspect="1"/>
          </p:cNvSpPr>
          <p:nvPr/>
        </p:nvSpPr>
        <p:spPr>
          <a:xfrm>
            <a:off x="4938538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376BDD-7CCF-598C-706E-7EAAE2FA95FD}"/>
              </a:ext>
            </a:extLst>
          </p:cNvPr>
          <p:cNvSpPr>
            <a:spLocks noChangeAspect="1"/>
          </p:cNvSpPr>
          <p:nvPr/>
        </p:nvSpPr>
        <p:spPr>
          <a:xfrm>
            <a:off x="268286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CB6199-51D7-3480-FA07-970999439757}"/>
              </a:ext>
            </a:extLst>
          </p:cNvPr>
          <p:cNvSpPr>
            <a:spLocks noChangeAspect="1"/>
          </p:cNvSpPr>
          <p:nvPr/>
        </p:nvSpPr>
        <p:spPr>
          <a:xfrm>
            <a:off x="2707746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5E1459-28EB-D737-79C7-1551948BE694}"/>
              </a:ext>
            </a:extLst>
          </p:cNvPr>
          <p:cNvSpPr>
            <a:spLocks noChangeAspect="1"/>
          </p:cNvSpPr>
          <p:nvPr/>
        </p:nvSpPr>
        <p:spPr>
          <a:xfrm>
            <a:off x="7150364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0EEC66-7D5E-C40A-F5C0-7279FA6E4514}"/>
              </a:ext>
            </a:extLst>
          </p:cNvPr>
          <p:cNvSpPr>
            <a:spLocks noChangeAspect="1"/>
          </p:cNvSpPr>
          <p:nvPr/>
        </p:nvSpPr>
        <p:spPr>
          <a:xfrm>
            <a:off x="711366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2FA87BF-0D33-A05A-6522-02EACF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12" y="3503919"/>
            <a:ext cx="87678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FD4BE8-20B6-5E5C-38B2-D4B364CE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6" y="3503919"/>
            <a:ext cx="91380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392A360-EAC6-6003-2989-CDB6B6F7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86" y="3503919"/>
            <a:ext cx="100886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E61090-9BD2-F174-AC5E-31066584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12" y="2044480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84054-856D-841B-6B7D-14FF0824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39" y="3503919"/>
            <a:ext cx="80963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CA50144-8E1E-E09C-0785-783A9BE4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95" y="2101334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FE11719E-67DC-AAC6-A1FA-D050E34E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95" y="4878665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523D7AF1-06C6-43D1-FF1E-BF6D0D39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61" y="4876166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E431E12-526A-14C0-48A0-725FD113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80" y="2101334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5B41ADFC-1489-D559-0EFC-5452348D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80" y="4876166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DE73286-B2E0-3F61-3424-C10B6B59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30" y="2073442"/>
            <a:ext cx="95941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20C60334-0D20-CE6E-629A-6AFEF1A9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56" y="4853487"/>
            <a:ext cx="95941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B74C4A-6300-5EF6-6034-3D70BCF644F7}"/>
              </a:ext>
            </a:extLst>
          </p:cNvPr>
          <p:cNvSpPr txBox="1"/>
          <p:nvPr/>
        </p:nvSpPr>
        <p:spPr>
          <a:xfrm>
            <a:off x="1173089" y="619265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are centered on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04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Step Response (DC Gain)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  <a:blipFill>
                <a:blip r:embed="rId2"/>
                <a:stretch>
                  <a:fillRect l="-169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(0).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blipFill>
                <a:blip r:embed="rId3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stability, oscillation are determined by poles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E75-A200-E6ED-0392-93FA2F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the Transfer Function for a Sequential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74D4-4AD3-8F49-B41C-963E114A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3DBA-93B8-19B6-DEDA-ED770F169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60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1C49-13E2-C77D-BE57-F70F821D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922-4F23-20B7-C087-136AAAD1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4F4F-32D0-138D-F1FD-47943BCA3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587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/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2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blipFill>
                <a:blip r:embed="rId9"/>
                <a:stretch>
                  <a:fillRect l="-187" r="-7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12, 3,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58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3987865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blipFill>
                <a:blip r:embed="rId4"/>
                <a:stretch>
                  <a:fillRect l="-2717" t="-2326" r="-326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/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blipFill>
                <a:blip r:embed="rId11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7" grpId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09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F36C-5E61-85AD-7CDC-45F5EA0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300F-3215-247F-2677-86324C598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12 e response of an unstable system ( 0 ζ &lt; ). | Download Scientific Diagram">
            <a:extLst>
              <a:ext uri="{FF2B5EF4-FFF2-40B4-BE49-F238E27FC236}">
                <a16:creationId xmlns:a16="http://schemas.microsoft.com/office/drawing/2014/main" id="{D69F5947-9868-0D57-0420-ABDC1A2A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8" y="2783181"/>
            <a:ext cx="1711526" cy="14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Unstable System Response | Download Scientific Diagram">
            <a:extLst>
              <a:ext uri="{FF2B5EF4-FFF2-40B4-BE49-F238E27FC236}">
                <a16:creationId xmlns:a16="http://schemas.microsoft.com/office/drawing/2014/main" id="{4974B8BA-7B5A-1800-DA86-B4145E9F3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932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Oscillating Reactions Web Module">
            <a:extLst>
              <a:ext uri="{FF2B5EF4-FFF2-40B4-BE49-F238E27FC236}">
                <a16:creationId xmlns:a16="http://schemas.microsoft.com/office/drawing/2014/main" id="{A183E5F2-D11D-F211-B5AC-B72E4799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4717884"/>
            <a:ext cx="2082800" cy="13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D85B1-B0D6-D9D0-6C39-167E32796BD3}"/>
              </a:ext>
            </a:extLst>
          </p:cNvPr>
          <p:cNvGrpSpPr/>
          <p:nvPr/>
        </p:nvGrpSpPr>
        <p:grpSpPr>
          <a:xfrm>
            <a:off x="42040" y="2783181"/>
            <a:ext cx="2997842" cy="1777919"/>
            <a:chOff x="358816" y="1713053"/>
            <a:chExt cx="2997842" cy="1777919"/>
          </a:xfrm>
        </p:grpSpPr>
        <p:pic>
          <p:nvPicPr>
            <p:cNvPr id="1026" name="Picture 2" descr="Settling time - Wikipedia">
              <a:extLst>
                <a:ext uri="{FF2B5EF4-FFF2-40B4-BE49-F238E27FC236}">
                  <a16:creationId xmlns:a16="http://schemas.microsoft.com/office/drawing/2014/main" id="{F5D98BEA-AD88-2F61-5854-9CC71DA3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69" y="1713053"/>
              <a:ext cx="2438289" cy="1777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2C2B5-C399-6721-3707-9BCB4A1008E2}"/>
                </a:ext>
              </a:extLst>
            </p:cNvPr>
            <p:cNvSpPr/>
            <p:nvPr/>
          </p:nvSpPr>
          <p:spPr>
            <a:xfrm>
              <a:off x="1662497" y="2782623"/>
              <a:ext cx="1169042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DA142-F7C4-94B8-71D9-826C70EC98B2}"/>
                </a:ext>
              </a:extLst>
            </p:cNvPr>
            <p:cNvSpPr/>
            <p:nvPr/>
          </p:nvSpPr>
          <p:spPr>
            <a:xfrm>
              <a:off x="2395959" y="2390786"/>
              <a:ext cx="435580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A392C-0854-CD67-B385-C6B27B693139}"/>
                </a:ext>
              </a:extLst>
            </p:cNvPr>
            <p:cNvSpPr/>
            <p:nvPr/>
          </p:nvSpPr>
          <p:spPr>
            <a:xfrm>
              <a:off x="358816" y="1713053"/>
              <a:ext cx="1169042" cy="1428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A2D9A-1941-215F-BC02-859F1DD7AF87}"/>
              </a:ext>
            </a:extLst>
          </p:cNvPr>
          <p:cNvGrpSpPr/>
          <p:nvPr/>
        </p:nvGrpSpPr>
        <p:grpSpPr>
          <a:xfrm>
            <a:off x="2843567" y="1123532"/>
            <a:ext cx="2643212" cy="800639"/>
            <a:chOff x="2843567" y="1308727"/>
            <a:chExt cx="2643212" cy="800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5FFFE-603A-D2A6-0214-5887453BA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A9938-86F3-4FDD-D5A2-172FF58E6D8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E4E5D7-6279-0C1F-338D-E685A9617D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1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9587" y="541461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766301" y="1252599"/>
            <a:ext cx="5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work with continuous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42374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/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 that do not change over time.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blipFill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/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blipFill>
                <a:blip r:embed="rId12"/>
                <a:stretch>
                  <a:fillRect t="-6667" r="-1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𝑝𝑐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u="sng" dirty="0"/>
                  <a:t>characteristic</a:t>
                </a:r>
                <a:r>
                  <a:rPr lang="en-US" sz="1600" u="sng" dirty="0"/>
                  <a:t> </a:t>
                </a:r>
                <a:r>
                  <a:rPr lang="en-US" sz="1600" b="1" u="sng" dirty="0"/>
                  <a:t>equation</a:t>
                </a:r>
                <a:r>
                  <a:rPr lang="en-US" sz="16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:r>
                  <a:rPr lang="en-US" sz="1600" i="1" dirty="0"/>
                  <a:t>p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  <a:blipFill>
                <a:blip r:embed="rId2"/>
                <a:stretch>
                  <a:fillRect l="-1178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955334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879134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879134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940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/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u="sng" dirty="0"/>
                  <a:t>characteristic</a:t>
                </a:r>
                <a:r>
                  <a:rPr lang="en-US" u="sng" dirty="0"/>
                  <a:t> </a:t>
                </a:r>
                <a:r>
                  <a:rPr lang="en-US" b="1" u="sng" dirty="0"/>
                  <a:t>equation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210851</TotalTime>
  <Words>1984</Words>
  <Application>Microsoft Macintosh PowerPoint</Application>
  <PresentationFormat>On-screen Show (4:3)</PresentationFormat>
  <Paragraphs>370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Some System Response</vt:lpstr>
      <vt:lpstr>What Models?</vt:lpstr>
      <vt:lpstr>First Order Linear Time Invariant (LTI) System</vt:lpstr>
      <vt:lpstr>Poles</vt:lpstr>
      <vt:lpstr>High Order Differential Equations</vt:lpstr>
      <vt:lpstr>Poles Tell Us About Stability and Oscillations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PowerPoint Presentation</vt:lpstr>
      <vt:lpstr>Steady State Step Response (DC Gain)</vt:lpstr>
      <vt:lpstr>What You Need to Know</vt:lpstr>
      <vt:lpstr>Exercise 1: Find the Transfer Function for a Sequential Chemical Network</vt:lpstr>
      <vt:lpstr>BACKUP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Discrete vs. Continuous Time</vt:lpstr>
      <vt:lpstr>High Order Systems With Inputs</vt:lpstr>
      <vt:lpstr>DC Gain For Transfer Functions</vt:lpstr>
      <vt:lpstr>Examples of Calculating DC Gain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3129</cp:revision>
  <dcterms:created xsi:type="dcterms:W3CDTF">2008-11-04T22:35:39Z</dcterms:created>
  <dcterms:modified xsi:type="dcterms:W3CDTF">2025-01-24T23:12:07Z</dcterms:modified>
</cp:coreProperties>
</file>