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06" r:id="rId3"/>
    <p:sldId id="544" r:id="rId4"/>
    <p:sldId id="433" r:id="rId5"/>
    <p:sldId id="502" r:id="rId6"/>
    <p:sldId id="552" r:id="rId7"/>
    <p:sldId id="551" r:id="rId8"/>
    <p:sldId id="505" r:id="rId9"/>
    <p:sldId id="510" r:id="rId10"/>
    <p:sldId id="508" r:id="rId11"/>
    <p:sldId id="494" r:id="rId12"/>
    <p:sldId id="529" r:id="rId13"/>
    <p:sldId id="517" r:id="rId14"/>
    <p:sldId id="512" r:id="rId15"/>
    <p:sldId id="530" r:id="rId16"/>
    <p:sldId id="531" r:id="rId17"/>
    <p:sldId id="542" r:id="rId18"/>
    <p:sldId id="537" r:id="rId19"/>
    <p:sldId id="556" r:id="rId20"/>
    <p:sldId id="557" r:id="rId21"/>
    <p:sldId id="555" r:id="rId22"/>
    <p:sldId id="515" r:id="rId23"/>
    <p:sldId id="538" r:id="rId24"/>
    <p:sldId id="533" r:id="rId25"/>
    <p:sldId id="553" r:id="rId26"/>
    <p:sldId id="554" r:id="rId27"/>
    <p:sldId id="543" r:id="rId28"/>
    <p:sldId id="547" r:id="rId29"/>
    <p:sldId id="548" r:id="rId30"/>
    <p:sldId id="550" r:id="rId31"/>
    <p:sldId id="546" r:id="rId32"/>
    <p:sldId id="549" r:id="rId33"/>
    <p:sldId id="545" r:id="rId34"/>
    <p:sldId id="507" r:id="rId35"/>
    <p:sldId id="539" r:id="rId36"/>
    <p:sldId id="540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0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6464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355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2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5.png"/><Relationship Id="rId7" Type="http://schemas.openxmlformats.org/officeDocument/2006/relationships/image" Target="../media/image550.png"/><Relationship Id="rId12" Type="http://schemas.openxmlformats.org/officeDocument/2006/relationships/image" Target="../media/image72.png"/><Relationship Id="rId2" Type="http://schemas.openxmlformats.org/officeDocument/2006/relationships/image" Target="../media/image64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71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40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5" Type="http://schemas.openxmlformats.org/officeDocument/2006/relationships/image" Target="../media/image402.png"/><Relationship Id="rId4" Type="http://schemas.openxmlformats.org/officeDocument/2006/relationships/image" Target="../media/image3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png"/><Relationship Id="rId3" Type="http://schemas.openxmlformats.org/officeDocument/2006/relationships/image" Target="../media/image490.png"/><Relationship Id="rId7" Type="http://schemas.openxmlformats.org/officeDocument/2006/relationships/image" Target="../media/image53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1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0" Type="http://schemas.openxmlformats.org/officeDocument/2006/relationships/image" Target="../media/image560.png"/><Relationship Id="rId4" Type="http://schemas.openxmlformats.org/officeDocument/2006/relationships/image" Target="../media/image86.png"/><Relationship Id="rId9" Type="http://schemas.openxmlformats.org/officeDocument/2006/relationships/image" Target="../media/image5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3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an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an easy way to key properties of systems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796552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796552" cy="799130"/>
              </a:xfrm>
              <a:prstGeom prst="rect">
                <a:avLst/>
              </a:prstGeom>
              <a:blipFill>
                <a:blip r:embed="rId3"/>
                <a:stretch>
                  <a:fillRect l="-533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90757" cy="276999"/>
              </a:xfrm>
              <a:prstGeom prst="rect">
                <a:avLst/>
              </a:prstGeom>
              <a:blipFill>
                <a:blip r:embed="rId5"/>
                <a:stretch>
                  <a:fillRect l="-2817" r="-281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8B24C7C-B252-C62C-9FC7-3DAA522B8A70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57ADC3-410C-EC21-C1EA-508DBAEB1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D41ECA-A4F2-A45A-2760-8DDD767FB9A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249854B-440F-3046-D14A-7F08F5BE46EA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249854B-440F-3046-D14A-7F08F5BE4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0ABD13-9DDB-783A-BCBE-3241329A6E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2A814-C373-C0A4-C05B-9191C067CE58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2A814-C373-C0A4-C05B-9191C067C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7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56254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56254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457200" y="1060736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0736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F9DAD-A937-B617-970C-B97A3B8E9163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71DAA-05F4-72EE-8992-75F815992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A88C83-D125-8EB0-97B5-6B0AC3B0ED6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A33268-C5EA-0A3D-767A-5A4C20E95422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A33268-C5EA-0A3D-767A-5A4C20E95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782134-6E76-7CFF-1135-F4CA09E4750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8B1606-6EA0-C9AC-F4AA-5B4506EF3EE3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8B1606-6EA0-C9AC-F4AA-5B4506EF3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5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6197-5CFC-0D56-6F43-3E4226794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44731"/>
            <a:ext cx="5626424" cy="14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CDF6B35-AC16-E5D8-00EF-51612D31DE55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C0F813-0A8D-3549-79E2-9A719A7F6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0A1712-AB89-84AF-140A-7A0D8B1DF36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559752-B741-F823-63EA-100B0F5AE15A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559752-B741-F823-63EA-100B0F5AE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3A9FD3-F9FE-57C0-0E6A-074D78FBC74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E5B4E8-B25B-5E56-9871-A0458F255FD3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E5B4E8-B25B-5E56-9871-A0458F255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5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What are the signals?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551-5D3B-8D17-1B3C-F41579E5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14E-0558-8CEC-8647-88E9FB74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&amp;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5BA13-1D72-D58C-8E28-23C01A8F1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BE3F5-E5C3-4DAC-806A-54FAD57042FD}"/>
              </a:ext>
            </a:extLst>
          </p:cNvPr>
          <p:cNvSpPr txBox="1"/>
          <p:nvPr/>
        </p:nvSpPr>
        <p:spPr>
          <a:xfrm>
            <a:off x="651933" y="2757436"/>
            <a:ext cx="74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functions describe </a:t>
            </a:r>
            <a:r>
              <a:rPr lang="en-US" b="1" dirty="0">
                <a:solidFill>
                  <a:srgbClr val="FF0000"/>
                </a:solidFill>
              </a:rPr>
              <a:t>systems</a:t>
            </a:r>
            <a:r>
              <a:rPr lang="en-US" dirty="0"/>
              <a:t>.</a:t>
            </a:r>
          </a:p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6EE549-4A77-9214-51B4-F1036E7D37F1}"/>
                  </a:ext>
                </a:extLst>
              </p:cNvPr>
              <p:cNvSpPr/>
              <p:nvPr/>
            </p:nvSpPr>
            <p:spPr>
              <a:xfrm>
                <a:off x="910168" y="3868715"/>
                <a:ext cx="147758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6EE549-4A77-9214-51B4-F1036E7D3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8" y="3868715"/>
                <a:ext cx="1477584" cy="669094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40022F-FA12-ADBE-D28F-4EE950314EDA}"/>
              </a:ext>
            </a:extLst>
          </p:cNvPr>
          <p:cNvSpPr txBox="1"/>
          <p:nvPr/>
        </p:nvSpPr>
        <p:spPr>
          <a:xfrm>
            <a:off x="527749" y="5079265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2DC03F-7D37-BF5E-58AD-E8F9724B7238}"/>
              </a:ext>
            </a:extLst>
          </p:cNvPr>
          <p:cNvGrpSpPr>
            <a:grpSpLocks noChangeAspect="1"/>
          </p:cNvGrpSpPr>
          <p:nvPr/>
        </p:nvGrpSpPr>
        <p:grpSpPr>
          <a:xfrm>
            <a:off x="3215186" y="1048377"/>
            <a:ext cx="2934153" cy="718504"/>
            <a:chOff x="2353379" y="1227030"/>
            <a:chExt cx="3603179" cy="882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58E986-B4AD-5B38-117F-9CFA1AB57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20277" y="1474417"/>
                  <a:ext cx="1095847" cy="63494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58E986-B4AD-5B38-117F-9CFA1AB57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277" y="1474417"/>
                  <a:ext cx="1095847" cy="6349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08B05E-3E37-8241-486D-BDDA0BEBE0F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AC6F8-F55C-5C3C-F713-94387C151B0B}"/>
                    </a:ext>
                  </a:extLst>
                </p:cNvPr>
                <p:cNvSpPr/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AC6F8-F55C-5C3C-F713-94387C15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  <a:blipFill>
                  <a:blip r:embed="rId4"/>
                  <a:stretch>
                    <a:fillRect r="-4375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1EAD25-AD7E-56C0-BE24-83983E41CDB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46AD045-0BB3-DE1D-C434-AB4046DF97CC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46AD045-0BB3-DE1D-C434-AB4046DF9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  <a:blipFill>
                  <a:blip r:embed="rId5"/>
                  <a:stretch>
                    <a:fillRect l="-2128" r="-404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7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  <a:p>
            <a:r>
              <a:rPr lang="en-US" dirty="0"/>
              <a:t>Discrete time analysis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94C0-0AF8-1090-8CC9-D16288E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Transfer Functions?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F8881-31AA-4F46-656A-9CFB41FF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4947"/>
                <a:ext cx="8229600" cy="4572001"/>
              </a:xfrm>
            </p:spPr>
            <p:txBody>
              <a:bodyPr/>
              <a:lstStyle/>
              <a:p>
                <a:r>
                  <a:rPr lang="en-US" sz="2400" dirty="0"/>
                  <a:t>Laplace transforms turn a differential equation into an algebraic equation.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+…+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+…+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000" dirty="0"/>
                  <a:t>	</a:t>
                </a:r>
                <a:endParaRPr lang="en-US" sz="2000" b="0" dirty="0"/>
              </a:p>
              <a:p>
                <a:r>
                  <a:rPr lang="en-US" sz="2400" dirty="0"/>
                  <a:t>Trivial to solve for the transfer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0" dirty="0"/>
                  <a:t>properties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b="0" dirty="0"/>
                  <a:t>  reveal the dynamics of the system.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F8881-31AA-4F46-656A-9CFB41FF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4947"/>
                <a:ext cx="8229600" cy="4572001"/>
              </a:xfrm>
              <a:blipFill>
                <a:blip r:embed="rId2"/>
                <a:stretch>
                  <a:fillRect l="-1080" t="-1108" b="-3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ABE2-E8A0-0A55-5C90-1AA18D050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75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95BD-4E2C-8D21-699F-D7982550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12827" y="6305939"/>
            <a:ext cx="484251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A23CE4-2434-EBE0-3115-AA359F331CC9}"/>
              </a:ext>
            </a:extLst>
          </p:cNvPr>
          <p:cNvCxnSpPr>
            <a:cxnSpLocks/>
          </p:cNvCxnSpPr>
          <p:nvPr/>
        </p:nvCxnSpPr>
        <p:spPr>
          <a:xfrm flipH="1">
            <a:off x="4490489" y="1987427"/>
            <a:ext cx="6868" cy="334782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0DFE5-5720-A745-100B-F37F225F77D5}"/>
              </a:ext>
            </a:extLst>
          </p:cNvPr>
          <p:cNvCxnSpPr>
            <a:cxnSpLocks/>
          </p:cNvCxnSpPr>
          <p:nvPr/>
        </p:nvCxnSpPr>
        <p:spPr>
          <a:xfrm flipH="1">
            <a:off x="1492897" y="4691706"/>
            <a:ext cx="606300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/>
              <p:nvPr/>
            </p:nvSpPr>
            <p:spPr>
              <a:xfrm>
                <a:off x="7710253" y="4511519"/>
                <a:ext cx="47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53" y="4511519"/>
                <a:ext cx="470257" cy="369332"/>
              </a:xfrm>
              <a:prstGeom prst="rect">
                <a:avLst/>
              </a:prstGeom>
              <a:blipFill>
                <a:blip r:embed="rId3"/>
                <a:stretch>
                  <a:fillRect l="-1315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/>
              <p:nvPr/>
            </p:nvSpPr>
            <p:spPr>
              <a:xfrm>
                <a:off x="4278347" y="5387127"/>
                <a:ext cx="446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347" y="5387127"/>
                <a:ext cx="446725" cy="369332"/>
              </a:xfrm>
              <a:prstGeom prst="rect">
                <a:avLst/>
              </a:prstGeom>
              <a:blipFill>
                <a:blip r:embed="rId4"/>
                <a:stretch>
                  <a:fillRect l="-11111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/>
              <p:nvPr/>
            </p:nvSpPr>
            <p:spPr>
              <a:xfrm>
                <a:off x="341771" y="569286"/>
                <a:ext cx="48245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unit step response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1" y="569286"/>
                <a:ext cx="4824573" cy="584775"/>
              </a:xfrm>
              <a:prstGeom prst="rect">
                <a:avLst/>
              </a:prstGeom>
              <a:blipFill>
                <a:blip r:embed="rId5"/>
                <a:stretch>
                  <a:fillRect l="-787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5A7A4C6-0FD6-F4DA-4408-8E966311FFBE}"/>
              </a:ext>
            </a:extLst>
          </p:cNvPr>
          <p:cNvSpPr>
            <a:spLocks noChangeAspect="1"/>
          </p:cNvSpPr>
          <p:nvPr/>
        </p:nvSpPr>
        <p:spPr>
          <a:xfrm>
            <a:off x="2166570" y="4587868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5F43B-3D99-C342-BD67-228A36D0C6B1}"/>
              </a:ext>
            </a:extLst>
          </p:cNvPr>
          <p:cNvSpPr>
            <a:spLocks noChangeAspect="1"/>
          </p:cNvSpPr>
          <p:nvPr/>
        </p:nvSpPr>
        <p:spPr>
          <a:xfrm>
            <a:off x="6609188" y="460030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624762-9CF4-31C0-076F-C489ECCEED49}"/>
              </a:ext>
            </a:extLst>
          </p:cNvPr>
          <p:cNvSpPr>
            <a:spLocks noChangeAspect="1"/>
          </p:cNvSpPr>
          <p:nvPr/>
        </p:nvSpPr>
        <p:spPr>
          <a:xfrm>
            <a:off x="4402807" y="307536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376BDD-7CCF-598C-706E-7EAAE2FA95FD}"/>
              </a:ext>
            </a:extLst>
          </p:cNvPr>
          <p:cNvSpPr>
            <a:spLocks noChangeAspect="1"/>
          </p:cNvSpPr>
          <p:nvPr/>
        </p:nvSpPr>
        <p:spPr>
          <a:xfrm>
            <a:off x="2141687" y="307536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0EEC66-7D5E-C40A-F5C0-7279FA6E4514}"/>
              </a:ext>
            </a:extLst>
          </p:cNvPr>
          <p:cNvSpPr>
            <a:spLocks noChangeAspect="1"/>
          </p:cNvSpPr>
          <p:nvPr/>
        </p:nvSpPr>
        <p:spPr>
          <a:xfrm>
            <a:off x="6572487" y="3075364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FD4BE8-20B6-5E5C-38B2-D4B364CE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97" y="4371666"/>
            <a:ext cx="913808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084054-856D-841B-6B7D-14FF0824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63" y="4371666"/>
            <a:ext cx="80963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CA50144-8E1E-E09C-0785-783A9BE4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19" y="2969081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57ED57-0B9B-636C-7FD7-BB07D8502E3D}"/>
              </a:ext>
            </a:extLst>
          </p:cNvPr>
          <p:cNvGrpSpPr/>
          <p:nvPr/>
        </p:nvGrpSpPr>
        <p:grpSpPr>
          <a:xfrm>
            <a:off x="1887622" y="2912227"/>
            <a:ext cx="884526" cy="2099519"/>
            <a:chOff x="2372812" y="2044480"/>
            <a:chExt cx="884526" cy="2099519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52FA87BF-0D33-A05A-6522-02EACF536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12" y="3503919"/>
              <a:ext cx="87678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CE61090-9BD2-F174-AC5E-310665846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12" y="2044480"/>
              <a:ext cx="884526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E431E12-526A-14C0-48A0-725FD113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04" y="2969081"/>
            <a:ext cx="92580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C5869B0-80F1-3A74-93BD-B9DD17D543D4}"/>
              </a:ext>
            </a:extLst>
          </p:cNvPr>
          <p:cNvGrpSpPr/>
          <p:nvPr/>
        </p:nvGrpSpPr>
        <p:grpSpPr>
          <a:xfrm>
            <a:off x="6303934" y="2941189"/>
            <a:ext cx="1008868" cy="2070557"/>
            <a:chOff x="6481212" y="2073442"/>
            <a:chExt cx="1008868" cy="2070557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392A360-EAC6-6003-2989-CDB6B6F7A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212" y="3503919"/>
              <a:ext cx="1008868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6DE73286-B2E0-3F61-3424-C10B6B591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939" y="2073442"/>
              <a:ext cx="95941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B74C4A-6300-5EF6-6034-3D70BCF644F7}"/>
              </a:ext>
            </a:extLst>
          </p:cNvPr>
          <p:cNvSpPr txBox="1"/>
          <p:nvPr/>
        </p:nvSpPr>
        <p:spPr>
          <a:xfrm>
            <a:off x="341771" y="1515769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are centered on dominant pole</a:t>
            </a:r>
          </a:p>
          <a:p>
            <a:r>
              <a:rPr lang="en-US" i="1" dirty="0"/>
              <a:t>p </a:t>
            </a:r>
            <a:r>
              <a:rPr lang="en-US" dirty="0"/>
              <a:t>in “s-plane”.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DB52B-1954-A50D-DC34-11C4C1B08BE9}"/>
              </a:ext>
            </a:extLst>
          </p:cNvPr>
          <p:cNvGrpSpPr>
            <a:grpSpLocks noChangeAspect="1"/>
          </p:cNvGrpSpPr>
          <p:nvPr/>
        </p:nvGrpSpPr>
        <p:grpSpPr>
          <a:xfrm>
            <a:off x="5600106" y="537658"/>
            <a:ext cx="3198849" cy="530321"/>
            <a:chOff x="2099713" y="1458122"/>
            <a:chExt cx="3928229" cy="6512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1BF4D6-1AE2-511C-3FEC-404D11292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66109" y="1474417"/>
                  <a:ext cx="1095847" cy="63494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1BF4D6-1AE2-511C-3FEC-404D11292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109" y="1474417"/>
                  <a:ext cx="1095847" cy="6349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6F81B6-520A-4E60-0415-2199E5828EBD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055250" y="1791893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3DB5AAB-6FC3-FD16-8847-3EE951325773}"/>
                    </a:ext>
                  </a:extLst>
                </p:cNvPr>
                <p:cNvSpPr/>
                <p:nvPr/>
              </p:nvSpPr>
              <p:spPr>
                <a:xfrm>
                  <a:off x="2099713" y="1458123"/>
                  <a:ext cx="716476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3DB5AAB-6FC3-FD16-8847-3EE951325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713" y="1458123"/>
                  <a:ext cx="716476" cy="566933"/>
                </a:xfrm>
                <a:prstGeom prst="rect">
                  <a:avLst/>
                </a:prstGeom>
                <a:blipFill>
                  <a:blip r:embed="rId15"/>
                  <a:stretch>
                    <a:fillRect l="-4348" r="-45652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2B8C25C-C3C4-CE75-37B1-CF10A6B6221D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761956" y="1791893"/>
              <a:ext cx="64295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296AA0-57D6-9A49-3B5F-AD6137C5C9A1}"/>
                    </a:ext>
                  </a:extLst>
                </p:cNvPr>
                <p:cNvSpPr/>
                <p:nvPr/>
              </p:nvSpPr>
              <p:spPr>
                <a:xfrm>
                  <a:off x="5311462" y="1458122"/>
                  <a:ext cx="716480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296AA0-57D6-9A49-3B5F-AD6137C5C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462" y="1458122"/>
                  <a:ext cx="716480" cy="566933"/>
                </a:xfrm>
                <a:prstGeom prst="rect">
                  <a:avLst/>
                </a:prstGeom>
                <a:blipFill>
                  <a:blip r:embed="rId16"/>
                  <a:stretch>
                    <a:fillRect l="-2174" r="-41304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8AA3A2-68E3-74C8-A5D1-15E790BF1DE9}"/>
              </a:ext>
            </a:extLst>
          </p:cNvPr>
          <p:cNvSpPr txBox="1"/>
          <p:nvPr/>
        </p:nvSpPr>
        <p:spPr>
          <a:xfrm>
            <a:off x="2165748" y="347066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3404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can be composed.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58513" y="4798162"/>
                <a:ext cx="137807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3" y="4798162"/>
                <a:ext cx="1378070" cy="576761"/>
              </a:xfrm>
              <a:prstGeom prst="rect">
                <a:avLst/>
              </a:prstGeom>
              <a:blipFill>
                <a:blip r:embed="rId2"/>
                <a:stretch>
                  <a:fillRect l="-2727" t="-4255" r="-54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05613" y="501657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613" y="501657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5882" r="-14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57193" y="4820529"/>
                <a:ext cx="7080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93" y="4820529"/>
                <a:ext cx="708014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447336" y="2693677"/>
            <a:ext cx="3544472" cy="1349640"/>
            <a:chOff x="-324199" y="1873625"/>
            <a:chExt cx="5985026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065D3B-7898-B740-A1DC-70EF83C9F341}"/>
                    </a:ext>
                  </a:extLst>
                </p:cNvPr>
                <p:cNvSpPr txBox="1"/>
                <p:nvPr/>
              </p:nvSpPr>
              <p:spPr>
                <a:xfrm>
                  <a:off x="-324199" y="2164403"/>
                  <a:ext cx="1006046" cy="36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065D3B-7898-B740-A1DC-70EF83C9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4199" y="2164403"/>
                  <a:ext cx="1006046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E0901B5-AE52-ED4F-AF68-35C915C16985}"/>
                    </a:ext>
                  </a:extLst>
                </p:cNvPr>
                <p:cNvSpPr txBox="1"/>
                <p:nvPr/>
              </p:nvSpPr>
              <p:spPr>
                <a:xfrm>
                  <a:off x="4788710" y="2121659"/>
                  <a:ext cx="872117" cy="36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1400" dirty="0"/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E0901B5-AE52-ED4F-AF68-35C915C16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710" y="2121659"/>
                  <a:ext cx="872117" cy="361779"/>
                </a:xfrm>
                <a:prstGeom prst="rect">
                  <a:avLst/>
                </a:prstGeom>
                <a:blipFill>
                  <a:blip r:embed="rId8"/>
                  <a:stretch>
                    <a:fillRect r="-2439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368248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3682485"/>
                <a:ext cx="708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0268" y="499421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68" y="4994210"/>
                <a:ext cx="761106" cy="276999"/>
              </a:xfrm>
              <a:prstGeom prst="rect">
                <a:avLst/>
              </a:prstGeom>
              <a:blipFill>
                <a:blip r:embed="rId10"/>
                <a:stretch>
                  <a:fillRect l="-6557" r="-16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24190" y="4798162"/>
                <a:ext cx="7080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90" y="4798162"/>
                <a:ext cx="708014" cy="669094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215BE-EFEE-2744-A330-65B612ADA62F}"/>
                  </a:ext>
                </a:extLst>
              </p:cNvPr>
              <p:cNvSpPr txBox="1"/>
              <p:nvPr/>
            </p:nvSpPr>
            <p:spPr>
              <a:xfrm>
                <a:off x="3929813" y="2936304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215BE-EFEE-2744-A330-65B612ADA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13" y="2936304"/>
                <a:ext cx="588623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A764E-91E7-FC16-AA86-F9D7A23A1773}"/>
              </a:ext>
            </a:extLst>
          </p:cNvPr>
          <p:cNvGrpSpPr/>
          <p:nvPr/>
        </p:nvGrpSpPr>
        <p:grpSpPr>
          <a:xfrm>
            <a:off x="2331764" y="1219893"/>
            <a:ext cx="3387446" cy="538288"/>
            <a:chOff x="2331764" y="1219893"/>
            <a:chExt cx="3387446" cy="5382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CAC442-7C78-B608-19F4-CEBD227E50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242" y="1219893"/>
              <a:ext cx="2505968" cy="538288"/>
              <a:chOff x="3009418" y="1448339"/>
              <a:chExt cx="3077362" cy="66102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6D5CAF-D4DD-D2EC-C9BD-1BB2FF6F1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6D5CAF-D4DD-D2EC-C9BD-1BB2FF6F1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3B7717-BAE3-FD86-746C-F4BD6C1A55F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009418" y="1791892"/>
                <a:ext cx="610859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14F1BDB-D8C7-C923-6834-C6399031659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716124" y="1791892"/>
                <a:ext cx="642954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916BA80-8CE7-52C8-0837-EFA8F6C563E6}"/>
                      </a:ext>
                    </a:extLst>
                  </p:cNvPr>
                  <p:cNvSpPr/>
                  <p:nvPr/>
                </p:nvSpPr>
                <p:spPr>
                  <a:xfrm>
                    <a:off x="5370301" y="1448339"/>
                    <a:ext cx="716479" cy="5669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916BA80-8CE7-52C8-0837-EFA8F6C563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0301" y="1448339"/>
                    <a:ext cx="716479" cy="56693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28" r="-4042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5839E6-4B89-A96C-E622-9B16E4CF3E5B}"/>
                    </a:ext>
                  </a:extLst>
                </p:cNvPr>
                <p:cNvSpPr txBox="1"/>
                <p:nvPr/>
              </p:nvSpPr>
              <p:spPr>
                <a:xfrm>
                  <a:off x="2331764" y="1224850"/>
                  <a:ext cx="8926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5839E6-4B89-A96C-E622-9B16E4CF3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764" y="1224850"/>
                  <a:ext cx="892680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1408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65C45-FB59-DCD0-5DDF-5FB9710D6775}"/>
                  </a:ext>
                </a:extLst>
              </p:cNvPr>
              <p:cNvSpPr txBox="1"/>
              <p:nvPr/>
            </p:nvSpPr>
            <p:spPr>
              <a:xfrm>
                <a:off x="2023598" y="5808307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65C45-FB59-DCD0-5DDF-5FB9710D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98" y="5808307"/>
                <a:ext cx="1921103" cy="276999"/>
              </a:xfrm>
              <a:prstGeom prst="rect">
                <a:avLst/>
              </a:prstGeom>
              <a:blipFill>
                <a:blip r:embed="rId16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2" grpId="0"/>
      <p:bldP spid="36" grpId="0"/>
      <p:bldP spid="37" grpId="0"/>
      <p:bldP spid="11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1" y="408898"/>
            <a:ext cx="5839494" cy="838200"/>
          </a:xfrm>
        </p:spPr>
        <p:txBody>
          <a:bodyPr/>
          <a:lstStyle/>
          <a:p>
            <a:r>
              <a:rPr lang="en-US" sz="2800" dirty="0"/>
              <a:t>Steady State Step Response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Steady state step response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is stable.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110EEB-34B4-93F3-26FA-CC850EEAD481}"/>
              </a:ext>
            </a:extLst>
          </p:cNvPr>
          <p:cNvGrpSpPr>
            <a:grpSpLocks noChangeAspect="1"/>
          </p:cNvGrpSpPr>
          <p:nvPr/>
        </p:nvGrpSpPr>
        <p:grpSpPr>
          <a:xfrm>
            <a:off x="6302940" y="387692"/>
            <a:ext cx="2398530" cy="392722"/>
            <a:chOff x="2210052" y="1188868"/>
            <a:chExt cx="3509158" cy="5745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1E4859-25AC-07C2-2CEB-5EB6702E57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242" y="1219893"/>
              <a:ext cx="2505968" cy="543545"/>
              <a:chOff x="3009418" y="1448339"/>
              <a:chExt cx="3077362" cy="6674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E817DF-F878-B7BB-98E8-BC63B6B7A2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E817DF-F878-B7BB-98E8-BC63B6B7A2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370D9A-5D4F-6E30-F576-79389F68972D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009418" y="1791892"/>
                <a:ext cx="610859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7CEEC88-6919-2028-9048-0A59A384042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716124" y="1791892"/>
                <a:ext cx="642954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0B5FD2C-1F88-8071-4F02-43B5CBA30BD1}"/>
                      </a:ext>
                    </a:extLst>
                  </p:cNvPr>
                  <p:cNvSpPr/>
                  <p:nvPr/>
                </p:nvSpPr>
                <p:spPr>
                  <a:xfrm>
                    <a:off x="5370301" y="1448339"/>
                    <a:ext cx="716479" cy="66748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0B5FD2C-1F88-8071-4F02-43B5CBA30B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0301" y="1448339"/>
                    <a:ext cx="716479" cy="6674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25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FDA923-6B92-291A-1D43-5CDD790BDEA5}"/>
                    </a:ext>
                  </a:extLst>
                </p:cNvPr>
                <p:cNvSpPr txBox="1"/>
                <p:nvPr/>
              </p:nvSpPr>
              <p:spPr>
                <a:xfrm>
                  <a:off x="2210052" y="1188868"/>
                  <a:ext cx="1054439" cy="543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FDA923-6B92-291A-1D43-5CDD790BD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052" y="1188868"/>
                  <a:ext cx="1054439" cy="543545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F125E3C5-78A2-CC9A-819F-BA36EA6E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" y="2257245"/>
            <a:ext cx="228697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A33F60A-A5EF-F268-00AE-6B2FF9D5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25" y="2125026"/>
            <a:ext cx="225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0A9401C-C886-D589-1B71-76533CF7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0" y="4405493"/>
            <a:ext cx="225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B1F8-9022-B1B3-981A-790CF001EE8D}"/>
              </a:ext>
            </a:extLst>
          </p:cNvPr>
          <p:cNvSpPr txBox="1"/>
          <p:nvPr/>
        </p:nvSpPr>
        <p:spPr>
          <a:xfrm>
            <a:off x="4333274" y="3915396"/>
            <a:ext cx="18870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BF4B9-4ADD-5B41-8E1A-27DA8AFFFB37}"/>
              </a:ext>
            </a:extLst>
          </p:cNvPr>
          <p:cNvSpPr txBox="1"/>
          <p:nvPr/>
        </p:nvSpPr>
        <p:spPr>
          <a:xfrm>
            <a:off x="6481226" y="51110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5FE8A1-14EC-266D-FC32-3619A6E16B54}"/>
                  </a:ext>
                </a:extLst>
              </p:cNvPr>
              <p:cNvSpPr txBox="1"/>
              <p:nvPr/>
            </p:nvSpPr>
            <p:spPr>
              <a:xfrm>
                <a:off x="905417" y="4142985"/>
                <a:ext cx="197945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5FE8A1-14EC-266D-FC32-3619A6E1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7" y="4142985"/>
                <a:ext cx="1979453" cy="525016"/>
              </a:xfrm>
              <a:prstGeom prst="rect">
                <a:avLst/>
              </a:prstGeom>
              <a:blipFill>
                <a:blip r:embed="rId9"/>
                <a:stretch>
                  <a:fillRect l="-1911" t="-4762" r="-12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2F81E-89F3-9041-8043-0E638B8DD7EA}"/>
                  </a:ext>
                </a:extLst>
              </p:cNvPr>
              <p:cNvSpPr txBox="1"/>
              <p:nvPr/>
            </p:nvSpPr>
            <p:spPr>
              <a:xfrm>
                <a:off x="6481226" y="4007424"/>
                <a:ext cx="19794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2F81E-89F3-9041-8043-0E638B8D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26" y="4007424"/>
                <a:ext cx="1979452" cy="525016"/>
              </a:xfrm>
              <a:prstGeom prst="rect">
                <a:avLst/>
              </a:prstGeom>
              <a:blipFill>
                <a:blip r:embed="rId10"/>
                <a:stretch>
                  <a:fillRect l="-1911" t="-4651" r="-191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the value of poles in system transfer function to stability, oscillations, settling times.</a:t>
            </a:r>
          </a:p>
          <a:p>
            <a:r>
              <a:rPr lang="en-US" dirty="0"/>
              <a:t>Calculating DC gain from system transfer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4E75-A200-E6ED-0392-93FA2FC3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Find the Transfer Function for a Sequential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74D4-4AD3-8F49-B41C-963E114A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3DBA-93B8-19B6-DEDA-ED770F169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60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1C49-13E2-C77D-BE57-F70F821D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922-4F23-20B7-C087-136AAAD1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4F4F-32D0-138D-F1FD-47943BCA3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587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79DEF-5059-2EF6-80FF-D186FC6BD552}"/>
              </a:ext>
            </a:extLst>
          </p:cNvPr>
          <p:cNvSpPr/>
          <p:nvPr/>
        </p:nvSpPr>
        <p:spPr>
          <a:xfrm>
            <a:off x="457200" y="5940802"/>
            <a:ext cx="6915873" cy="598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6AC7-6D94-161B-C552-A8FAF53B265D}"/>
              </a:ext>
            </a:extLst>
          </p:cNvPr>
          <p:cNvGrpSpPr/>
          <p:nvPr/>
        </p:nvGrpSpPr>
        <p:grpSpPr>
          <a:xfrm>
            <a:off x="480350" y="2606523"/>
            <a:ext cx="6053137" cy="2140442"/>
            <a:chOff x="818117" y="1147685"/>
            <a:chExt cx="6053137" cy="21404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D47892-2346-2667-1294-347781AD5283}"/>
                </a:ext>
              </a:extLst>
            </p:cNvPr>
            <p:cNvCxnSpPr/>
            <p:nvPr/>
          </p:nvCxnSpPr>
          <p:spPr>
            <a:xfrm>
              <a:off x="1798983" y="2753139"/>
              <a:ext cx="5039139" cy="0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1BF7E9-D688-A151-5345-E38CCFE40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176" y="1162880"/>
              <a:ext cx="0" cy="1583635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/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302" r="-1162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/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66D0-6138-05AB-9CF3-4820135DB5F8}"/>
                </a:ext>
              </a:extLst>
            </p:cNvPr>
            <p:cNvSpPr txBox="1"/>
            <p:nvPr/>
          </p:nvSpPr>
          <p:spPr>
            <a:xfrm>
              <a:off x="2222462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CE445-6C73-DDCB-BE02-9FE36F85DF90}"/>
                </a:ext>
              </a:extLst>
            </p:cNvPr>
            <p:cNvSpPr txBox="1"/>
            <p:nvPr/>
          </p:nvSpPr>
          <p:spPr>
            <a:xfrm>
              <a:off x="1665723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4DDC6-9BDD-6986-7DB7-8080AB8B6454}"/>
                </a:ext>
              </a:extLst>
            </p:cNvPr>
            <p:cNvSpPr txBox="1"/>
            <p:nvPr/>
          </p:nvSpPr>
          <p:spPr>
            <a:xfrm>
              <a:off x="2779201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6D571-E626-3337-4DA9-4430BB53D114}"/>
                </a:ext>
              </a:extLst>
            </p:cNvPr>
            <p:cNvSpPr txBox="1"/>
            <p:nvPr/>
          </p:nvSpPr>
          <p:spPr>
            <a:xfrm>
              <a:off x="3892679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91891-3D6B-A5F7-55C9-9D568B50A8E7}"/>
                </a:ext>
              </a:extLst>
            </p:cNvPr>
            <p:cNvSpPr txBox="1"/>
            <p:nvPr/>
          </p:nvSpPr>
          <p:spPr>
            <a:xfrm>
              <a:off x="3335940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94F8-185B-EC6F-48AA-9DB2B41CB053}"/>
                </a:ext>
              </a:extLst>
            </p:cNvPr>
            <p:cNvSpPr txBox="1"/>
            <p:nvPr/>
          </p:nvSpPr>
          <p:spPr>
            <a:xfrm>
              <a:off x="4449416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C842B9-9AA6-2F8D-4909-0E73DA33AF98}"/>
                </a:ext>
              </a:extLst>
            </p:cNvPr>
            <p:cNvSpPr txBox="1"/>
            <p:nvPr/>
          </p:nvSpPr>
          <p:spPr>
            <a:xfrm>
              <a:off x="1417179" y="2504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77FCE-0B5A-836E-A6F7-6CC0408629FC}"/>
                </a:ext>
              </a:extLst>
            </p:cNvPr>
            <p:cNvSpPr txBox="1"/>
            <p:nvPr/>
          </p:nvSpPr>
          <p:spPr>
            <a:xfrm>
              <a:off x="1288939" y="20526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28F1A-A2D0-B119-0300-17B7DA2321EC}"/>
                </a:ext>
              </a:extLst>
            </p:cNvPr>
            <p:cNvSpPr txBox="1"/>
            <p:nvPr/>
          </p:nvSpPr>
          <p:spPr>
            <a:xfrm>
              <a:off x="1288939" y="16007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1930-1BB0-452F-CB8C-B7956847E524}"/>
                </a:ext>
              </a:extLst>
            </p:cNvPr>
            <p:cNvSpPr txBox="1"/>
            <p:nvPr/>
          </p:nvSpPr>
          <p:spPr>
            <a:xfrm>
              <a:off x="1288939" y="11487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E9236F-14EF-88C0-B932-A79B4126396D}"/>
                </a:ext>
              </a:extLst>
            </p:cNvPr>
            <p:cNvCxnSpPr/>
            <p:nvPr/>
          </p:nvCxnSpPr>
          <p:spPr>
            <a:xfrm>
              <a:off x="1832115" y="222967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BFFDCC-7F11-4B32-C957-AB6A17949437}"/>
                </a:ext>
              </a:extLst>
            </p:cNvPr>
            <p:cNvCxnSpPr/>
            <p:nvPr/>
          </p:nvCxnSpPr>
          <p:spPr>
            <a:xfrm>
              <a:off x="1815552" y="180560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4E7063-0769-FC6B-8307-475086CA9677}"/>
                </a:ext>
              </a:extLst>
            </p:cNvPr>
            <p:cNvCxnSpPr/>
            <p:nvPr/>
          </p:nvCxnSpPr>
          <p:spPr>
            <a:xfrm>
              <a:off x="1828806" y="1321903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D1274-6FA6-71C1-15AB-9D108F6AC61C}"/>
                </a:ext>
              </a:extLst>
            </p:cNvPr>
            <p:cNvSpPr txBox="1"/>
            <p:nvPr/>
          </p:nvSpPr>
          <p:spPr>
            <a:xfrm>
              <a:off x="1656482" y="23072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32275-BE18-FD28-3D6E-C05E380CB893}"/>
                </a:ext>
              </a:extLst>
            </p:cNvPr>
            <p:cNvSpPr txBox="1"/>
            <p:nvPr/>
          </p:nvSpPr>
          <p:spPr>
            <a:xfrm>
              <a:off x="2266082" y="201239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4DD5-383E-8A3D-58F5-3C6813078E5C}"/>
                </a:ext>
              </a:extLst>
            </p:cNvPr>
            <p:cNvSpPr txBox="1"/>
            <p:nvPr/>
          </p:nvSpPr>
          <p:spPr>
            <a:xfrm>
              <a:off x="2786228" y="160820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5B86C-0458-BA29-4C76-73EB805D3BF2}"/>
                </a:ext>
              </a:extLst>
            </p:cNvPr>
            <p:cNvSpPr txBox="1"/>
            <p:nvPr/>
          </p:nvSpPr>
          <p:spPr>
            <a:xfrm>
              <a:off x="3346132" y="18401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40C05-58AF-D30A-0303-4714613A7DFF}"/>
                </a:ext>
              </a:extLst>
            </p:cNvPr>
            <p:cNvSpPr txBox="1"/>
            <p:nvPr/>
          </p:nvSpPr>
          <p:spPr>
            <a:xfrm>
              <a:off x="3915977" y="114768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F31E2-F462-A2B6-C81F-E438EA1AF278}"/>
                </a:ext>
              </a:extLst>
            </p:cNvPr>
            <p:cNvSpPr txBox="1"/>
            <p:nvPr/>
          </p:nvSpPr>
          <p:spPr>
            <a:xfrm>
              <a:off x="4475881" y="201570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103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784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0BCE4-2CC2-F6D5-160F-3626238ECDEA}"/>
              </a:ext>
            </a:extLst>
          </p:cNvPr>
          <p:cNvGraphicFramePr>
            <a:graphicFrameLocks noGrp="1"/>
          </p:cNvGraphicFramePr>
          <p:nvPr/>
        </p:nvGraphicFramePr>
        <p:xfrm>
          <a:off x="880014" y="116763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2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delayed by one time unit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blipFill>
                <a:blip r:embed="rId2"/>
                <a:stretch>
                  <a:fillRect l="-62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F512D-3188-43CC-603F-71BB6050BCD1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92456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A28B7-8EEB-83EE-64DE-3D3335F29E0B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2760203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/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blipFill>
                <a:blip r:embed="rId4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/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/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5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/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shifted by one time unit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blipFill>
                <a:blip r:embed="rId7"/>
                <a:stretch>
                  <a:fillRect l="-6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0E977C-435B-E5C0-1DBD-2D63680F3FE4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182949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/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blipFill>
                <a:blip r:embed="rId8"/>
                <a:stretch>
                  <a:fillRect l="-3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/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blipFill>
                <a:blip r:embed="rId9"/>
                <a:stretch>
                  <a:fillRect l="-187" r="-74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8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blipFill>
                <a:blip r:embed="rId6"/>
                <a:stretch>
                  <a:fillRect l="-4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/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12, 3,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blipFill>
                <a:blip r:embed="rId7"/>
                <a:stretch>
                  <a:fillRect l="-1258" r="-6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5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2DC6D-FCF1-841A-DC5E-D300F96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8826"/>
          </a:xfrm>
        </p:spPr>
        <p:txBody>
          <a:bodyPr/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3987865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blipFill>
                <a:blip r:embed="rId2"/>
                <a:stretch>
                  <a:fillRect l="-1887" r="-235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blipFill>
                <a:blip r:embed="rId4"/>
                <a:stretch>
                  <a:fillRect l="-2717" t="-2326" r="-326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/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blipFill>
                <a:blip r:embed="rId11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7" grpId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69980" cy="838200"/>
          </a:xfrm>
        </p:spPr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3987477" y="33600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12" y="1616775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5853599" y="2057947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97" y="3617711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2158639" y="3578401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2331130" y="3264920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2331130" y="5320954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7E4AC9-1C0E-AF05-3DC3-D0A349522D3C}"/>
              </a:ext>
            </a:extLst>
          </p:cNvPr>
          <p:cNvGrpSpPr/>
          <p:nvPr/>
        </p:nvGrpSpPr>
        <p:grpSpPr>
          <a:xfrm>
            <a:off x="6727535" y="389885"/>
            <a:ext cx="1935984" cy="75600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3EEAB4-DA00-A255-23D6-98E248D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B0BECC-2D12-293D-1F54-6CE5702CFF0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A57560-4174-2680-32EA-33CEABE5CFA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  <a:blipFill>
                  <a:blip r:embed="rId10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09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975-93AD-3C75-4462-3DD9BCEF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4" y="2735940"/>
            <a:ext cx="8229600" cy="3221783"/>
          </a:xfrm>
        </p:spPr>
        <p:txBody>
          <a:bodyPr/>
          <a:lstStyle/>
          <a:p>
            <a:r>
              <a:rPr lang="en-US" sz="2400" dirty="0"/>
              <a:t>We want a mathematical representation of the relationship between the input signal (</a:t>
            </a:r>
            <a:r>
              <a:rPr lang="en-US" sz="2400" i="1" dirty="0"/>
              <a:t>u</a:t>
            </a:r>
            <a:r>
              <a:rPr lang="en-US" sz="2400" dirty="0"/>
              <a:t>) and the output signal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</a:p>
          <a:p>
            <a:r>
              <a:rPr lang="en-US" sz="3200" b="1" dirty="0"/>
              <a:t>Properties of interest</a:t>
            </a:r>
            <a:endParaRPr lang="en-US" sz="2400" dirty="0"/>
          </a:p>
          <a:p>
            <a:pPr lvl="1"/>
            <a:r>
              <a:rPr lang="en-US" sz="2000" dirty="0"/>
              <a:t>Stability</a:t>
            </a:r>
          </a:p>
          <a:p>
            <a:pPr lvl="1"/>
            <a:r>
              <a:rPr lang="en-US" sz="2000" dirty="0"/>
              <a:t>Setting times</a:t>
            </a:r>
          </a:p>
          <a:p>
            <a:pPr lvl="1"/>
            <a:r>
              <a:rPr lang="en-US" sz="2000" dirty="0"/>
              <a:t>DC</a:t>
            </a:r>
            <a:r>
              <a:rPr lang="en-US" sz="2000" b="1" dirty="0"/>
              <a:t> </a:t>
            </a:r>
            <a:r>
              <a:rPr lang="en-US" sz="2000" dirty="0"/>
              <a:t>Gain (”final” value of </a:t>
            </a:r>
            <a:r>
              <a:rPr lang="en-US" sz="2000" i="1" dirty="0"/>
              <a:t>y</a:t>
            </a:r>
            <a:r>
              <a:rPr lang="en-US" sz="2000" dirty="0"/>
              <a:t> for a unit step of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Oscillations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843567" y="1308727"/>
            <a:ext cx="2643212" cy="80063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F36C-5E61-85AD-7CDC-45F5EA0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300F-3215-247F-2677-86324C598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12 e response of an unstable system ( 0 ζ &lt; ). | Download Scientific Diagram">
            <a:extLst>
              <a:ext uri="{FF2B5EF4-FFF2-40B4-BE49-F238E27FC236}">
                <a16:creationId xmlns:a16="http://schemas.microsoft.com/office/drawing/2014/main" id="{D69F5947-9868-0D57-0420-ABDC1A2A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8" y="2783181"/>
            <a:ext cx="1711526" cy="14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Unstable System Response | Download Scientific Diagram">
            <a:extLst>
              <a:ext uri="{FF2B5EF4-FFF2-40B4-BE49-F238E27FC236}">
                <a16:creationId xmlns:a16="http://schemas.microsoft.com/office/drawing/2014/main" id="{4974B8BA-7B5A-1800-DA86-B4145E9F3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932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Oscillating Reactions Web Module">
            <a:extLst>
              <a:ext uri="{FF2B5EF4-FFF2-40B4-BE49-F238E27FC236}">
                <a16:creationId xmlns:a16="http://schemas.microsoft.com/office/drawing/2014/main" id="{A183E5F2-D11D-F211-B5AC-B72E4799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4717884"/>
            <a:ext cx="2082800" cy="13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D85B1-B0D6-D9D0-6C39-167E32796BD3}"/>
              </a:ext>
            </a:extLst>
          </p:cNvPr>
          <p:cNvGrpSpPr/>
          <p:nvPr/>
        </p:nvGrpSpPr>
        <p:grpSpPr>
          <a:xfrm>
            <a:off x="42040" y="2783181"/>
            <a:ext cx="2997842" cy="1777919"/>
            <a:chOff x="358816" y="1713053"/>
            <a:chExt cx="2997842" cy="1777919"/>
          </a:xfrm>
        </p:grpSpPr>
        <p:pic>
          <p:nvPicPr>
            <p:cNvPr id="1026" name="Picture 2" descr="Settling time - Wikipedia">
              <a:extLst>
                <a:ext uri="{FF2B5EF4-FFF2-40B4-BE49-F238E27FC236}">
                  <a16:creationId xmlns:a16="http://schemas.microsoft.com/office/drawing/2014/main" id="{F5D98BEA-AD88-2F61-5854-9CC71DA34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69" y="1713053"/>
              <a:ext cx="2438289" cy="1777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2C2B5-C399-6721-3707-9BCB4A1008E2}"/>
                </a:ext>
              </a:extLst>
            </p:cNvPr>
            <p:cNvSpPr/>
            <p:nvPr/>
          </p:nvSpPr>
          <p:spPr>
            <a:xfrm>
              <a:off x="1662497" y="2782623"/>
              <a:ext cx="1169042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DA142-F7C4-94B8-71D9-826C70EC98B2}"/>
                </a:ext>
              </a:extLst>
            </p:cNvPr>
            <p:cNvSpPr/>
            <p:nvPr/>
          </p:nvSpPr>
          <p:spPr>
            <a:xfrm>
              <a:off x="2395959" y="2390786"/>
              <a:ext cx="435580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FA392C-0854-CD67-B385-C6B27B693139}"/>
                </a:ext>
              </a:extLst>
            </p:cNvPr>
            <p:cNvSpPr/>
            <p:nvPr/>
          </p:nvSpPr>
          <p:spPr>
            <a:xfrm>
              <a:off x="358816" y="1713053"/>
              <a:ext cx="1169042" cy="1428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A2D9A-1941-215F-BC02-859F1DD7AF87}"/>
              </a:ext>
            </a:extLst>
          </p:cNvPr>
          <p:cNvGrpSpPr/>
          <p:nvPr/>
        </p:nvGrpSpPr>
        <p:grpSpPr>
          <a:xfrm>
            <a:off x="2843567" y="1123532"/>
            <a:ext cx="2643212" cy="800639"/>
            <a:chOff x="2843567" y="1308727"/>
            <a:chExt cx="2643212" cy="8006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5FFFE-603A-D2A6-0214-5887453BA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A9938-86F3-4FDD-D5A2-172FF58E6D8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E4E5D7-6279-0C1F-338D-E685A9617D3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1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What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9587" y="541461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766301" y="1252599"/>
            <a:ext cx="5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work with continuous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r="-92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690329" y="248196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 (autoregressive time series)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649029" y="4237487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 (differential 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/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 that do not change over time.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blipFill>
                <a:blip r:embed="rId11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/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blipFill>
                <a:blip r:embed="rId12"/>
                <a:stretch>
                  <a:fillRect t="-6667" r="-1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/>
                  <a:t>Differential equation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𝑝𝑐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the </a:t>
                </a:r>
                <a:r>
                  <a:rPr lang="en-US" sz="1600" b="1" u="sng" dirty="0"/>
                  <a:t>characteristic</a:t>
                </a:r>
                <a:r>
                  <a:rPr lang="en-US" sz="1600" u="sng" dirty="0"/>
                  <a:t> </a:t>
                </a:r>
                <a:r>
                  <a:rPr lang="en-US" sz="1600" b="1" u="sng" dirty="0"/>
                  <a:t>equation</a:t>
                </a:r>
                <a:r>
                  <a:rPr lang="en-US" sz="16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Solve the characteristic equation. The solutions are the </a:t>
                </a:r>
                <a:r>
                  <a:rPr lang="en-US" sz="2000" b="1" u="sng" dirty="0"/>
                  <a:t>poles.</a:t>
                </a:r>
                <a:endParaRPr lang="en-US" sz="20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:r>
                  <a:rPr lang="en-US" sz="1600" i="1" dirty="0"/>
                  <a:t>p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;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blipFill>
                <a:blip r:embed="rId2"/>
                <a:stretch>
                  <a:fillRect l="-1115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1504A-F161-4456-EDD5-A845F9A2BFD7}"/>
              </a:ext>
            </a:extLst>
          </p:cNvPr>
          <p:cNvSpPr txBox="1"/>
          <p:nvPr/>
        </p:nvSpPr>
        <p:spPr>
          <a:xfrm>
            <a:off x="1064871" y="56634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dirty="0"/>
              <a:t> is found using the initial conditions.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  <a:blipFill>
                <a:blip r:embed="rId2"/>
                <a:stretch>
                  <a:fillRect l="-1178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955334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879134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879134"/>
            <a:ext cx="2349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AAACB-D70C-0BB4-DF21-B558FC937BDF}"/>
              </a:ext>
            </a:extLst>
          </p:cNvPr>
          <p:cNvSpPr txBox="1"/>
          <p:nvPr/>
        </p:nvSpPr>
        <p:spPr>
          <a:xfrm>
            <a:off x="1698859" y="5940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blipFill>
                <a:blip r:embed="rId8"/>
                <a:stretch>
                  <a:fillRect l="-392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/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blipFill>
                <a:blip r:embed="rId9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/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u="sng" dirty="0"/>
                  <a:t>characteristic</a:t>
                </a:r>
                <a:r>
                  <a:rPr lang="en-US" u="sng" dirty="0"/>
                  <a:t> </a:t>
                </a:r>
                <a:r>
                  <a:rPr lang="en-US" b="1" u="sng" dirty="0"/>
                  <a:t>equation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218339</TotalTime>
  <Words>2184</Words>
  <Application>Microsoft Macintosh PowerPoint</Application>
  <PresentationFormat>On-screen Show (4:3)</PresentationFormat>
  <Paragraphs>408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The Problem</vt:lpstr>
      <vt:lpstr>G.P.E. Box (Famous Statistician)</vt:lpstr>
      <vt:lpstr>Modeling Signals &amp; Systems</vt:lpstr>
      <vt:lpstr>Some System Response</vt:lpstr>
      <vt:lpstr>What Models?</vt:lpstr>
      <vt:lpstr>First Order Linear Time Invariant (LTI) System</vt:lpstr>
      <vt:lpstr>Poles</vt:lpstr>
      <vt:lpstr>High Order Differential Equations</vt:lpstr>
      <vt:lpstr>Poles Tell Us About Stability and Oscillations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What are the signals?</vt:lpstr>
      <vt:lpstr>Systems &amp; Transfer Functions</vt:lpstr>
      <vt:lpstr>Why Transfer Functions?</vt:lpstr>
      <vt:lpstr>PowerPoint Presentation</vt:lpstr>
      <vt:lpstr>Transfer functions can be composed.</vt:lpstr>
      <vt:lpstr>Steady State Step Response (DC Gain)</vt:lpstr>
      <vt:lpstr>What You Need to Know</vt:lpstr>
      <vt:lpstr>Exercise 1: Find the Transfer Function for a Sequential Chemical Network</vt:lpstr>
      <vt:lpstr>BACKUP</vt:lpstr>
      <vt:lpstr>Representing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Discrete vs. Continuous Time</vt:lpstr>
      <vt:lpstr>High Order Systems With Inputs</vt:lpstr>
      <vt:lpstr>DC Gain For Transfer Functions</vt:lpstr>
      <vt:lpstr>Examples of Calculating DC Gain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3181</cp:revision>
  <dcterms:created xsi:type="dcterms:W3CDTF">2008-11-04T22:35:39Z</dcterms:created>
  <dcterms:modified xsi:type="dcterms:W3CDTF">2025-01-30T04:00:03Z</dcterms:modified>
</cp:coreProperties>
</file>