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38" r:id="rId3"/>
    <p:sldId id="539" r:id="rId4"/>
    <p:sldId id="540" r:id="rId5"/>
    <p:sldId id="541" r:id="rId6"/>
    <p:sldId id="542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.png"/><Relationship Id="rId3" Type="http://schemas.openxmlformats.org/officeDocument/2006/relationships/image" Target="../media/image1010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110.png"/><Relationship Id="rId9" Type="http://schemas.openxmlformats.org/officeDocument/2006/relationships/image" Target="../media/image164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tglJ3HJ9GxBxqtN2zdV-n8vjwZO3Om0gwvE_c2g4pY0/edit#gid=1822472575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Engineering/controlSB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Reflections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DA-E0CD-B7ED-0C51-6765F3F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3B80-9FC6-C9BB-FFA4-FC572425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objective: Learn how to design a controller for a moderately complicated biochemical network.</a:t>
            </a:r>
          </a:p>
          <a:p>
            <a:r>
              <a:rPr lang="en-US" dirty="0"/>
              <a:t>Evaluate controllability and observability for MIMO systems</a:t>
            </a:r>
          </a:p>
          <a:p>
            <a:pPr lvl="1"/>
            <a:r>
              <a:rPr lang="en-US" dirty="0"/>
              <a:t>Controllability matrix, </a:t>
            </a:r>
            <a:r>
              <a:rPr lang="en-US" dirty="0" err="1"/>
              <a:t>gramians</a:t>
            </a:r>
            <a:endParaRPr lang="en-US" dirty="0"/>
          </a:p>
          <a:p>
            <a:r>
              <a:rPr lang="en-US" dirty="0"/>
              <a:t>Pole placement design</a:t>
            </a:r>
          </a:p>
          <a:p>
            <a:r>
              <a:rPr lang="en-US" dirty="0"/>
              <a:t>Model predictive control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Issue: Students lacked depth in linear algebra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D05D-00E2-1255-35C7-5A08E5C8F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72-BAF9-9347-0374-4796A7A6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900-3CEA-7895-6AC2-E99AC858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SISO closed loops for MIMO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888B-F541-DF50-D6DC-9414BFAB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D57AC-DEC8-12BD-1827-3D15C6ABD9E2}"/>
              </a:ext>
            </a:extLst>
          </p:cNvPr>
          <p:cNvGrpSpPr/>
          <p:nvPr/>
        </p:nvGrpSpPr>
        <p:grpSpPr>
          <a:xfrm>
            <a:off x="1001789" y="2845790"/>
            <a:ext cx="6312833" cy="1115724"/>
            <a:chOff x="424342" y="1719912"/>
            <a:chExt cx="6312833" cy="111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24689-D4D8-681F-BD55-B8CBCF2B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4C2E21-B6F7-B1DF-3EB1-051117AC5B2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281350-EDAE-3209-D22D-AA92FC4EBFC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F5849-8AD8-D424-B507-D5AB03A7143F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1D8290-5475-E961-BF31-1468063AA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F29C0D-2720-B2F1-3E87-434DA6EF9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C7A42B-F368-E213-991B-C4F96C964A9E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689F50-9A38-7B0E-4931-538AD7BB0B49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4F45F3-D1AF-3CF4-0DF9-0D28BE4E7E1E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35AACA-9B43-15DF-6B13-F31285242FE4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50E910D-CD4B-3834-9F32-C8B0FA2C00E5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AE3843-C414-209A-1E5D-7EB939BD91AE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663998-62D0-69EA-E160-27703B39DCE9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16728C-6A1F-B5D3-1CB4-9AA8A466BA0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51F82-09CB-D41A-6EDB-2089299693F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4C32A10-EA1C-09C7-9738-DABDD1912EC4}"/>
                </a:ext>
              </a:extLst>
            </p:cNvPr>
            <p:cNvCxnSpPr>
              <a:cxnSpLocks/>
              <a:stCxn id="19" idx="4"/>
              <a:endCxn id="12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125D8A-C53A-6BD7-7810-EB8CBA694D09}"/>
              </a:ext>
            </a:extLst>
          </p:cNvPr>
          <p:cNvGrpSpPr/>
          <p:nvPr/>
        </p:nvGrpSpPr>
        <p:grpSpPr>
          <a:xfrm>
            <a:off x="1084458" y="4569222"/>
            <a:ext cx="4228158" cy="1163800"/>
            <a:chOff x="1593744" y="4928040"/>
            <a:chExt cx="4228158" cy="116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8F2CEC-8C61-C669-478B-E9121BA6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5FFA05-F694-CA9E-4DFB-E0EAAB0DABE4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38380-6A43-89FD-FB13-3D712FF5544A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30CA7E-65E4-0F46-B817-13493E3A5A89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B3E54D-69EE-A915-0021-8F5239B10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A22C05-4629-2041-2B11-2934B0AC22EA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FF36F81-FAEB-C3DF-C96E-36923B6086A5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F48BD3-EE12-1D53-E413-BD3B7B4445B1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9D7E726-68FB-530A-63F4-601EB5A74E7A}"/>
                </a:ext>
              </a:extLst>
            </p:cNvPr>
            <p:cNvCxnSpPr>
              <a:cxnSpLocks/>
              <a:stCxn id="23" idx="2"/>
              <a:endCxn id="27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E54DB2-2CE3-B0EC-A442-24E2F787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71C114-3050-4D39-A2EA-A37301FD92AA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4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C2C-EF8F-E771-BEDB-EB20161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121797" cy="838200"/>
          </a:xfrm>
        </p:spPr>
        <p:txBody>
          <a:bodyPr/>
          <a:lstStyle/>
          <a:p>
            <a:r>
              <a:rPr lang="en-US" dirty="0"/>
              <a:t>Syllabus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7706-1648-7E8F-14F1-087DF95D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functions and their composition</a:t>
            </a:r>
          </a:p>
          <a:p>
            <a:pPr lvl="1"/>
            <a:r>
              <a:rPr lang="en-US" dirty="0"/>
              <a:t>DC gain, step response, poles</a:t>
            </a:r>
          </a:p>
          <a:p>
            <a:pPr lvl="1"/>
            <a:r>
              <a:rPr lang="en-US" dirty="0"/>
              <a:t>Theory &amp; application to SBML models</a:t>
            </a:r>
          </a:p>
          <a:p>
            <a:r>
              <a:rPr lang="en-US" dirty="0"/>
              <a:t>Controllability analysis for SBML models (via DC gain)</a:t>
            </a:r>
          </a:p>
          <a:p>
            <a:r>
              <a:rPr lang="en-US" dirty="0"/>
              <a:t>Building testbeds for closed loop systems using the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dirty="0"/>
              <a:t> package</a:t>
            </a:r>
          </a:p>
          <a:p>
            <a:r>
              <a:rPr lang="en-US" dirty="0"/>
              <a:t>Iterative design workflow to achieve control objectives in the presence of noise and disturbances</a:t>
            </a:r>
          </a:p>
          <a:p>
            <a:r>
              <a:rPr lang="en-US" dirty="0"/>
              <a:t>Systematic design using full state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8BEC-8A38-A214-0313-81434656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72CD52E-1577-90C6-BFC5-A49A46EF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85" y="417165"/>
            <a:ext cx="2752524" cy="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A05-081B-62E5-E2BF-5A4F01F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Detailed Syllabus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B414-CAC1-FFFA-EAEA-294A4389D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6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A33-84C4-D6D1-89AF-59EBC95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844B-4ED6-04DD-BC41-83875F43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SBML models with </a:t>
            </a:r>
            <a:r>
              <a:rPr lang="en-US" dirty="0" err="1"/>
              <a:t>CalTech</a:t>
            </a:r>
            <a:r>
              <a:rPr lang="en-US" dirty="0"/>
              <a:t> controls package for control analysis, design, and simulation</a:t>
            </a:r>
          </a:p>
          <a:p>
            <a:r>
              <a:rPr lang="en-US" dirty="0"/>
              <a:t>Controllability analysis</a:t>
            </a:r>
          </a:p>
          <a:p>
            <a:r>
              <a:rPr lang="en-US" dirty="0"/>
              <a:t>Create standard closed loop architectures</a:t>
            </a:r>
          </a:p>
          <a:p>
            <a:r>
              <a:rPr lang="en-US" dirty="0"/>
              <a:t>Analysis of closed loop architectures for bias, noise, disturbance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BD03B-B9CD-E724-04E1-26EA07EC7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282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206937</TotalTime>
  <Words>275</Words>
  <Application>Microsoft Macintosh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Reflections  </vt:lpstr>
      <vt:lpstr>Initial Learning Objectives</vt:lpstr>
      <vt:lpstr>What I Taught</vt:lpstr>
      <vt:lpstr>Syllabus Summary</vt:lpstr>
      <vt:lpstr>Detailed Syllabus</vt:lpstr>
      <vt:lpstr>controlSBML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3461</cp:revision>
  <dcterms:created xsi:type="dcterms:W3CDTF">2008-11-04T22:35:39Z</dcterms:created>
  <dcterms:modified xsi:type="dcterms:W3CDTF">2022-06-22T18:55:29Z</dcterms:modified>
</cp:coreProperties>
</file>