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9" r:id="rId5"/>
    <p:sldId id="262" r:id="rId6"/>
    <p:sldId id="259" r:id="rId7"/>
    <p:sldId id="290" r:id="rId8"/>
    <p:sldId id="291" r:id="rId9"/>
    <p:sldId id="29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3" r:id="rId18"/>
    <p:sldId id="272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/>
    <p:restoredTop sz="94679"/>
  </p:normalViewPr>
  <p:slideViewPr>
    <p:cSldViewPr snapToGrid="0">
      <p:cViewPr varScale="1">
        <p:scale>
          <a:sx n="158" d="100"/>
          <a:sy n="158" d="100"/>
        </p:scale>
        <p:origin x="3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473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VCM8AxwkQvcOycjnSGWYLfIYwzoTBhA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JJAbbottatUtah/videos" TargetMode="External"/><Relationship Id="rId3" Type="http://schemas.openxmlformats.org/officeDocument/2006/relationships/hyperlink" Target="https://www.halvorsen.blog/documents/programming/python/resources/Python%20for%20Science%20and%20Engineering.pdf" TargetMode="External"/><Relationship Id="rId7" Type="http://schemas.openxmlformats.org/officeDocument/2006/relationships/hyperlink" Target="https://www.amazon.com/Linear-System-Electrical-Computer-Engineering/dp/0195117778/ref=sr_1_3?crid=RXGI3LE8OBWS&amp;keywords=linear+systems+theory+and+design+%2B+chen&amp;qid=1642430455&amp;sprefix=linear+systems+theory+and+design+%2B+chen%2Caps%2C114&amp;sr=8-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Modern-Control-Engineering-Katsuhiko-Ogata/dp/0136156738/ref=sr_1_3?crid=1HKJQN7LTV0E4&amp;keywords=control+engineering+%2B+ogata&amp;qid=1642430704&amp;sprefix=control+engineering+%2B+ogata%2Caps%2C119&amp;sr=8-3" TargetMode="External"/><Relationship Id="rId11" Type="http://schemas.openxmlformats.org/officeDocument/2006/relationships/hyperlink" Target="http://www.csd.elo.utfsm.cl/index.html" TargetMode="External"/><Relationship Id="rId5" Type="http://schemas.openxmlformats.org/officeDocument/2006/relationships/hyperlink" Target="https://www.halvorsen.blog/documents/programming/python/resources/Python%20for%20Control%20Engineering.pdf" TargetMode="External"/><Relationship Id="rId10" Type="http://schemas.openxmlformats.org/officeDocument/2006/relationships/hyperlink" Target="https://04.phf-site.com/2018/03/control-bootcamp-by-steve-l-brunton.html" TargetMode="External"/><Relationship Id="rId4" Type="http://schemas.openxmlformats.org/officeDocument/2006/relationships/hyperlink" Target="https://jakevdp.github.io/PythonDataScienceHandbook/" TargetMode="External"/><Relationship Id="rId9" Type="http://schemas.openxmlformats.org/officeDocument/2006/relationships/hyperlink" Target="https://www.youtube.com/playlist?list=PLdb-TcK6Aqj1Kg6pV3zlrpUnPIRwG2_O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llurium.analogmachine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control/" TargetMode="External"/><Relationship Id="rId5" Type="http://schemas.openxmlformats.org/officeDocument/2006/relationships/hyperlink" Target="https://www.ebi.ac.uk/biomodels/" TargetMode="External"/><Relationship Id="rId4" Type="http://schemas.openxmlformats.org/officeDocument/2006/relationships/hyperlink" Target="https://github.com/sys-bio/tellurium#installation-instru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glJ3HJ9GxBxqtN2zdV-n8vjwZO3Om0gwvE_c2g4pY0/edit#gid=182247257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5-5Ztg6wIufQorJZcPwQQiCf7Ooax5a9#scrollTo=07c84a69-4956-474e-bfb0-c45549f9d0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?utm_source=scs-inde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00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1: </a:t>
            </a:r>
            <a:r>
              <a:rPr lang="en-US" sz="3200" b="1" u="sng" dirty="0"/>
              <a:t>Course Introduction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March 28, 2022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Goals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400" dirty="0"/>
              <a:t>Construct and analyze models of chemical networks in both continuous and discrete time, taking into account nonlinearities.</a:t>
            </a:r>
          </a:p>
          <a:p>
            <a:pPr fontAlgn="base"/>
            <a:r>
              <a:rPr lang="en-US" sz="2400" dirty="0"/>
              <a:t>Analyze the controllability of a chemical network.</a:t>
            </a:r>
          </a:p>
          <a:p>
            <a:pPr fontAlgn="base"/>
            <a:r>
              <a:rPr lang="en-US" sz="2400" dirty="0"/>
              <a:t>Analyze the observability of chemical networks.</a:t>
            </a:r>
          </a:p>
          <a:p>
            <a:pPr fontAlgn="base"/>
            <a:r>
              <a:rPr lang="en-US" sz="2400" dirty="0"/>
              <a:t>Control a chemical network using full state feedback.</a:t>
            </a:r>
          </a:p>
          <a:p>
            <a:pPr fontAlgn="base"/>
            <a:r>
              <a:rPr lang="en-US" sz="2400" dirty="0"/>
              <a:t>Construct observers for a chemical network.</a:t>
            </a:r>
          </a:p>
          <a:p>
            <a:pPr fontAlgn="base"/>
            <a:r>
              <a:rPr lang="en-US" sz="2400" dirty="0"/>
              <a:t>Develop a robust </a:t>
            </a:r>
            <a:r>
              <a:rPr lang="en-US" sz="2400" dirty="0" err="1"/>
              <a:t>contruct</a:t>
            </a:r>
            <a:r>
              <a:rPr lang="en-US" sz="2400" dirty="0"/>
              <a:t> solution that addresses modeling inaccuracies and “noise” (perturbations introduced by uncontrolled factors).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endParaRPr sz="2000" dirty="0"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</a:t>
            </a:r>
            <a:endParaRPr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Joseph Hellerstein, Senior Fellow eScience Institute, Affiliate Professor CSE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PhD in Computer Science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Industry (30+ years): IBM Research, Microsoft, Google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Mathematical models of distributed computing systems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Research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Modeling evolution of microbial communities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Model Engineering (tools for building biomedical models)</a:t>
            </a:r>
            <a:endParaRPr dirty="0"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(3 assignments): 30%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Final project: 70%</a:t>
            </a:r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dirty="0"/>
              <a:t>End-to-end analysis and design of a feedback control of an SBML model</a:t>
            </a:r>
            <a:endParaRPr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Submitting Homework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You have a folder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-US" dirty="0"/>
              <a:t>. Only you and the instructors have permissions for the folder.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Upload your assignment to the folder before the due date.</a:t>
            </a:r>
            <a:endParaRPr dirty="0"/>
          </a:p>
        </p:txBody>
      </p:sp>
      <p:sp>
        <p:nvSpPr>
          <p:cNvPr id="198" name="Google Shape;19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6F33E-B24C-2949-ABF2-A9D3C567D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Python</a:t>
            </a:r>
          </a:p>
          <a:p>
            <a:pPr lvl="1"/>
            <a:r>
              <a:rPr lang="en-US" sz="2000" dirty="0">
                <a:hlinkClick r:id="rId3"/>
              </a:rPr>
              <a:t>Python programming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Python Data Science Handbook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Python for control engineering</a:t>
            </a:r>
            <a:r>
              <a:rPr lang="en-US" sz="2000" dirty="0"/>
              <a:t> (Part VIII)</a:t>
            </a:r>
            <a:endParaRPr lang="en-US" sz="2000" dirty="0">
              <a:hlinkClick r:id="rId6"/>
            </a:endParaRPr>
          </a:p>
          <a:p>
            <a:r>
              <a:rPr lang="en-US" sz="2000" dirty="0"/>
              <a:t>Control Engineering</a:t>
            </a:r>
            <a:endParaRPr lang="en-US" sz="2000" dirty="0">
              <a:hlinkClick r:id="rId6"/>
            </a:endParaRPr>
          </a:p>
          <a:p>
            <a:pPr lvl="1"/>
            <a:r>
              <a:rPr lang="en-US" sz="2000" dirty="0">
                <a:hlinkClick r:id="rId6"/>
              </a:rPr>
              <a:t>Modern Control Engineering</a:t>
            </a:r>
            <a:r>
              <a:rPr lang="en-US" sz="2000" dirty="0"/>
              <a:t>, Ogata</a:t>
            </a:r>
          </a:p>
          <a:p>
            <a:pPr lvl="1"/>
            <a:r>
              <a:rPr lang="en-US" sz="2000" dirty="0">
                <a:hlinkClick r:id="rId7"/>
              </a:rPr>
              <a:t>Linear Systems - Theory and Design, Chi-Tsong Chen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State Space Design</a:t>
            </a:r>
            <a:r>
              <a:rPr lang="en-US" sz="2000" dirty="0"/>
              <a:t> (YouTube), Jake Abbott (University of Utah)</a:t>
            </a:r>
          </a:p>
          <a:p>
            <a:pPr lvl="1"/>
            <a:r>
              <a:rPr lang="en-US" sz="2000" dirty="0">
                <a:hlinkClick r:id="rId9"/>
              </a:rPr>
              <a:t>YouTube playlist for control engineering</a:t>
            </a:r>
            <a:endParaRPr lang="en-US" sz="2000" dirty="0"/>
          </a:p>
          <a:p>
            <a:pPr lvl="1"/>
            <a:r>
              <a:rPr lang="en-US" sz="2000" dirty="0">
                <a:hlinkClick r:id="rId10"/>
              </a:rPr>
              <a:t>Steve Brunton Control Boot Camp</a:t>
            </a:r>
            <a:endParaRPr lang="en-US" sz="2000" dirty="0"/>
          </a:p>
          <a:p>
            <a:pPr lvl="1"/>
            <a:r>
              <a:rPr lang="en-US" sz="2000" dirty="0">
                <a:hlinkClick r:id="rId11"/>
              </a:rPr>
              <a:t>Control Systems Design Online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The class will feature in-class exercises, so </a:t>
            </a:r>
            <a:r>
              <a:rPr lang="en-US" sz="2800" b="1" dirty="0">
                <a:solidFill>
                  <a:srgbClr val="00CC00"/>
                </a:solidFill>
              </a:rPr>
              <a:t>please bring a laptop to class</a:t>
            </a:r>
            <a:endParaRPr sz="2800" b="1"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Software:</a:t>
            </a:r>
            <a:r>
              <a:rPr lang="en-US" sz="2800" dirty="0"/>
              <a:t> Tellurium (</a:t>
            </a: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http://tellurium.analogmachine.org/</a:t>
            </a:r>
            <a:r>
              <a:rPr lang="en-US" sz="2800" dirty="0"/>
              <a:t>)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For detailed installation instructions see </a:t>
            </a:r>
            <a:r>
              <a:rPr lang="en-US" sz="2800" b="1" u="sng" dirty="0">
                <a:solidFill>
                  <a:schemeClr val="hlink"/>
                </a:solidFill>
                <a:hlinkClick r:id="rId4"/>
              </a:rPr>
              <a:t>https://github.com/sys-bio/tellurium#installation-instructions</a:t>
            </a:r>
            <a:r>
              <a:rPr lang="en-US" sz="2800" b="1" dirty="0"/>
              <a:t>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For a huge database of curated models see: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u="sng" dirty="0">
                <a:solidFill>
                  <a:schemeClr val="hlink"/>
                </a:solidFill>
                <a:hlinkClick r:id="rId5"/>
              </a:rPr>
              <a:t>https://www.ebi.ac.uk/biomodels/</a:t>
            </a:r>
            <a:endParaRPr sz="2800" b="1"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Other packages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b="1" u="sng" dirty="0">
                <a:solidFill>
                  <a:schemeClr val="hlink"/>
                </a:solidFill>
                <a:hlinkClick r:id="rId6"/>
              </a:rPr>
              <a:t>control</a:t>
            </a:r>
            <a:r>
              <a:rPr lang="en-US" sz="2400" b="1" dirty="0"/>
              <a:t> – </a:t>
            </a:r>
            <a:r>
              <a:rPr lang="en-US" sz="2400" b="1" dirty="0" err="1"/>
              <a:t>CalTech</a:t>
            </a:r>
            <a:r>
              <a:rPr lang="en-US" sz="2400" b="1" dirty="0"/>
              <a:t> package for control design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b="1" u="sng" dirty="0" err="1">
                <a:solidFill>
                  <a:schemeClr val="hlink"/>
                </a:solidFill>
                <a:hlinkClick r:id="rId6"/>
              </a:rPr>
              <a:t>controlSBML</a:t>
            </a:r>
            <a:r>
              <a:rPr lang="en-US" sz="2400" b="1" dirty="0"/>
              <a:t> – Control design with SBML models</a:t>
            </a:r>
            <a:endParaRPr dirty="0"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dirty="0"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dirty="0">
              <a:solidFill>
                <a:srgbClr val="00CC00"/>
              </a:solidFill>
            </a:endParaRPr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FF0000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  <p:sp>
        <p:nvSpPr>
          <p:cNvPr id="215" name="Google Shape;215;p1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Syllabus</a:t>
            </a:r>
            <a:endParaRPr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Exploring Feedback Control</a:t>
            </a:r>
            <a:endParaRPr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85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Google Colaboratory (Colab)</a:t>
            </a:r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will 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Google Colab </a:t>
            </a:r>
            <a:r>
              <a:rPr lang="en-US"/>
              <a:t>for in-class presentation and student homeworks.</a:t>
            </a:r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30" name="Google Shape;230;p17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041" y="2661167"/>
            <a:ext cx="8250759" cy="222172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/>
        </p:nvSpPr>
        <p:spPr>
          <a:xfrm>
            <a:off x="774559" y="4901185"/>
            <a:ext cx="7150241" cy="3692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Actions:</a:t>
            </a:r>
            <a:r>
              <a:rPr lang="en-US" dirty="0"/>
              <a:t>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up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now on your Google Account.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What is control engineering and why it’s important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Course overview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Biochemistry basics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Lecture Notes: canvas/syllabus</a:t>
            </a:r>
            <a:endParaRPr b="1"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Control Engineering?</a:t>
            </a:r>
            <a:endParaRPr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84" y="18927098"/>
            <a:ext cx="3254917" cy="161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Advances in management of type 1 diabetes mellitus">
            <a:extLst>
              <a:ext uri="{FF2B5EF4-FFF2-40B4-BE49-F238E27FC236}">
                <a16:creationId xmlns:a16="http://schemas.microsoft.com/office/drawing/2014/main" id="{B34359F9-25B7-8548-936B-F464778F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96" y="1483816"/>
            <a:ext cx="2431680" cy="15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gulatory control loops of the modeled production bioreactor. The dynamics of the loops in red will be captured in our model.">
            <a:extLst>
              <a:ext uri="{FF2B5EF4-FFF2-40B4-BE49-F238E27FC236}">
                <a16:creationId xmlns:a16="http://schemas.microsoft.com/office/drawing/2014/main" id="{6D339929-EDE9-DD42-9220-06BCBAC1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335287"/>
            <a:ext cx="1863017" cy="20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87C06A-007A-CB49-9F37-940E8646AE62}"/>
              </a:ext>
            </a:extLst>
          </p:cNvPr>
          <p:cNvSpPr txBox="1"/>
          <p:nvPr/>
        </p:nvSpPr>
        <p:spPr>
          <a:xfrm>
            <a:off x="6354254" y="116990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Insulin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2D75E-7747-D344-BC50-DA3898BE9F0D}"/>
              </a:ext>
            </a:extLst>
          </p:cNvPr>
          <p:cNvSpPr txBox="1"/>
          <p:nvPr/>
        </p:nvSpPr>
        <p:spPr>
          <a:xfrm>
            <a:off x="429324" y="1169902"/>
            <a:ext cx="19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Bioreactor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1415C-A989-3B4B-B428-7B3F3DDBE4E7}"/>
              </a:ext>
            </a:extLst>
          </p:cNvPr>
          <p:cNvSpPr txBox="1"/>
          <p:nvPr/>
        </p:nvSpPr>
        <p:spPr>
          <a:xfrm>
            <a:off x="3060551" y="1169902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Medical Device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85D1A-57C7-3D45-85D9-15DB66BD2CAA}"/>
              </a:ext>
            </a:extLst>
          </p:cNvPr>
          <p:cNvSpPr/>
          <p:nvPr/>
        </p:nvSpPr>
        <p:spPr>
          <a:xfrm>
            <a:off x="510154" y="3023874"/>
            <a:ext cx="2481330" cy="40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8" descr="Sensors | Free Full-Text | Sensor-Based Assistive Devices for  Visually-Impaired People: Current Status, Challenges, and Future Directions  | HTML">
            <a:extLst>
              <a:ext uri="{FF2B5EF4-FFF2-40B4-BE49-F238E27FC236}">
                <a16:creationId xmlns:a16="http://schemas.microsoft.com/office/drawing/2014/main" id="{B07D5EFE-E661-6147-8A10-570B792C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08" y="1354568"/>
            <a:ext cx="1978335" cy="20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D7B9A0-06AE-8749-A362-5D716CB67961}"/>
              </a:ext>
            </a:extLst>
          </p:cNvPr>
          <p:cNvSpPr txBox="1"/>
          <p:nvPr/>
        </p:nvSpPr>
        <p:spPr>
          <a:xfrm>
            <a:off x="1486369" y="3785636"/>
            <a:ext cx="5399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system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ensures that bounded inputs produce bounded outputs;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regulates its output;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tracks a desired objective;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minimizes cost, energy, potential dangers.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08157D-1D86-5C4D-94A9-0D06460D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" y="1066800"/>
            <a:ext cx="8431900" cy="548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0" y="366164"/>
            <a:ext cx="6008330" cy="838200"/>
          </a:xfrm>
        </p:spPr>
        <p:txBody>
          <a:bodyPr/>
          <a:lstStyle/>
          <a:p>
            <a:r>
              <a:rPr lang="en-US" dirty="0"/>
              <a:t>An Example: mTOR Signaling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9B6BE0-69A3-8E47-B4D2-678058A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38" y="340076"/>
            <a:ext cx="2209125" cy="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6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2778DAD-8369-ED4C-9C37-4732052A73E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" y="3242883"/>
                <a:ext cx="8229600" cy="3048001"/>
              </a:xfrm>
            </p:spPr>
            <p:txBody>
              <a:bodyPr/>
              <a:lstStyle/>
              <a:p>
                <a:r>
                  <a:rPr lang="en-US" sz="1800" dirty="0">
                    <a:latin typeface="+mj-lt"/>
                    <a:cs typeface="Courier New" panose="02070309020205020404" pitchFamily="49" charset="0"/>
                  </a:rPr>
                  <a:t>States: Concentrations of floating chemical species</a:t>
                </a:r>
              </a:p>
              <a:p>
                <a:pPr lvl="1"/>
                <a:r>
                  <a:rPr lang="en-US" sz="1400" dirty="0">
                    <a:latin typeface="+mj-lt"/>
                    <a:cs typeface="Courier New" panose="02070309020205020404" pitchFamily="49" charset="0"/>
                  </a:rPr>
                  <a:t>Because the Jacobian relates concentrations to their rates of change</a:t>
                </a:r>
              </a:p>
              <a:p>
                <a:r>
                  <a:rPr lang="en-US" sz="1800" dirty="0">
                    <a:cs typeface="Courier New" panose="02070309020205020404" pitchFamily="49" charset="0"/>
                  </a:rPr>
                  <a:t>Outputs: Concentrations of floating chemical species</a:t>
                </a:r>
              </a:p>
              <a:p>
                <a:pPr lvl="1"/>
                <a:r>
                  <a:rPr lang="en-US" sz="1400" dirty="0">
                    <a:cs typeface="Courier New" panose="02070309020205020404" pitchFamily="49" charset="0"/>
                  </a:rPr>
                  <a:t>Must either be a state or computable from the states (e.g., conserved species, assignment statements)</a:t>
                </a:r>
              </a:p>
              <a:p>
                <a:r>
                  <a:rPr lang="en-US" sz="1800" dirty="0">
                    <a:cs typeface="Courier New" panose="02070309020205020404" pitchFamily="49" charset="0"/>
                  </a:rPr>
                  <a:t>Inputs: Reaction names</a:t>
                </a:r>
              </a:p>
              <a:p>
                <a:pPr lvl="1"/>
                <a:r>
                  <a:rPr lang="en-US" sz="1400" dirty="0">
                    <a:cs typeface="Courier New" panose="02070309020205020404" pitchFamily="49" charset="0"/>
                  </a:rPr>
                  <a:t>Abstraction for possible effectors, such as an enzyme moderated reactions</a:t>
                </a:r>
              </a:p>
              <a:p>
                <a:pPr lvl="1"/>
                <a:r>
                  <a:rPr lang="en-US" sz="1400" dirty="0">
                    <a:cs typeface="Courier New" panose="02070309020205020404" pitchFamily="49" charset="0"/>
                  </a:rPr>
                  <a:t>Changing input J1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r>
                  <a:rPr lang="en-US" sz="1400" dirty="0">
                    <a:cs typeface="Courier New" panose="02070309020205020404" pitchFamily="49" charset="0"/>
                  </a:rPr>
                  <a:t> changes the flux of reaction J1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endParaRPr lang="en-US" sz="1400" dirty="0">
                  <a:cs typeface="Courier New" panose="02070309020205020404" pitchFamily="49" charset="0"/>
                </a:endParaRPr>
              </a:p>
              <a:p>
                <a:pPr lvl="2"/>
                <a:r>
                  <a:rPr lang="en-US" sz="1400" dirty="0">
                    <a:cs typeface="Courier New" panose="02070309020205020404" pitchFamily="49" charset="0"/>
                  </a:rPr>
                  <a:t>Product </a:t>
                </a:r>
                <a:r>
                  <a:rPr lang="en-US" sz="1400" i="1" dirty="0">
                    <a:cs typeface="Courier New" panose="02070309020205020404" pitchFamily="49" charset="0"/>
                  </a:rPr>
                  <a:t>n</a:t>
                </a:r>
                <a:r>
                  <a:rPr lang="en-US" sz="1400" dirty="0">
                    <a:cs typeface="Courier New" panose="02070309020205020404" pitchFamily="49" charset="0"/>
                  </a:rPr>
                  <a:t> changes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  <a:cs typeface="Courier New" panose="02070309020205020404" pitchFamily="49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  <a:cs typeface="Courier New" panose="02070309020205020404" pitchFamily="49" charset="0"/>
                  </a:rPr>
                  <a:t> is the stoichiometry of the product</a:t>
                </a:r>
              </a:p>
              <a:p>
                <a:pPr lvl="2"/>
                <a:r>
                  <a:rPr lang="en-US" sz="1400" dirty="0">
                    <a:cs typeface="Courier New" panose="02070309020205020404" pitchFamily="49" charset="0"/>
                  </a:rPr>
                  <a:t>Reactant </a:t>
                </a:r>
                <a:r>
                  <a:rPr lang="en-US" sz="1400" i="1" dirty="0">
                    <a:cs typeface="Courier New" panose="02070309020205020404" pitchFamily="49" charset="0"/>
                  </a:rPr>
                  <a:t>m</a:t>
                </a:r>
                <a:r>
                  <a:rPr lang="en-US" sz="1400" dirty="0">
                    <a:cs typeface="Courier New" panose="02070309020205020404" pitchFamily="49" charset="0"/>
                  </a:rPr>
                  <a:t> changes by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>
                    <a:cs typeface="Courier New" panose="02070309020205020404" pitchFamily="49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>
                    <a:cs typeface="Courier New" panose="02070309020205020404" pitchFamily="49" charset="0"/>
                  </a:rPr>
                  <a:t> is the stoichiometry of the reactant</a:t>
                </a:r>
                <a:endParaRPr lang="en-US" sz="1400" dirty="0">
                  <a:latin typeface="+mj-lt"/>
                  <a:cs typeface="Courier New" panose="02070309020205020404" pitchFamily="49" charset="0"/>
                </a:endParaRPr>
              </a:p>
              <a:p>
                <a:pPr marL="533400" lvl="1" indent="0">
                  <a:buNone/>
                </a:pPr>
                <a:endParaRPr lang="en-US" sz="1400" dirty="0">
                  <a:latin typeface="+mj-lt"/>
                  <a:cs typeface="Courier New" panose="02070309020205020404" pitchFamily="49" charset="0"/>
                </a:endParaRPr>
              </a:p>
              <a:p>
                <a:endParaRPr lang="en-US" sz="1800" dirty="0">
                  <a:latin typeface="+mj-lt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2778DAD-8369-ED4C-9C37-4732052A7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" y="3242883"/>
                <a:ext cx="8229600" cy="3048001"/>
              </a:xfrm>
              <a:blipFill>
                <a:blip r:embed="rId2"/>
                <a:stretch>
                  <a:fillRect l="-772" t="-2075" b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311E773-BE54-E047-BE9B-02AE0F9C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BioChemical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Space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E5546-B032-7E43-A18F-7132F5714A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50730" y="6264275"/>
            <a:ext cx="678869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5FD780-55C7-F443-9E12-F669664499A4}"/>
              </a:ext>
            </a:extLst>
          </p:cNvPr>
          <p:cNvGrpSpPr/>
          <p:nvPr/>
        </p:nvGrpSpPr>
        <p:grpSpPr>
          <a:xfrm>
            <a:off x="830943" y="848076"/>
            <a:ext cx="2991554" cy="2183107"/>
            <a:chOff x="798786" y="1127672"/>
            <a:chExt cx="4282745" cy="30922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96015E-336D-D844-A91A-53721F7A9A6D}"/>
                </a:ext>
              </a:extLst>
            </p:cNvPr>
            <p:cNvGrpSpPr/>
            <p:nvPr/>
          </p:nvGrpSpPr>
          <p:grpSpPr>
            <a:xfrm>
              <a:off x="798786" y="1127672"/>
              <a:ext cx="4282745" cy="3092230"/>
              <a:chOff x="1492469" y="1008993"/>
              <a:chExt cx="4282745" cy="3092230"/>
            </a:xfrm>
          </p:grpSpPr>
          <p:pic>
            <p:nvPicPr>
              <p:cNvPr id="17" name="Picture 16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70D1D4D-5134-A645-A410-316CBB3DE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6733" y="1106213"/>
                <a:ext cx="4128481" cy="299501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33AA7E-445B-B14F-B596-F88C3597B819}"/>
                  </a:ext>
                </a:extLst>
              </p:cNvPr>
              <p:cNvSpPr/>
              <p:nvPr/>
            </p:nvSpPr>
            <p:spPr>
              <a:xfrm>
                <a:off x="1492469" y="1008993"/>
                <a:ext cx="609600" cy="44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C7F28B-3F3B-2C46-9D15-48FEB2007719}"/>
                    </a:ext>
                  </a:extLst>
                </p:cNvPr>
                <p:cNvSpPr txBox="1"/>
                <p:nvPr/>
              </p:nvSpPr>
              <p:spPr>
                <a:xfrm>
                  <a:off x="1720796" y="1260748"/>
                  <a:ext cx="243959" cy="25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C7F28B-3F3B-2C46-9D15-48FEB2007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796" y="1260748"/>
                  <a:ext cx="243959" cy="258126"/>
                </a:xfrm>
                <a:prstGeom prst="rect">
                  <a:avLst/>
                </a:prstGeom>
                <a:blipFill>
                  <a:blip r:embed="rId4"/>
                  <a:stretch>
                    <a:fillRect l="-35714" r="-14286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FE2E43-C26F-6441-B28B-EE38F3EAA182}"/>
                    </a:ext>
                  </a:extLst>
                </p:cNvPr>
                <p:cNvSpPr txBox="1"/>
                <p:nvPr/>
              </p:nvSpPr>
              <p:spPr>
                <a:xfrm>
                  <a:off x="3082340" y="3710252"/>
                  <a:ext cx="342397" cy="25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FE2E43-C26F-6441-B28B-EE38F3EAA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340" y="3710252"/>
                  <a:ext cx="342397" cy="258126"/>
                </a:xfrm>
                <a:prstGeom prst="rect">
                  <a:avLst/>
                </a:prstGeom>
                <a:blipFill>
                  <a:blip r:embed="rId5"/>
                  <a:stretch>
                    <a:fillRect l="-31579" r="-10526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15EF0-D1E5-A749-B741-CDBFB1A56F74}"/>
              </a:ext>
            </a:extLst>
          </p:cNvPr>
          <p:cNvGrpSpPr/>
          <p:nvPr/>
        </p:nvGrpSpPr>
        <p:grpSpPr>
          <a:xfrm>
            <a:off x="3863625" y="1309239"/>
            <a:ext cx="4940100" cy="1366782"/>
            <a:chOff x="3904085" y="1309239"/>
            <a:chExt cx="4940100" cy="13667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90B432-975C-E14E-982A-B20B531113DE}"/>
                </a:ext>
              </a:extLst>
            </p:cNvPr>
            <p:cNvSpPr/>
            <p:nvPr/>
          </p:nvSpPr>
          <p:spPr>
            <a:xfrm>
              <a:off x="5060224" y="1761621"/>
              <a:ext cx="119829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IR, IRS, Akt, </a:t>
              </a:r>
            </a:p>
            <a:p>
              <a:pPr algn="ctr"/>
              <a:r>
                <a:rPr lang="en-US" dirty="0"/>
                <a:t>DEPTOR, mTORC1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3712252-7403-AF42-8902-775E3A0AE444}"/>
                </a:ext>
              </a:extLst>
            </p:cNvPr>
            <p:cNvSpPr/>
            <p:nvPr/>
          </p:nvSpPr>
          <p:spPr>
            <a:xfrm>
              <a:off x="4555810" y="2134741"/>
              <a:ext cx="378287" cy="200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97CB8D-FCF8-E04D-9CD7-D11934ECFE26}"/>
                </a:ext>
              </a:extLst>
            </p:cNvPr>
            <p:cNvSpPr txBox="1"/>
            <p:nvPr/>
          </p:nvSpPr>
          <p:spPr>
            <a:xfrm>
              <a:off x="6848126" y="2103574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pmTORC1, pmTORC2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5456F-0FF0-154E-8AB0-0B0F25B42AA0}"/>
                </a:ext>
              </a:extLst>
            </p:cNvPr>
            <p:cNvSpPr txBox="1"/>
            <p:nvPr/>
          </p:nvSpPr>
          <p:spPr>
            <a:xfrm>
              <a:off x="3904085" y="1316026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Inputs (</a:t>
              </a:r>
              <a:r>
                <a:rPr lang="en-US" b="1" i="1" dirty="0"/>
                <a:t>u</a:t>
              </a:r>
              <a:r>
                <a:rPr lang="en-US" b="1" dirty="0"/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A4BDE9-5A7E-2E4F-9E45-314F82776496}"/>
                </a:ext>
              </a:extLst>
            </p:cNvPr>
            <p:cNvSpPr txBox="1"/>
            <p:nvPr/>
          </p:nvSpPr>
          <p:spPr>
            <a:xfrm>
              <a:off x="5202113" y="1311362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States (</a:t>
              </a:r>
              <a:r>
                <a:rPr lang="en-US" b="1" i="1" dirty="0"/>
                <a:t>x</a:t>
              </a:r>
              <a:r>
                <a:rPr lang="en-US" b="1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1C7076-D76B-4B41-9700-88FBE94A2723}"/>
                </a:ext>
              </a:extLst>
            </p:cNvPr>
            <p:cNvSpPr txBox="1"/>
            <p:nvPr/>
          </p:nvSpPr>
          <p:spPr>
            <a:xfrm>
              <a:off x="6454341" y="1309239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Outputs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DFD15D-BDDF-5540-B7AF-2369D26E1466}"/>
                    </a:ext>
                  </a:extLst>
                </p:cNvPr>
                <p:cNvSpPr txBox="1"/>
                <p:nvPr/>
              </p:nvSpPr>
              <p:spPr>
                <a:xfrm>
                  <a:off x="3957634" y="2108339"/>
                  <a:ext cx="46198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DFD15D-BDDF-5540-B7AF-2369D26E1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34" y="2108339"/>
                  <a:ext cx="461985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0811" r="-2703" b="-4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07752DD-F946-1645-B425-2387B174A111}"/>
                </a:ext>
              </a:extLst>
            </p:cNvPr>
            <p:cNvSpPr/>
            <p:nvPr/>
          </p:nvSpPr>
          <p:spPr>
            <a:xfrm>
              <a:off x="6375162" y="2173853"/>
              <a:ext cx="378287" cy="200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3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Elements of a Control System</a:t>
            </a:r>
            <a:endParaRPr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D2E33A1-A90A-B74D-A314-F4AB830C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996114"/>
            <a:ext cx="8229600" cy="2514710"/>
          </a:xfrm>
          <a:solidFill>
            <a:schemeClr val="bg1"/>
          </a:solidFill>
        </p:spPr>
        <p:txBody>
          <a:bodyPr/>
          <a:lstStyle/>
          <a:p>
            <a:pPr marL="25400" indent="0">
              <a:buNone/>
            </a:pP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, …, </a:t>
            </a:r>
            <a:r>
              <a:rPr lang="en-US" sz="1800" i="1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are plant state variables that completely determine its outputs</a:t>
            </a:r>
            <a:endParaRPr lang="en-US" sz="1800" i="1" dirty="0"/>
          </a:p>
          <a:p>
            <a:pPr marL="25400" indent="0">
              <a:buNone/>
            </a:pPr>
            <a:r>
              <a:rPr lang="en-US" sz="1800" i="1" dirty="0"/>
              <a:t>r</a:t>
            </a:r>
            <a:r>
              <a:rPr lang="en-US" sz="1800" dirty="0"/>
              <a:t> is the reference input specified by the operator</a:t>
            </a:r>
          </a:p>
          <a:p>
            <a:pPr marL="25400" indent="0">
              <a:buNone/>
            </a:pPr>
            <a:r>
              <a:rPr lang="en-US" sz="1800" i="1" dirty="0"/>
              <a:t>u</a:t>
            </a:r>
            <a:r>
              <a:rPr lang="en-US" sz="1800" dirty="0"/>
              <a:t> is the control input to the plant</a:t>
            </a:r>
          </a:p>
          <a:p>
            <a:pPr marL="25400" indent="0">
              <a:buNone/>
            </a:pPr>
            <a:r>
              <a:rPr lang="en-US" sz="1800" i="1" dirty="0"/>
              <a:t>y</a:t>
            </a:r>
            <a:r>
              <a:rPr lang="en-US" sz="1800" dirty="0"/>
              <a:t> is the plant output that is being controlled</a:t>
            </a:r>
          </a:p>
          <a:p>
            <a:pPr marL="25400" indent="0">
              <a:buNone/>
            </a:pPr>
            <a:r>
              <a:rPr lang="en-US" sz="1800" i="1" dirty="0"/>
              <a:t>e</a:t>
            </a:r>
            <a:r>
              <a:rPr lang="en-US" sz="1800" dirty="0"/>
              <a:t> is the control error,  </a:t>
            </a:r>
            <a:r>
              <a:rPr lang="en-US" sz="1800" i="1" dirty="0"/>
              <a:t>r-y</a:t>
            </a:r>
          </a:p>
          <a:p>
            <a:pPr marL="25400" indent="0">
              <a:buNone/>
            </a:pPr>
            <a:r>
              <a:rPr lang="en-US" sz="1800" i="1" dirty="0"/>
              <a:t>d </a:t>
            </a:r>
            <a:r>
              <a:rPr lang="en-US" sz="1800" dirty="0"/>
              <a:t>is a disturbance that impacts how </a:t>
            </a:r>
            <a:r>
              <a:rPr lang="en-US" sz="1800" i="1" dirty="0"/>
              <a:t>u</a:t>
            </a:r>
            <a:r>
              <a:rPr lang="en-US" sz="1800" dirty="0"/>
              <a:t> relates to the </a:t>
            </a:r>
            <a:r>
              <a:rPr lang="en-US" sz="1800" i="1" dirty="0"/>
              <a:t>x</a:t>
            </a:r>
            <a:r>
              <a:rPr lang="en-US" sz="1800" dirty="0"/>
              <a:t>’s</a:t>
            </a:r>
          </a:p>
          <a:p>
            <a:pPr marL="25400" indent="0">
              <a:buNone/>
            </a:pPr>
            <a:r>
              <a:rPr lang="en-US" sz="1800" i="1" dirty="0"/>
              <a:t>n </a:t>
            </a:r>
            <a:r>
              <a:rPr lang="en-US" sz="1800" dirty="0"/>
              <a:t>is noise that impacts the observed output </a:t>
            </a:r>
            <a:r>
              <a:rPr lang="en-US" sz="1800" i="1" dirty="0"/>
              <a:t>y</a:t>
            </a:r>
          </a:p>
          <a:p>
            <a:endParaRPr lang="en-US" sz="2000" i="1"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" name="Picture 4" descr="Advances in management of type 1 diabetes mellitus">
            <a:extLst>
              <a:ext uri="{FF2B5EF4-FFF2-40B4-BE49-F238E27FC236}">
                <a16:creationId xmlns:a16="http://schemas.microsoft.com/office/drawing/2014/main" id="{497D5AC1-9C79-C14D-A7E5-04443FFDB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27" y="381000"/>
            <a:ext cx="1186530" cy="74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4E351A-D347-EC47-B597-3110E7506607}"/>
              </a:ext>
            </a:extLst>
          </p:cNvPr>
          <p:cNvSpPr/>
          <p:nvPr/>
        </p:nvSpPr>
        <p:spPr>
          <a:xfrm>
            <a:off x="4442527" y="1464660"/>
            <a:ext cx="2120114" cy="7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“Plant”</a:t>
            </a:r>
          </a:p>
          <a:p>
            <a:pPr algn="ctr"/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endParaRPr lang="en-US" i="1" dirty="0"/>
          </a:p>
        </p:txBody>
      </p:sp>
      <p:pic>
        <p:nvPicPr>
          <p:cNvPr id="1028" name="Picture 4" descr="Person Icon Black #211951 - Free Icons Library">
            <a:extLst>
              <a:ext uri="{FF2B5EF4-FFF2-40B4-BE49-F238E27FC236}">
                <a16:creationId xmlns:a16="http://schemas.microsoft.com/office/drawing/2014/main" id="{8B11FF9E-62B5-7443-8B96-AB8E340B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9" y="1516472"/>
            <a:ext cx="600382" cy="6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F3B650-3FDB-6249-B7FA-06968E10C6FC}"/>
              </a:ext>
            </a:extLst>
          </p:cNvPr>
          <p:cNvCxnSpPr>
            <a:cxnSpLocks/>
          </p:cNvCxnSpPr>
          <p:nvPr/>
        </p:nvCxnSpPr>
        <p:spPr>
          <a:xfrm flipV="1">
            <a:off x="6562641" y="1815989"/>
            <a:ext cx="832118" cy="1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4EBA7C-96BF-3B4A-8D32-ED7D5A0EBE82}"/>
                  </a:ext>
                </a:extLst>
              </p:cNvPr>
              <p:cNvSpPr txBox="1"/>
              <p:nvPr/>
            </p:nvSpPr>
            <p:spPr>
              <a:xfrm>
                <a:off x="7718102" y="1860780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4EBA7C-96BF-3B4A-8D32-ED7D5A0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102" y="1860780"/>
                <a:ext cx="201978" cy="276999"/>
              </a:xfrm>
              <a:prstGeom prst="rect">
                <a:avLst/>
              </a:prstGeom>
              <a:blipFill>
                <a:blip r:embed="rId5"/>
                <a:stretch>
                  <a:fillRect l="-23529" r="-2352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5352A2-B700-B346-89FA-8D0AF4437DBC}"/>
                  </a:ext>
                </a:extLst>
              </p:cNvPr>
              <p:cNvSpPr txBox="1"/>
              <p:nvPr/>
            </p:nvSpPr>
            <p:spPr>
              <a:xfrm>
                <a:off x="3568242" y="1843306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5352A2-B700-B346-89FA-8D0AF4437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242" y="1843306"/>
                <a:ext cx="213199" cy="276999"/>
              </a:xfrm>
              <a:prstGeom prst="rect">
                <a:avLst/>
              </a:prstGeom>
              <a:blipFill>
                <a:blip r:embed="rId6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6F02EE9-182A-7947-ACC9-E14DAF6748BA}"/>
              </a:ext>
            </a:extLst>
          </p:cNvPr>
          <p:cNvSpPr/>
          <p:nvPr/>
        </p:nvSpPr>
        <p:spPr>
          <a:xfrm>
            <a:off x="7398804" y="1719559"/>
            <a:ext cx="194208" cy="194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F0E96D-E4DB-3344-BF3B-D8C16DE15A5F}"/>
              </a:ext>
            </a:extLst>
          </p:cNvPr>
          <p:cNvCxnSpPr>
            <a:cxnSpLocks/>
          </p:cNvCxnSpPr>
          <p:nvPr/>
        </p:nvCxnSpPr>
        <p:spPr>
          <a:xfrm flipV="1">
            <a:off x="7593012" y="1816663"/>
            <a:ext cx="579944" cy="1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 descr="Person Icon Black #211951 - Free Icons Library">
            <a:extLst>
              <a:ext uri="{FF2B5EF4-FFF2-40B4-BE49-F238E27FC236}">
                <a16:creationId xmlns:a16="http://schemas.microsoft.com/office/drawing/2014/main" id="{A6987179-A5D8-5549-8F5F-4F00F426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0" y="1516472"/>
            <a:ext cx="600382" cy="600382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140045-933F-0E40-94E9-2C0A3315C71F}"/>
              </a:ext>
            </a:extLst>
          </p:cNvPr>
          <p:cNvSpPr txBox="1"/>
          <p:nvPr/>
        </p:nvSpPr>
        <p:spPr>
          <a:xfrm>
            <a:off x="273559" y="1123870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412E52-CA2F-5745-9EED-D099356A60DC}"/>
              </a:ext>
            </a:extLst>
          </p:cNvPr>
          <p:cNvSpPr txBox="1"/>
          <p:nvPr/>
        </p:nvSpPr>
        <p:spPr>
          <a:xfrm>
            <a:off x="8218036" y="112308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78AF51-D624-7C4F-8C7B-0391CE689141}"/>
              </a:ext>
            </a:extLst>
          </p:cNvPr>
          <p:cNvGrpSpPr/>
          <p:nvPr/>
        </p:nvGrpSpPr>
        <p:grpSpPr>
          <a:xfrm>
            <a:off x="873941" y="1464660"/>
            <a:ext cx="6621967" cy="704007"/>
            <a:chOff x="873941" y="1602224"/>
            <a:chExt cx="6621967" cy="7040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BDE326-A83C-E84E-A7B5-84FE39C5ACDE}"/>
                </a:ext>
              </a:extLst>
            </p:cNvPr>
            <p:cNvSpPr/>
            <p:nvPr/>
          </p:nvSpPr>
          <p:spPr>
            <a:xfrm>
              <a:off x="2225309" y="1602224"/>
              <a:ext cx="1197622" cy="704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84962A4-543C-0E46-9F0D-AD57C42E6019}"/>
                </a:ext>
              </a:extLst>
            </p:cNvPr>
            <p:cNvCxnSpPr>
              <a:cxnSpLocks/>
            </p:cNvCxnSpPr>
            <p:nvPr/>
          </p:nvCxnSpPr>
          <p:spPr>
            <a:xfrm>
              <a:off x="3422931" y="1951235"/>
              <a:ext cx="347011" cy="59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AB1B82-C31F-454F-99AF-94863EE4B20F}"/>
                </a:ext>
              </a:extLst>
            </p:cNvPr>
            <p:cNvCxnSpPr>
              <a:cxnSpLocks/>
            </p:cNvCxnSpPr>
            <p:nvPr/>
          </p:nvCxnSpPr>
          <p:spPr>
            <a:xfrm>
              <a:off x="873941" y="1953834"/>
              <a:ext cx="420786" cy="7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C7944B-F2F4-E643-A0C6-03D662BFC0FD}"/>
                </a:ext>
              </a:extLst>
            </p:cNvPr>
            <p:cNvSpPr/>
            <p:nvPr/>
          </p:nvSpPr>
          <p:spPr>
            <a:xfrm>
              <a:off x="1294727" y="1857123"/>
              <a:ext cx="194208" cy="194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4DE261-FFB5-1D4F-9D04-A4D2B88DC2ED}"/>
                </a:ext>
              </a:extLst>
            </p:cNvPr>
            <p:cNvCxnSpPr>
              <a:cxnSpLocks/>
            </p:cNvCxnSpPr>
            <p:nvPr/>
          </p:nvCxnSpPr>
          <p:spPr>
            <a:xfrm>
              <a:off x="1488935" y="1953834"/>
              <a:ext cx="7363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725EC5B2-F2B5-534C-AA32-E7DCAF98C210}"/>
                </a:ext>
              </a:extLst>
            </p:cNvPr>
            <p:cNvCxnSpPr>
              <a:cxnSpLocks/>
              <a:stCxn id="39" idx="4"/>
              <a:endCxn id="7" idx="4"/>
            </p:cNvCxnSpPr>
            <p:nvPr/>
          </p:nvCxnSpPr>
          <p:spPr>
            <a:xfrm rot="5400000">
              <a:off x="4439824" y="-1004752"/>
              <a:ext cx="8092" cy="6104077"/>
            </a:xfrm>
            <a:prstGeom prst="bentConnector3">
              <a:avLst>
                <a:gd name="adj1" fmla="val 592503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94283D-78B3-D843-A3B5-1FB8110B8915}"/>
                    </a:ext>
                  </a:extLst>
                </p:cNvPr>
                <p:cNvSpPr txBox="1"/>
                <p:nvPr/>
              </p:nvSpPr>
              <p:spPr>
                <a:xfrm>
                  <a:off x="1191219" y="2081909"/>
                  <a:ext cx="1843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94283D-78B3-D843-A3B5-1FB8110B8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219" y="2081909"/>
                  <a:ext cx="184346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D939F6-F562-8445-96A2-C9E2AF1C5357}"/>
                    </a:ext>
                  </a:extLst>
                </p:cNvPr>
                <p:cNvSpPr txBox="1"/>
                <p:nvPr/>
              </p:nvSpPr>
              <p:spPr>
                <a:xfrm>
                  <a:off x="1837902" y="1997054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D939F6-F562-8445-96A2-C9E2AF1C5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902" y="1997054"/>
                  <a:ext cx="1907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12500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615A7B-4244-B442-B102-17E01F0F28EB}"/>
                    </a:ext>
                  </a:extLst>
                </p:cNvPr>
                <p:cNvSpPr txBox="1"/>
                <p:nvPr/>
              </p:nvSpPr>
              <p:spPr>
                <a:xfrm>
                  <a:off x="881793" y="1997054"/>
                  <a:ext cx="1875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615A7B-4244-B442-B102-17E01F0F2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93" y="1997054"/>
                  <a:ext cx="18755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333" r="-20000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259EB8-3D13-BB4B-AFA2-8E893B8234E6}"/>
                </a:ext>
              </a:extLst>
            </p:cNvPr>
            <p:cNvSpPr/>
            <p:nvPr/>
          </p:nvSpPr>
          <p:spPr>
            <a:xfrm>
              <a:off x="3769942" y="1857123"/>
              <a:ext cx="194208" cy="194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D62B48-5B6C-DC44-8EDC-939C6300BB30}"/>
              </a:ext>
            </a:extLst>
          </p:cNvPr>
          <p:cNvCxnSpPr>
            <a:cxnSpLocks/>
          </p:cNvCxnSpPr>
          <p:nvPr/>
        </p:nvCxnSpPr>
        <p:spPr>
          <a:xfrm>
            <a:off x="3964150" y="1813671"/>
            <a:ext cx="478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85ACF6-00C4-234F-A5B9-1BDDAA940787}"/>
              </a:ext>
            </a:extLst>
          </p:cNvPr>
          <p:cNvGrpSpPr/>
          <p:nvPr/>
        </p:nvGrpSpPr>
        <p:grpSpPr>
          <a:xfrm>
            <a:off x="3767184" y="1120422"/>
            <a:ext cx="3839764" cy="599137"/>
            <a:chOff x="3767184" y="1257986"/>
            <a:chExt cx="3839764" cy="5991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8CC9102-32E8-FD4C-8337-B89FA0E96604}"/>
                    </a:ext>
                  </a:extLst>
                </p:cNvPr>
                <p:cNvSpPr txBox="1"/>
                <p:nvPr/>
              </p:nvSpPr>
              <p:spPr>
                <a:xfrm>
                  <a:off x="7393748" y="1259334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8CC9102-32E8-FD4C-8337-B89FA0E96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748" y="1259334"/>
                  <a:ext cx="21320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5556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39AA96-A867-CB48-806A-D4E3E6322C9B}"/>
                </a:ext>
              </a:extLst>
            </p:cNvPr>
            <p:cNvCxnSpPr>
              <a:cxnSpLocks/>
              <a:stCxn id="58" idx="2"/>
              <a:endCxn id="39" idx="0"/>
            </p:cNvCxnSpPr>
            <p:nvPr/>
          </p:nvCxnSpPr>
          <p:spPr>
            <a:xfrm flipH="1">
              <a:off x="7495908" y="1536333"/>
              <a:ext cx="4440" cy="3126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4401CEE-43D5-9A44-BA0F-0B87E7DDCEA3}"/>
                    </a:ext>
                  </a:extLst>
                </p:cNvPr>
                <p:cNvSpPr txBox="1"/>
                <p:nvPr/>
              </p:nvSpPr>
              <p:spPr>
                <a:xfrm>
                  <a:off x="3767184" y="1257986"/>
                  <a:ext cx="2131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4401CEE-43D5-9A44-BA0F-0B87E7DDC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184" y="1257986"/>
                  <a:ext cx="21319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22222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AC51B7A-80B1-EA40-AA43-14281947D72B}"/>
                </a:ext>
              </a:extLst>
            </p:cNvPr>
            <p:cNvCxnSpPr>
              <a:cxnSpLocks/>
              <a:stCxn id="62" idx="2"/>
              <a:endCxn id="51" idx="0"/>
            </p:cNvCxnSpPr>
            <p:nvPr/>
          </p:nvCxnSpPr>
          <p:spPr>
            <a:xfrm flipH="1">
              <a:off x="3867046" y="1534985"/>
              <a:ext cx="6738" cy="3221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AC665D0-5A16-804F-8823-25341BBA959A}"/>
              </a:ext>
            </a:extLst>
          </p:cNvPr>
          <p:cNvSpPr/>
          <p:nvPr/>
        </p:nvSpPr>
        <p:spPr>
          <a:xfrm>
            <a:off x="4442527" y="1464660"/>
            <a:ext cx="401149" cy="7040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1DA241-3BC9-FD4E-8ECF-113CF1A5C899}"/>
              </a:ext>
            </a:extLst>
          </p:cNvPr>
          <p:cNvSpPr txBox="1"/>
          <p:nvPr/>
        </p:nvSpPr>
        <p:spPr>
          <a:xfrm rot="5400000">
            <a:off x="4241577" y="1673773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actuators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781DFA-7BD8-644C-9C0A-E4E95345BE54}"/>
              </a:ext>
            </a:extLst>
          </p:cNvPr>
          <p:cNvSpPr/>
          <p:nvPr/>
        </p:nvSpPr>
        <p:spPr>
          <a:xfrm>
            <a:off x="6172867" y="1471404"/>
            <a:ext cx="401149" cy="7040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D957F3-71A2-844B-AE59-3A483A581C64}"/>
              </a:ext>
            </a:extLst>
          </p:cNvPr>
          <p:cNvSpPr txBox="1"/>
          <p:nvPr/>
        </p:nvSpPr>
        <p:spPr>
          <a:xfrm rot="5400000">
            <a:off x="6019206" y="168051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sensors</a:t>
            </a:r>
            <a:endParaRPr lang="en-US" dirty="0"/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97164AC7-AFF1-A041-BB8E-CCF21629EC8E}"/>
              </a:ext>
            </a:extLst>
          </p:cNvPr>
          <p:cNvSpPr txBox="1">
            <a:spLocks/>
          </p:cNvSpPr>
          <p:nvPr/>
        </p:nvSpPr>
        <p:spPr>
          <a:xfrm>
            <a:off x="350656" y="2441101"/>
            <a:ext cx="8229600" cy="1496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None/>
            </a:pPr>
            <a:r>
              <a:rPr lang="en-US" sz="1800" b="1" dirty="0"/>
              <a:t>Control Objectives</a:t>
            </a:r>
          </a:p>
          <a:p>
            <a:r>
              <a:rPr lang="en-US" sz="1800" dirty="0"/>
              <a:t>Regulation. The plant stays at an operating point </a:t>
            </a:r>
            <a:r>
              <a:rPr lang="en-US" sz="1800" i="1" dirty="0"/>
              <a:t>r</a:t>
            </a:r>
            <a:r>
              <a:rPr lang="en-US" sz="1800" dirty="0"/>
              <a:t>.</a:t>
            </a:r>
          </a:p>
          <a:p>
            <a:r>
              <a:rPr lang="en-US" sz="1800" dirty="0"/>
              <a:t>Tracking. Force plant to produce a desired sequence of outputs.</a:t>
            </a:r>
          </a:p>
          <a:p>
            <a:r>
              <a:rPr lang="en-US" sz="1800" dirty="0"/>
              <a:t>Optimization. The plant produces the ”best” outputs.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81000"/>
            <a:ext cx="7620001" cy="838200"/>
          </a:xfrm>
        </p:spPr>
        <p:txBody>
          <a:bodyPr/>
          <a:lstStyle/>
          <a:p>
            <a:r>
              <a:rPr lang="en-US" dirty="0"/>
              <a:t>Challenges With Control Engineering in</a:t>
            </a:r>
            <a:br>
              <a:rPr lang="en-US" dirty="0"/>
            </a:br>
            <a:r>
              <a:rPr lang="en-US" dirty="0"/>
              <a:t>Systems Biology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34A49F-1A69-0946-A46E-E6C7C89B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66286"/>
            <a:ext cx="8229600" cy="2658234"/>
          </a:xfrm>
        </p:spPr>
        <p:txBody>
          <a:bodyPr/>
          <a:lstStyle/>
          <a:p>
            <a:r>
              <a:rPr lang="en-US" sz="2800" dirty="0"/>
              <a:t>What are the actuators? What are the sensors?</a:t>
            </a:r>
          </a:p>
          <a:p>
            <a:r>
              <a:rPr lang="en-US" sz="2800" dirty="0"/>
              <a:t>Effect of actuators given complex internal feedbacks.</a:t>
            </a:r>
          </a:p>
          <a:p>
            <a:r>
              <a:rPr lang="en-US" sz="2800" dirty="0"/>
              <a:t>Handling noise and disturbances.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E9E06729-B834-FC46-953C-BF815836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570"/>
            <a:ext cx="2561130" cy="16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1099-CAE8-F447-B454-0DEB9CE7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7" y="366906"/>
            <a:ext cx="4722190" cy="838200"/>
          </a:xfrm>
        </p:spPr>
        <p:txBody>
          <a:bodyPr/>
          <a:lstStyle/>
          <a:p>
            <a:r>
              <a:rPr lang="en-US" sz="3200" dirty="0"/>
              <a:t>Modeling, Analysis,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5ACD-C006-0C47-86CB-33F053DEDF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892465-6DB5-5146-ABA4-8E2BA3CAB580}"/>
              </a:ext>
            </a:extLst>
          </p:cNvPr>
          <p:cNvGrpSpPr/>
          <p:nvPr/>
        </p:nvGrpSpPr>
        <p:grpSpPr>
          <a:xfrm>
            <a:off x="5025154" y="386352"/>
            <a:ext cx="3788447" cy="644931"/>
            <a:chOff x="1205713" y="1257986"/>
            <a:chExt cx="6193854" cy="11327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2EA02D-17E3-4143-A4B8-06B0402B4723}"/>
                </a:ext>
              </a:extLst>
            </p:cNvPr>
            <p:cNvSpPr/>
            <p:nvPr/>
          </p:nvSpPr>
          <p:spPr>
            <a:xfrm>
              <a:off x="4442527" y="1602224"/>
              <a:ext cx="2120114" cy="704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“Plant”</a:t>
              </a:r>
            </a:p>
            <a:p>
              <a:pPr algn="ctr"/>
              <a:r>
                <a:rPr lang="en-US" sz="700" i="1" dirty="0"/>
                <a:t>x</a:t>
              </a:r>
              <a:r>
                <a:rPr lang="en-US" sz="700" baseline="-25000" dirty="0"/>
                <a:t>1</a:t>
              </a:r>
              <a:r>
                <a:rPr lang="en-US" sz="700" dirty="0"/>
                <a:t>, …, </a:t>
              </a:r>
              <a:r>
                <a:rPr lang="en-US" sz="700" i="1" dirty="0" err="1"/>
                <a:t>x</a:t>
              </a:r>
              <a:r>
                <a:rPr lang="en-US" sz="700" baseline="-25000" dirty="0" err="1"/>
                <a:t>n</a:t>
              </a:r>
              <a:endParaRPr lang="en-US" sz="700" i="1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000527-EA8A-7B4A-899F-6BE0044EA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641" y="1951235"/>
              <a:ext cx="356050" cy="36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327B23-2BE2-DA4F-9994-D54BCBA84E98}"/>
                    </a:ext>
                  </a:extLst>
                </p:cNvPr>
                <p:cNvSpPr txBox="1"/>
                <p:nvPr/>
              </p:nvSpPr>
              <p:spPr>
                <a:xfrm>
                  <a:off x="7239071" y="1767982"/>
                  <a:ext cx="160496" cy="243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327B23-2BE2-DA4F-9994-D54BCBA84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71" y="1767982"/>
                  <a:ext cx="160496" cy="243260"/>
                </a:xfrm>
                <a:prstGeom prst="rect">
                  <a:avLst/>
                </a:prstGeom>
                <a:blipFill>
                  <a:blip r:embed="rId2"/>
                  <a:stretch>
                    <a:fillRect l="-22222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C3C81A8-FB74-A648-AEDC-D1C0054A5672}"/>
                    </a:ext>
                  </a:extLst>
                </p:cNvPr>
                <p:cNvSpPr txBox="1"/>
                <p:nvPr/>
              </p:nvSpPr>
              <p:spPr>
                <a:xfrm>
                  <a:off x="3530475" y="1980868"/>
                  <a:ext cx="164690" cy="243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C3C81A8-FB74-A648-AEDC-D1C0054A5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75" y="1980868"/>
                  <a:ext cx="164690" cy="243260"/>
                </a:xfrm>
                <a:prstGeom prst="rect">
                  <a:avLst/>
                </a:prstGeom>
                <a:blipFill>
                  <a:blip r:embed="rId3"/>
                  <a:stretch>
                    <a:fillRect l="-11111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0C8956-DCAF-7647-B9A8-D0ABEC6ECAD9}"/>
                </a:ext>
              </a:extLst>
            </p:cNvPr>
            <p:cNvSpPr/>
            <p:nvPr/>
          </p:nvSpPr>
          <p:spPr>
            <a:xfrm>
              <a:off x="6921376" y="1857123"/>
              <a:ext cx="194208" cy="194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+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B9ADD8-62C5-8D43-A5BA-89A4BA6BF784}"/>
                </a:ext>
              </a:extLst>
            </p:cNvPr>
            <p:cNvGrpSpPr/>
            <p:nvPr/>
          </p:nvGrpSpPr>
          <p:grpSpPr>
            <a:xfrm>
              <a:off x="1205713" y="1602224"/>
              <a:ext cx="5819117" cy="704007"/>
              <a:chOff x="1205713" y="1602224"/>
              <a:chExt cx="5819117" cy="70400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F0B8A5B-ACFB-1943-9C4F-6D1BAB7CCB03}"/>
                  </a:ext>
                </a:extLst>
              </p:cNvPr>
              <p:cNvSpPr/>
              <p:nvPr/>
            </p:nvSpPr>
            <p:spPr>
              <a:xfrm>
                <a:off x="2225309" y="1602224"/>
                <a:ext cx="1197622" cy="7040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Controller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2C8A933-0E57-C24F-8D39-0BFA35080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2931" y="1951235"/>
                <a:ext cx="347011" cy="59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08D70DB-6B97-1641-8C68-86A601A65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713" y="1953834"/>
                <a:ext cx="420786" cy="78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18F0D15-3D8E-8348-82D4-F2E027D845F7}"/>
                  </a:ext>
                </a:extLst>
              </p:cNvPr>
              <p:cNvSpPr/>
              <p:nvPr/>
            </p:nvSpPr>
            <p:spPr>
              <a:xfrm>
                <a:off x="1715511" y="1857123"/>
                <a:ext cx="194208" cy="1942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+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27BF5D0-C028-8848-985E-47DB599FFB54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V="1">
                <a:off x="1909719" y="1953834"/>
                <a:ext cx="315590" cy="3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D887AD19-41E4-D941-9102-1109FB9FB9EF}"/>
                  </a:ext>
                </a:extLst>
              </p:cNvPr>
              <p:cNvCxnSpPr>
                <a:cxnSpLocks/>
                <a:stCxn id="13" idx="4"/>
                <a:endCxn id="28" idx="4"/>
              </p:cNvCxnSpPr>
              <p:nvPr/>
            </p:nvCxnSpPr>
            <p:spPr>
              <a:xfrm rot="5400000">
                <a:off x="4415548" y="-551600"/>
                <a:ext cx="12700" cy="5205865"/>
              </a:xfrm>
              <a:prstGeom prst="bentConnector3">
                <a:avLst>
                  <a:gd name="adj1" fmla="val 3201772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3B33BC5-3C5D-514A-ACDD-0E20AC6CDD3C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600" y="2081910"/>
                    <a:ext cx="152006" cy="1892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3B33BC5-3C5D-514A-ACDD-0E20AC6CD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600" y="2081910"/>
                    <a:ext cx="152006" cy="18920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1BBF86E-E8BF-504E-BBC9-6C2907B179C6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741" y="1940202"/>
                    <a:ext cx="150958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1BBF86E-E8BF-504E-BBC9-6C2907B179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741" y="1940202"/>
                    <a:ext cx="150958" cy="2432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12500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09F0182-17D9-B646-A7D7-9FD418BBAE09}"/>
                      </a:ext>
                    </a:extLst>
                  </p:cNvPr>
                  <p:cNvSpPr txBox="1"/>
                  <p:nvPr/>
                </p:nvSpPr>
                <p:spPr>
                  <a:xfrm>
                    <a:off x="1213566" y="1997053"/>
                    <a:ext cx="145717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09F0182-17D9-B646-A7D7-9FD418BBAE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66" y="1997053"/>
                    <a:ext cx="145717" cy="2432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575C1D0-F7A9-0D4A-9E52-C4EB4B4031F5}"/>
                  </a:ext>
                </a:extLst>
              </p:cNvPr>
              <p:cNvSpPr/>
              <p:nvPr/>
            </p:nvSpPr>
            <p:spPr>
              <a:xfrm>
                <a:off x="3769942" y="1857123"/>
                <a:ext cx="194208" cy="1942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+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3A2C33-E5F9-7542-9E4A-295FB27897E9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50" y="1951235"/>
              <a:ext cx="4783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7A5B7E-9441-E24D-8E7C-24D05F5A5E6D}"/>
                </a:ext>
              </a:extLst>
            </p:cNvPr>
            <p:cNvGrpSpPr/>
            <p:nvPr/>
          </p:nvGrpSpPr>
          <p:grpSpPr>
            <a:xfrm>
              <a:off x="3767184" y="1257986"/>
              <a:ext cx="3320194" cy="599137"/>
              <a:chOff x="3767184" y="1257986"/>
              <a:chExt cx="3320194" cy="5991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5F7DC6-A971-1742-82B2-F87FC64471F7}"/>
                      </a:ext>
                    </a:extLst>
                  </p:cNvPr>
                  <p:cNvSpPr txBox="1"/>
                  <p:nvPr/>
                </p:nvSpPr>
                <p:spPr>
                  <a:xfrm>
                    <a:off x="6924259" y="1264713"/>
                    <a:ext cx="163119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5F7DC6-A971-1742-82B2-F87FC64471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4259" y="1264713"/>
                    <a:ext cx="163119" cy="2432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1C437C9-69DC-554C-8271-3A6FC737E2AF}"/>
                  </a:ext>
                </a:extLst>
              </p:cNvPr>
              <p:cNvCxnSpPr>
                <a:cxnSpLocks/>
                <a:stCxn id="21" idx="2"/>
                <a:endCxn id="13" idx="0"/>
              </p:cNvCxnSpPr>
              <p:nvPr/>
            </p:nvCxnSpPr>
            <p:spPr>
              <a:xfrm>
                <a:off x="7005819" y="1507973"/>
                <a:ext cx="12661" cy="3491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453D020-6C9E-7243-83B0-5B498D8DD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767184" y="1257986"/>
                    <a:ext cx="168467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453D020-6C9E-7243-83B0-5B498D8DD5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7184" y="1257986"/>
                    <a:ext cx="168467" cy="2432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10000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65F7C78-FF36-AD43-9898-8B0F7A8DB035}"/>
                  </a:ext>
                </a:extLst>
              </p:cNvPr>
              <p:cNvCxnSpPr>
                <a:cxnSpLocks/>
                <a:stCxn id="23" idx="2"/>
                <a:endCxn id="34" idx="0"/>
              </p:cNvCxnSpPr>
              <p:nvPr/>
            </p:nvCxnSpPr>
            <p:spPr>
              <a:xfrm>
                <a:off x="3851417" y="1501246"/>
                <a:ext cx="15630" cy="3558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C9EE2D-259D-534F-9C5E-B085AD3EC1A8}"/>
                </a:ext>
              </a:extLst>
            </p:cNvPr>
            <p:cNvSpPr/>
            <p:nvPr/>
          </p:nvSpPr>
          <p:spPr>
            <a:xfrm>
              <a:off x="4442527" y="1602224"/>
              <a:ext cx="401149" cy="7040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02D584-477B-9040-A1E0-68FF5A567ED5}"/>
                </a:ext>
              </a:extLst>
            </p:cNvPr>
            <p:cNvSpPr txBox="1"/>
            <p:nvPr/>
          </p:nvSpPr>
          <p:spPr>
            <a:xfrm rot="5400000">
              <a:off x="4208789" y="1798875"/>
              <a:ext cx="881822" cy="301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actuators</a:t>
              </a:r>
              <a:endParaRPr lang="en-US" sz="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980449-5222-3F40-838E-608BCEBE21E6}"/>
                </a:ext>
              </a:extLst>
            </p:cNvPr>
            <p:cNvSpPr/>
            <p:nvPr/>
          </p:nvSpPr>
          <p:spPr>
            <a:xfrm>
              <a:off x="6172867" y="1608968"/>
              <a:ext cx="401149" cy="7040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2622CF-7332-684A-B0AF-E93A2CB7E363}"/>
                </a:ext>
              </a:extLst>
            </p:cNvPr>
            <p:cNvSpPr txBox="1"/>
            <p:nvPr/>
          </p:nvSpPr>
          <p:spPr>
            <a:xfrm rot="5400000">
              <a:off x="5979949" y="1805618"/>
              <a:ext cx="800171" cy="301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sensors</a:t>
              </a:r>
              <a:endParaRPr lang="en-US" sz="7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9F7463-0928-CF48-922F-6B8FC159D107}"/>
                  </a:ext>
                </a:extLst>
              </p:cNvPr>
              <p:cNvSpPr txBox="1"/>
              <p:nvPr/>
            </p:nvSpPr>
            <p:spPr>
              <a:xfrm>
                <a:off x="322903" y="2583383"/>
                <a:ext cx="75129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Analysis of controllability.</a:t>
                </a:r>
              </a:p>
              <a:p>
                <a:r>
                  <a:rPr lang="en-US" sz="1600" dirty="0"/>
                  <a:t>For any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and any initial state, is there a sequence of </a:t>
                </a:r>
                <a:r>
                  <a:rPr lang="en-US" sz="1600" b="1" i="1" dirty="0"/>
                  <a:t>u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result 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1600" dirty="0"/>
                  <a:t> 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9F7463-0928-CF48-922F-6B8FC159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2583383"/>
                <a:ext cx="7512954" cy="584775"/>
              </a:xfrm>
              <a:prstGeom prst="rect">
                <a:avLst/>
              </a:prstGeom>
              <a:blipFill>
                <a:blip r:embed="rId9"/>
                <a:stretch>
                  <a:fillRect l="-338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BA3B3B5-EA82-D34E-B101-DF772BC43349}"/>
              </a:ext>
            </a:extLst>
          </p:cNvPr>
          <p:cNvGrpSpPr/>
          <p:nvPr/>
        </p:nvGrpSpPr>
        <p:grpSpPr>
          <a:xfrm>
            <a:off x="396473" y="1742485"/>
            <a:ext cx="7402695" cy="663713"/>
            <a:chOff x="322903" y="1237986"/>
            <a:chExt cx="7402695" cy="663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FCFD03D-FB74-054B-83FC-149F4A8CB7F0}"/>
                    </a:ext>
                  </a:extLst>
                </p:cNvPr>
                <p:cNvSpPr txBox="1"/>
                <p:nvPr/>
              </p:nvSpPr>
              <p:spPr>
                <a:xfrm>
                  <a:off x="322903" y="1242128"/>
                  <a:ext cx="224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FCFD03D-FB74-054B-83FC-149F4A8CB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03" y="1242128"/>
                  <a:ext cx="224349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30" r="-3390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A4599D-9ECB-7846-A986-5448CC972F33}"/>
                    </a:ext>
                  </a:extLst>
                </p:cNvPr>
                <p:cNvSpPr txBox="1"/>
                <p:nvPr/>
              </p:nvSpPr>
              <p:spPr>
                <a:xfrm>
                  <a:off x="322903" y="1575078"/>
                  <a:ext cx="1359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A4599D-9ECB-7846-A986-5448CC972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03" y="1575078"/>
                  <a:ext cx="135941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704" r="-4630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D96F44-8BB0-3543-8FEF-D23665BCFD42}"/>
                    </a:ext>
                  </a:extLst>
                </p:cNvPr>
                <p:cNvSpPr txBox="1"/>
                <p:nvPr/>
              </p:nvSpPr>
              <p:spPr>
                <a:xfrm>
                  <a:off x="3641321" y="1237986"/>
                  <a:ext cx="1184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D96F44-8BB0-3543-8FEF-D23665BCF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321" y="1237986"/>
                  <a:ext cx="11846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255" t="-27273" r="-6383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AB17D61-8004-8441-B419-BAEF4FF50EB9}"/>
                    </a:ext>
                  </a:extLst>
                </p:cNvPr>
                <p:cNvSpPr txBox="1"/>
                <p:nvPr/>
              </p:nvSpPr>
              <p:spPr>
                <a:xfrm>
                  <a:off x="3624978" y="1584920"/>
                  <a:ext cx="9474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AB17D61-8004-8441-B419-BAEF4FF50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78" y="1584920"/>
                  <a:ext cx="94743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000" t="-26087" r="-8000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1C9E82E-D5A7-E648-AC7A-60134EB973F5}"/>
                    </a:ext>
                  </a:extLst>
                </p:cNvPr>
                <p:cNvSpPr/>
                <p:nvPr/>
              </p:nvSpPr>
              <p:spPr>
                <a:xfrm>
                  <a:off x="5010184" y="1532367"/>
                  <a:ext cx="1120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1C9E82E-D5A7-E648-AC7A-60134EB973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184" y="1532367"/>
                  <a:ext cx="1120884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23BA2E8-994C-D346-B438-6F01471DF2CE}"/>
                    </a:ext>
                  </a:extLst>
                </p:cNvPr>
                <p:cNvSpPr/>
                <p:nvPr/>
              </p:nvSpPr>
              <p:spPr>
                <a:xfrm>
                  <a:off x="6438890" y="1532367"/>
                  <a:ext cx="11008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23BA2E8-994C-D346-B438-6F01471DF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890" y="1532367"/>
                  <a:ext cx="1100814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966C0B8-A94A-BF4C-848B-AFF67C0C374E}"/>
                    </a:ext>
                  </a:extLst>
                </p:cNvPr>
                <p:cNvSpPr txBox="1"/>
                <p:nvPr/>
              </p:nvSpPr>
              <p:spPr>
                <a:xfrm>
                  <a:off x="6557458" y="1237986"/>
                  <a:ext cx="1168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800" b="1" i="1" dirty="0"/>
                    <a:t>y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966C0B8-A94A-BF4C-848B-AFF67C0C3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458" y="1237986"/>
                  <a:ext cx="116814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043" t="-27273" r="-6522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194CE9-A336-1046-9CB3-280F5D246253}"/>
                    </a:ext>
                  </a:extLst>
                </p:cNvPr>
                <p:cNvSpPr txBox="1"/>
                <p:nvPr/>
              </p:nvSpPr>
              <p:spPr>
                <a:xfrm>
                  <a:off x="5106829" y="1237986"/>
                  <a:ext cx="12706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800" b="1" i="1" dirty="0"/>
                    <a:t>u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194CE9-A336-1046-9CB3-280F5D246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29" y="1237986"/>
                  <a:ext cx="127060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2000" t="-27273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A6E60-BCB5-904E-9581-53A12CD0B9D4}"/>
                  </a:ext>
                </a:extLst>
              </p:cNvPr>
              <p:cNvSpPr txBox="1"/>
              <p:nvPr/>
            </p:nvSpPr>
            <p:spPr>
              <a:xfrm>
                <a:off x="322903" y="3245579"/>
                <a:ext cx="46758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Analysis of observability.</a:t>
                </a:r>
              </a:p>
              <a:p>
                <a:r>
                  <a:rPr lang="en-US" sz="1600" dirty="0"/>
                  <a:t>Given a sequence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/>
                  <a:t>can we infer the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1600" dirty="0"/>
                  <a:t> 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A6E60-BCB5-904E-9581-53A12CD0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3245579"/>
                <a:ext cx="4675832" cy="584775"/>
              </a:xfrm>
              <a:prstGeom prst="rect">
                <a:avLst/>
              </a:prstGeom>
              <a:blipFill>
                <a:blip r:embed="rId18"/>
                <a:stretch>
                  <a:fillRect l="-542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F9A64D9-C5E9-D54D-9B51-512F28B893F2}"/>
              </a:ext>
            </a:extLst>
          </p:cNvPr>
          <p:cNvSpPr txBox="1"/>
          <p:nvPr/>
        </p:nvSpPr>
        <p:spPr>
          <a:xfrm>
            <a:off x="348523" y="1168527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Modeling.</a:t>
            </a:r>
          </a:p>
          <a:p>
            <a:r>
              <a:rPr lang="en-US" sz="1600" dirty="0"/>
              <a:t>How construct model state space for a biochemical network? How accurate is the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2A236C-212A-6A45-BF4B-A591AE02222A}"/>
                  </a:ext>
                </a:extLst>
              </p:cNvPr>
              <p:cNvSpPr txBox="1"/>
              <p:nvPr/>
            </p:nvSpPr>
            <p:spPr>
              <a:xfrm>
                <a:off x="322903" y="3972511"/>
                <a:ext cx="72671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Design full state feedback.</a:t>
                </a:r>
              </a:p>
              <a:p>
                <a:r>
                  <a:rPr lang="en-US" sz="1600" dirty="0"/>
                  <a:t>Design the controller </a:t>
                </a:r>
                <a:r>
                  <a:rPr lang="en-US" sz="1600" b="1" i="1" dirty="0"/>
                  <a:t>u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a function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so that the closed loop outputs </a:t>
                </a:r>
                <a:r>
                  <a:rPr lang="en-US" sz="1600" b="1" i="1" dirty="0"/>
                  <a:t>r</a:t>
                </a:r>
                <a:r>
                  <a:rPr lang="en-US" sz="1600" dirty="0"/>
                  <a:t>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2A236C-212A-6A45-BF4B-A591AE022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3972511"/>
                <a:ext cx="7267118" cy="584775"/>
              </a:xfrm>
              <a:prstGeom prst="rect">
                <a:avLst/>
              </a:prstGeom>
              <a:blipFill>
                <a:blip r:embed="rId19"/>
                <a:stretch>
                  <a:fillRect l="-349" t="-208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C017F1-C5C5-7843-AC3A-3CEDEDDDF4BE}"/>
                  </a:ext>
                </a:extLst>
              </p:cNvPr>
              <p:cNvSpPr txBox="1"/>
              <p:nvPr/>
            </p:nvSpPr>
            <p:spPr>
              <a:xfrm>
                <a:off x="322903" y="4691351"/>
                <a:ext cx="75522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Design observers.</a:t>
                </a:r>
              </a:p>
              <a:p>
                <a:r>
                  <a:rPr lang="en-US" sz="1600" dirty="0"/>
                  <a:t>Design a second closed loop system that estimates all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if some are unknown.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C017F1-C5C5-7843-AC3A-3CEDEDDD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4691351"/>
                <a:ext cx="7552260" cy="584775"/>
              </a:xfrm>
              <a:prstGeom prst="rect">
                <a:avLst/>
              </a:prstGeom>
              <a:blipFill>
                <a:blip r:embed="rId20"/>
                <a:stretch>
                  <a:fillRect l="-336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AFE2D37-932B-E045-AA6D-EEF2016236C3}"/>
              </a:ext>
            </a:extLst>
          </p:cNvPr>
          <p:cNvSpPr txBox="1"/>
          <p:nvPr/>
        </p:nvSpPr>
        <p:spPr>
          <a:xfrm>
            <a:off x="322903" y="5418283"/>
            <a:ext cx="6013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Design robust control.</a:t>
            </a:r>
          </a:p>
          <a:p>
            <a:r>
              <a:rPr lang="en-US" sz="1600" dirty="0"/>
              <a:t>Design feedback control that is robust to disturbances and noise.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094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63A5-6F87-D24B-915A-BE9BEDB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E3AA-E4C9-F149-93EA-A01A6138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</a:t>
            </a:r>
            <a:r>
              <a:rPr lang="en-US" sz="2400" dirty="0" err="1"/>
              <a:t>CalTech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lang="en-US" sz="2400" dirty="0"/>
              <a:t> objects for SBML model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000" dirty="0"/>
              <a:t> – original model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StateSpace</a:t>
            </a:r>
            <a:r>
              <a:rPr lang="en-US" sz="2000" dirty="0"/>
              <a:t> – Linearization</a:t>
            </a:r>
          </a:p>
          <a:p>
            <a:r>
              <a:rPr lang="en-US" sz="2400" dirty="0"/>
              <a:t>Evaluate accuracy of linearization</a:t>
            </a:r>
          </a:p>
          <a:p>
            <a:r>
              <a:rPr lang="en-US" sz="2400" dirty="0"/>
              <a:t>Design controller and create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400" dirty="0"/>
              <a:t> for it</a:t>
            </a:r>
          </a:p>
          <a:p>
            <a:r>
              <a:rPr lang="en-US" sz="2400" dirty="0"/>
              <a:t>Construct a closed system by creating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InterconnectedSystem</a:t>
            </a:r>
            <a:r>
              <a:rPr lang="en-US" sz="2400" dirty="0"/>
              <a:t>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400" dirty="0"/>
              <a:t> for the SBML model and controller</a:t>
            </a:r>
          </a:p>
          <a:p>
            <a:r>
              <a:rPr lang="en-US" sz="2400" dirty="0"/>
              <a:t>Simulate the closed system.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C23A2-C45E-074B-8939-F73BA1AB38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9317</TotalTime>
  <Words>1063</Words>
  <Application>Microsoft Macintosh PowerPoint</Application>
  <PresentationFormat>On-screen Show (4:3)</PresentationFormat>
  <Paragraphs>188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Courier New</vt:lpstr>
      <vt:lpstr>Calibri</vt:lpstr>
      <vt:lpstr>Cambria Math</vt:lpstr>
      <vt:lpstr>Arial</vt:lpstr>
      <vt:lpstr>Office Theme</vt:lpstr>
      <vt:lpstr>BIOE 498 / BIOE 599  Advanced Biological Control Systems   Lecture 1: Course Introduction  </vt:lpstr>
      <vt:lpstr>Agenda</vt:lpstr>
      <vt:lpstr>Why Control Engineering?</vt:lpstr>
      <vt:lpstr>An Example: mTOR Signaling</vt:lpstr>
      <vt:lpstr>BioChemical State Space Model</vt:lpstr>
      <vt:lpstr>Elements of a Control System</vt:lpstr>
      <vt:lpstr>Challenges With Control Engineering in Systems Biology</vt:lpstr>
      <vt:lpstr>Modeling, Analysis, Design</vt:lpstr>
      <vt:lpstr>Computational Approach</vt:lpstr>
      <vt:lpstr>Course Goals</vt:lpstr>
      <vt:lpstr>Instructor</vt:lpstr>
      <vt:lpstr>Grading</vt:lpstr>
      <vt:lpstr>Submitting Homework</vt:lpstr>
      <vt:lpstr>Resources</vt:lpstr>
      <vt:lpstr>Software</vt:lpstr>
      <vt:lpstr>Syllabus</vt:lpstr>
      <vt:lpstr>Exploring Feedback Control</vt:lpstr>
      <vt:lpstr>Getting Google Colaboratory (Colab)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L. Hellerstein</cp:lastModifiedBy>
  <cp:revision>97</cp:revision>
  <dcterms:created xsi:type="dcterms:W3CDTF">2008-11-04T22:35:39Z</dcterms:created>
  <dcterms:modified xsi:type="dcterms:W3CDTF">2022-03-23T13:24:05Z</dcterms:modified>
</cp:coreProperties>
</file>