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502" r:id="rId3"/>
    <p:sldId id="501" r:id="rId4"/>
    <p:sldId id="358" r:id="rId5"/>
    <p:sldId id="504" r:id="rId6"/>
    <p:sldId id="354" r:id="rId7"/>
    <p:sldId id="355" r:id="rId8"/>
    <p:sldId id="263" r:id="rId9"/>
    <p:sldId id="262" r:id="rId10"/>
    <p:sldId id="359" r:id="rId11"/>
    <p:sldId id="267" r:id="rId12"/>
    <p:sldId id="269" r:id="rId13"/>
    <p:sldId id="503" r:id="rId14"/>
    <p:sldId id="270" r:id="rId15"/>
    <p:sldId id="356" r:id="rId16"/>
    <p:sldId id="505" r:id="rId1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28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2/12/23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2/12/23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11: </a:t>
            </a:r>
            <a:r>
              <a:rPr lang="en-US" sz="3200" b="1" u="sng" dirty="0"/>
              <a:t>System Identification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21D6-61A7-274E-A332-2D0E2CA0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Residuals Tell Us About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6E1-D053-7F46-B22C-11F5D8AD40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73A3CB-0F31-3445-B8D3-1B08798BE47D}"/>
              </a:ext>
            </a:extLst>
          </p:cNvPr>
          <p:cNvGrpSpPr/>
          <p:nvPr/>
        </p:nvGrpSpPr>
        <p:grpSpPr>
          <a:xfrm>
            <a:off x="5143500" y="1450875"/>
            <a:ext cx="2071205" cy="2092426"/>
            <a:chOff x="5334000" y="791499"/>
            <a:chExt cx="2761606" cy="27899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9A1125C-DB23-BD43-A4FB-C38B33AE9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0" y="1219200"/>
              <a:ext cx="2761606" cy="2362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94F186-587E-5140-A35A-E0142D03A0E1}"/>
                </a:ext>
              </a:extLst>
            </p:cNvPr>
            <p:cNvSpPr txBox="1"/>
            <p:nvPr/>
          </p:nvSpPr>
          <p:spPr>
            <a:xfrm>
              <a:off x="5562600" y="791499"/>
              <a:ext cx="20031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Functional Bias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C4810E-683A-0C4C-8B89-DA843C76169F}"/>
              </a:ext>
            </a:extLst>
          </p:cNvPr>
          <p:cNvGrpSpPr/>
          <p:nvPr/>
        </p:nvGrpSpPr>
        <p:grpSpPr>
          <a:xfrm>
            <a:off x="1799045" y="1485900"/>
            <a:ext cx="2585807" cy="2352675"/>
            <a:chOff x="2876550" y="3703983"/>
            <a:chExt cx="3447743" cy="31369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30F030-9E6C-8F43-AEF9-08E7B4FB2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6550" y="3703983"/>
              <a:ext cx="3390900" cy="31369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4F95A9-E797-574B-8241-5DDA4647FB38}"/>
                </a:ext>
              </a:extLst>
            </p:cNvPr>
            <p:cNvSpPr txBox="1"/>
            <p:nvPr/>
          </p:nvSpPr>
          <p:spPr>
            <a:xfrm>
              <a:off x="4592622" y="3703983"/>
              <a:ext cx="173167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Likely Outlier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A85C2E-618D-AF4E-9FF0-752109F588F1}"/>
              </a:ext>
            </a:extLst>
          </p:cNvPr>
          <p:cNvGrpSpPr/>
          <p:nvPr/>
        </p:nvGrpSpPr>
        <p:grpSpPr>
          <a:xfrm>
            <a:off x="1543050" y="3971013"/>
            <a:ext cx="2857500" cy="1771579"/>
            <a:chOff x="457200" y="1096299"/>
            <a:chExt cx="3810000" cy="2362105"/>
          </a:xfrm>
          <a:solidFill>
            <a:schemeClr val="bg1"/>
          </a:solidFill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A6F7B3-8448-FA46-A70F-001335739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" y="1267749"/>
              <a:ext cx="3270250" cy="2152650"/>
            </a:xfrm>
            <a:prstGeom prst="rect">
              <a:avLst/>
            </a:prstGeom>
            <a:grpFill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75970-1478-014D-99B7-3351955BDAF1}"/>
                </a:ext>
              </a:extLst>
            </p:cNvPr>
            <p:cNvSpPr/>
            <p:nvPr/>
          </p:nvSpPr>
          <p:spPr>
            <a:xfrm>
              <a:off x="457200" y="1229743"/>
              <a:ext cx="685800" cy="222866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3F0F30-4157-2C43-A7B7-4EFCFFC4DE98}"/>
                </a:ext>
              </a:extLst>
            </p:cNvPr>
            <p:cNvSpPr/>
            <p:nvPr/>
          </p:nvSpPr>
          <p:spPr>
            <a:xfrm>
              <a:off x="571500" y="1096299"/>
              <a:ext cx="3695700" cy="2458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8ED7C9-949E-4641-BB61-7C0673B533E5}"/>
                </a:ext>
              </a:extLst>
            </p:cNvPr>
            <p:cNvSpPr txBox="1"/>
            <p:nvPr/>
          </p:nvSpPr>
          <p:spPr>
            <a:xfrm>
              <a:off x="1524000" y="1153390"/>
              <a:ext cx="2488289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500" dirty="0" err="1"/>
                <a:t>Heteroschodasticity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564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fitting procedure will attempt to minimize the difference between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and the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that is minimize: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33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Model Quality: R</a:t>
            </a:r>
            <a:r>
              <a:rPr lang="en-US" baseline="30000" dirty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there is uncertainty information on the data points: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E7E6AC1-CF64-F795-7316-2E41D0DFE7EA}"/>
              </a:ext>
            </a:extLst>
          </p:cNvPr>
          <p:cNvSpPr txBox="1"/>
          <p:nvPr/>
        </p:nvSpPr>
        <p:spPr>
          <a:xfrm>
            <a:off x="1800809" y="5197150"/>
            <a:ext cx="428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larger </a:t>
            </a:r>
            <a:r>
              <a:rPr lang="en-US" sz="2000" i="1" dirty="0"/>
              <a:t>R</a:t>
            </a:r>
            <a:r>
              <a:rPr lang="en-US" sz="2000" i="1" baseline="30000" dirty="0"/>
              <a:t>2</a:t>
            </a:r>
            <a:r>
              <a:rPr lang="en-US" sz="2000" dirty="0"/>
              <a:t> indicates a better model.</a:t>
            </a:r>
          </a:p>
        </p:txBody>
      </p:sp>
    </p:spTree>
    <p:extLst>
      <p:ext uri="{BB962C8B-B14F-4D97-AF65-F5344CB8AC3E}">
        <p14:creationId xmlns:p14="http://schemas.microsoft.com/office/powerpoint/2010/main" val="500341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Model Quality: Chi-Square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equation is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weighted chi-square sum of squares.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A small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is better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19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69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Model Quality: Reduced Chi-Square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An important variant of the chi-square is the </a:t>
                </a:r>
                <a:r>
                  <a:rPr lang="en-US" b="1" dirty="0"/>
                  <a:t>reduced chi-square: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N is the number of data points and P the number of parameter to be fitted.  This takes into account the ‘complexity’ of the model and can be use to compare different models with the same data.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2493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019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9A0-AD0B-2549-8B78-3C011BE3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Model?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4E4606-4D5C-6A48-961D-872284855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3367128"/>
            <a:ext cx="6172200" cy="1947822"/>
          </a:xfrm>
        </p:spPr>
        <p:txBody>
          <a:bodyPr/>
          <a:lstStyle/>
          <a:p>
            <a:r>
              <a:rPr lang="en-US" dirty="0"/>
              <a:t>Fits measurement data</a:t>
            </a:r>
          </a:p>
          <a:p>
            <a:r>
              <a:rPr lang="en-US" dirty="0"/>
              <a:t>Simple (e.g., few parameters)</a:t>
            </a:r>
          </a:p>
          <a:p>
            <a:r>
              <a:rPr lang="en-US" dirty="0"/>
              <a:t>Generalizes to new measurement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3CC8-BF4F-7441-9A3A-FA1980AF0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8C89F4-8C72-7246-9A27-8B5D87A0C4C7}"/>
              </a:ext>
            </a:extLst>
          </p:cNvPr>
          <p:cNvGrpSpPr/>
          <p:nvPr/>
        </p:nvGrpSpPr>
        <p:grpSpPr>
          <a:xfrm>
            <a:off x="4338547" y="1219200"/>
            <a:ext cx="3072869" cy="1981200"/>
            <a:chOff x="3708462" y="1741834"/>
            <a:chExt cx="2768538" cy="19350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8D9B0C3-0CF3-124E-81EE-8022B405DD02}"/>
                </a:ext>
              </a:extLst>
            </p:cNvPr>
            <p:cNvGrpSpPr/>
            <p:nvPr/>
          </p:nvGrpSpPr>
          <p:grpSpPr>
            <a:xfrm>
              <a:off x="5181600" y="2133600"/>
              <a:ext cx="1295400" cy="1543298"/>
              <a:chOff x="4544460" y="1327807"/>
              <a:chExt cx="3715620" cy="5149193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3E4CAE5-FFC4-B44B-AB78-CF1626AE5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83430" y="3756452"/>
                <a:ext cx="3676650" cy="272054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D8102E8-6E98-2442-A23D-6B663973E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4460" y="1327807"/>
                <a:ext cx="3661949" cy="24638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24FC17-A4D2-EA4B-B474-C73B13382F6F}"/>
                </a:ext>
              </a:extLst>
            </p:cNvPr>
            <p:cNvGrpSpPr/>
            <p:nvPr/>
          </p:nvGrpSpPr>
          <p:grpSpPr>
            <a:xfrm>
              <a:off x="3708462" y="2130748"/>
              <a:ext cx="1371600" cy="1526733"/>
              <a:chOff x="4692836" y="1499471"/>
              <a:chExt cx="3705915" cy="501890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E5AB6D7-4FB4-5E46-B1FD-335C650AB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2836" y="1499471"/>
                <a:ext cx="3689350" cy="2560843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AF39154-5CE1-CD48-A263-27156D120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2101" y="4027184"/>
                <a:ext cx="3676650" cy="2491188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E70BA2-AB03-0F4E-BD38-073EFA9EB59B}"/>
                </a:ext>
              </a:extLst>
            </p:cNvPr>
            <p:cNvSpPr txBox="1"/>
            <p:nvPr/>
          </p:nvSpPr>
          <p:spPr>
            <a:xfrm>
              <a:off x="3810001" y="1752601"/>
              <a:ext cx="115245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674EA3-EB2C-7644-9105-8849537DDB7B}"/>
                </a:ext>
              </a:extLst>
            </p:cNvPr>
            <p:cNvSpPr txBox="1"/>
            <p:nvPr/>
          </p:nvSpPr>
          <p:spPr>
            <a:xfrm>
              <a:off x="5252752" y="1741834"/>
              <a:ext cx="115245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893980-7764-0C4B-84A6-271C0B2B3574}"/>
                  </a:ext>
                </a:extLst>
              </p:cNvPr>
              <p:cNvSpPr txBox="1"/>
              <p:nvPr/>
            </p:nvSpPr>
            <p:spPr>
              <a:xfrm>
                <a:off x="1732583" y="2215968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893980-7764-0C4B-84A6-271C0B2B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583" y="2215968"/>
                <a:ext cx="1163780" cy="276999"/>
              </a:xfrm>
              <a:prstGeom prst="rect">
                <a:avLst/>
              </a:prstGeom>
              <a:blipFill>
                <a:blip r:embed="rId6"/>
                <a:stretch>
                  <a:fillRect l="-4301" r="-322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FFD0E-4F9F-0742-B446-3DDE63BD08E9}"/>
                  </a:ext>
                </a:extLst>
              </p:cNvPr>
              <p:cNvSpPr txBox="1"/>
              <p:nvPr/>
            </p:nvSpPr>
            <p:spPr>
              <a:xfrm>
                <a:off x="536508" y="2740743"/>
                <a:ext cx="3529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FFD0E-4F9F-0742-B446-3DDE63BD0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08" y="2740743"/>
                <a:ext cx="3529877" cy="276999"/>
              </a:xfrm>
              <a:prstGeom prst="rect">
                <a:avLst/>
              </a:prstGeom>
              <a:blipFill>
                <a:blip r:embed="rId7"/>
                <a:stretch>
                  <a:fillRect l="-1075" t="-4545" r="-717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68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7C1C-3C66-49B8-9372-E71579D0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9330612" cy="838200"/>
          </a:xfrm>
        </p:spPr>
        <p:txBody>
          <a:bodyPr/>
          <a:lstStyle/>
          <a:p>
            <a:r>
              <a:rPr lang="en-US" sz="2800" dirty="0"/>
              <a:t>System Identification: Estimating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18171-C537-DDBD-8FDA-CF19E992D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2999"/>
                <a:ext cx="8229600" cy="4980009"/>
              </a:xfrm>
            </p:spPr>
            <p:txBody>
              <a:bodyPr/>
              <a:lstStyle/>
              <a:p>
                <a:r>
                  <a:rPr lang="en-US" dirty="0"/>
                  <a:t>We want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in the transfer function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We are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/>
                  <a:t> (experimental data)</a:t>
                </a:r>
              </a:p>
              <a:p>
                <a:r>
                  <a:rPr lang="en-US" dirty="0"/>
                  <a:t>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0" dirty="0"/>
                  <a:t>Use initial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0" dirty="0"/>
                  <a:t>If residuals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b="0" dirty="0"/>
                  <a:t> are small, stop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too many iterations, stop.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Use the residuals to determine whether to increase or decrease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and predict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0" dirty="0"/>
                  <a:t>Go to (2)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E18171-C537-DDBD-8FDA-CF19E992D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2999"/>
                <a:ext cx="8229600" cy="4980009"/>
              </a:xfrm>
              <a:blipFill>
                <a:blip r:embed="rId2"/>
                <a:stretch>
                  <a:fillRect l="-1389" t="-1272" b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2B84F-A3DB-D3E0-866C-A42F0D216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0150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5276-8314-5E8F-C296-F8FF2F67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Dynamical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FB975-93AD-3C75-4462-3DD9BCEF4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1324" y="2481296"/>
                <a:ext cx="8229600" cy="3221783"/>
              </a:xfrm>
            </p:spPr>
            <p:txBody>
              <a:bodyPr/>
              <a:lstStyle/>
              <a:p>
                <a:r>
                  <a:rPr lang="en-US" sz="2400" dirty="0"/>
                  <a:t>We want a mathematical representation of the relationship between the input signal (</a:t>
                </a:r>
                <a:r>
                  <a:rPr lang="en-US" sz="2400" i="1" dirty="0"/>
                  <a:t>u(t)</a:t>
                </a:r>
                <a:r>
                  <a:rPr lang="en-US" sz="2400" dirty="0"/>
                  <a:t>) and the output signal (</a:t>
                </a:r>
                <a:r>
                  <a:rPr lang="en-US" sz="2400" i="1" dirty="0"/>
                  <a:t>y(t)</a:t>
                </a:r>
                <a:r>
                  <a:rPr lang="en-US" sz="2400" dirty="0"/>
                  <a:t>).</a:t>
                </a:r>
              </a:p>
              <a:p>
                <a:r>
                  <a:rPr lang="en-US" sz="2400" dirty="0"/>
                  <a:t>We can reduce the need for (and time consuming use of) testbeds if the representation predicts </a:t>
                </a:r>
                <a:r>
                  <a:rPr lang="en-US" sz="3200" b="1" dirty="0"/>
                  <a:t>SOG properties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b="1" dirty="0"/>
                  <a:t>S</a:t>
                </a:r>
                <a:r>
                  <a:rPr lang="en-US" sz="2000" dirty="0"/>
                  <a:t>table</a:t>
                </a:r>
              </a:p>
              <a:p>
                <a:pPr lvl="1"/>
                <a:r>
                  <a:rPr lang="en-US" sz="2000" b="1" dirty="0"/>
                  <a:t>O</a:t>
                </a:r>
                <a:r>
                  <a:rPr lang="en-US" sz="2000" dirty="0"/>
                  <a:t>scillates</a:t>
                </a:r>
              </a:p>
              <a:p>
                <a:pPr lvl="1"/>
                <a:r>
                  <a:rPr lang="en-US" sz="2000" b="1" dirty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ain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𝑙𝑖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  <m:sub/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FB975-93AD-3C75-4462-3DD9BCEF4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324" y="2481296"/>
                <a:ext cx="8229600" cy="3221783"/>
              </a:xfrm>
              <a:blipFill>
                <a:blip r:embed="rId2"/>
                <a:stretch>
                  <a:fillRect l="-1079" t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B3B8-D16E-DB6E-8F6A-A63234F44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99BABE-FF6A-6EBD-FA73-1D3E09CDD9D8}"/>
              </a:ext>
            </a:extLst>
          </p:cNvPr>
          <p:cNvGrpSpPr/>
          <p:nvPr/>
        </p:nvGrpSpPr>
        <p:grpSpPr>
          <a:xfrm>
            <a:off x="2770257" y="1366602"/>
            <a:ext cx="2804066" cy="742764"/>
            <a:chOff x="2770257" y="1366602"/>
            <a:chExt cx="2804066" cy="7427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9F3B7D-E260-4E08-8AF4-0267EC901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56A8879-B3EF-9CC3-F353-DE9AD64BDE6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2770257" y="1791892"/>
              <a:ext cx="850020" cy="36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/>
                <p:nvPr/>
              </p:nvSpPr>
              <p:spPr>
                <a:xfrm>
                  <a:off x="2843567" y="1387057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87057"/>
                  <a:ext cx="716478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7ACD7-D255-FD52-AC84-C9F61FD26F3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858199" cy="36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/>
                <p:nvPr/>
              </p:nvSpPr>
              <p:spPr>
                <a:xfrm>
                  <a:off x="4770301" y="1366602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66602"/>
                  <a:ext cx="71647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11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7A50-72C5-3F45-1311-B7F89CAD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16DB8-8A6A-B69D-A0F3-D19F78DD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65064"/>
            <a:ext cx="8229600" cy="2705879"/>
          </a:xfrm>
        </p:spPr>
        <p:txBody>
          <a:bodyPr/>
          <a:lstStyle/>
          <a:p>
            <a:r>
              <a:rPr lang="en-US" dirty="0"/>
              <a:t>Constructing a transfer function for the system.</a:t>
            </a:r>
          </a:p>
          <a:p>
            <a:r>
              <a:rPr lang="en-US" dirty="0"/>
              <a:t>This is data driven.</a:t>
            </a:r>
          </a:p>
          <a:p>
            <a:pPr lvl="1"/>
            <a:r>
              <a:rPr lang="en-US" dirty="0"/>
              <a:t>We are given experimental data and the inputs that produced these data.</a:t>
            </a:r>
          </a:p>
          <a:p>
            <a:pPr lvl="1"/>
            <a:r>
              <a:rPr lang="en-US" dirty="0"/>
              <a:t>From this, we estimate a transfer function that predicts values close to the experimental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5B675-3E16-C4B4-7C2A-A227253411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8AB077-2053-CFCF-2977-80CE515D9233}"/>
              </a:ext>
            </a:extLst>
          </p:cNvPr>
          <p:cNvGrpSpPr/>
          <p:nvPr/>
        </p:nvGrpSpPr>
        <p:grpSpPr>
          <a:xfrm>
            <a:off x="2770257" y="1366602"/>
            <a:ext cx="2804066" cy="742764"/>
            <a:chOff x="2770257" y="1366602"/>
            <a:chExt cx="2804066" cy="7427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6C835B-357A-B26F-B31B-9B29C18F46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System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BB35C73-AA12-C2FC-40F8-C5878581D377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2770257" y="1791892"/>
              <a:ext cx="850020" cy="36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3F3A901-1E9B-F409-0FBE-EC8BD05883D2}"/>
                    </a:ext>
                  </a:extLst>
                </p:cNvPr>
                <p:cNvSpPr/>
                <p:nvPr/>
              </p:nvSpPr>
              <p:spPr>
                <a:xfrm>
                  <a:off x="2843567" y="1387057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87057"/>
                  <a:ext cx="716478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7804FD4-ED5A-D2F5-C4B5-1C83A6C78AF6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4716124" y="1791892"/>
              <a:ext cx="858199" cy="36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722185E-FF5E-3FF7-4AE4-575B0E9DA7EB}"/>
                    </a:ext>
                  </a:extLst>
                </p:cNvPr>
                <p:cNvSpPr/>
                <p:nvPr/>
              </p:nvSpPr>
              <p:spPr>
                <a:xfrm>
                  <a:off x="4770301" y="1366602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66602"/>
                  <a:ext cx="71647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7347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47EC-2273-C246-B982-C90A0FA9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E64618-E75A-EE41-B4C4-64AA42339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839B1-A77F-6240-9BC5-6FA584AA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61" y="900113"/>
            <a:ext cx="5857875" cy="3609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42F071-6745-2E48-84D0-0E93BF8AA5D9}"/>
              </a:ext>
            </a:extLst>
          </p:cNvPr>
          <p:cNvSpPr txBox="1"/>
          <p:nvPr/>
        </p:nvSpPr>
        <p:spPr>
          <a:xfrm>
            <a:off x="2575252" y="3429000"/>
            <a:ext cx="108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2EC1D5-9C92-CD4B-9B79-B86612FFD6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116426" y="3331029"/>
            <a:ext cx="363892" cy="979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03516B-9505-0248-AF4B-8BA80EBC288A}"/>
              </a:ext>
            </a:extLst>
          </p:cNvPr>
          <p:cNvSpPr txBox="1"/>
          <p:nvPr/>
        </p:nvSpPr>
        <p:spPr>
          <a:xfrm>
            <a:off x="1325561" y="4634448"/>
            <a:ext cx="72667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Experimental (observational) data – what we want to predict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Fitted curve (predicted values) – predicted from out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Residuals = Experimental data – fitted curve</a:t>
            </a:r>
          </a:p>
        </p:txBody>
      </p:sp>
    </p:spTree>
    <p:extLst>
      <p:ext uri="{BB962C8B-B14F-4D97-AF65-F5344CB8AC3E}">
        <p14:creationId xmlns:p14="http://schemas.microsoft.com/office/powerpoint/2010/main" val="7918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F95A-16E4-F6F5-1A36-C0922342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Functions as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B95FB-818E-8E55-66A7-84C72CB70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This means that the model is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r>
                  <a:rPr lang="en-US" dirty="0"/>
                  <a:t>We can use this equation 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B95FB-818E-8E55-66A7-84C72CB70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A98A9-833E-E2D7-5E0F-5B8581FD9D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144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9A0-AD0B-2549-8B78-3C011BE3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Model?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3CC8-BF4F-7441-9A3A-FA1980AF0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81302-315D-E74A-A553-0A6FBD3C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851519"/>
            <a:ext cx="2767013" cy="1920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AB12E0-D3F6-DC43-A672-A80579A5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576" y="3877638"/>
            <a:ext cx="2757488" cy="18683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A2C1F4-9088-E041-ACE0-55B112732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905" y="1775789"/>
            <a:ext cx="2743200" cy="18246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AAEA94-7EA8-8D41-90A9-E4A837F7F8E1}"/>
              </a:ext>
            </a:extLst>
          </p:cNvPr>
          <p:cNvSpPr txBox="1"/>
          <p:nvPr/>
        </p:nvSpPr>
        <p:spPr>
          <a:xfrm>
            <a:off x="1943100" y="1494651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Experimental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E622E-ED45-4542-8C2A-774346433871}"/>
                  </a:ext>
                </a:extLst>
              </p:cNvPr>
              <p:cNvSpPr txBox="1"/>
              <p:nvPr/>
            </p:nvSpPr>
            <p:spPr>
              <a:xfrm>
                <a:off x="1828800" y="3600451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E622E-ED45-4542-8C2A-774346433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600451"/>
                <a:ext cx="1163780" cy="276999"/>
              </a:xfrm>
              <a:prstGeom prst="rect">
                <a:avLst/>
              </a:prstGeom>
              <a:blipFill>
                <a:blip r:embed="rId5"/>
                <a:stretch>
                  <a:fillRect l="-4348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502A45-E84E-BD44-8D2F-18B81E658EFD}"/>
                  </a:ext>
                </a:extLst>
              </p:cNvPr>
              <p:cNvSpPr txBox="1"/>
              <p:nvPr/>
            </p:nvSpPr>
            <p:spPr>
              <a:xfrm>
                <a:off x="4857750" y="3596998"/>
                <a:ext cx="3529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502A45-E84E-BD44-8D2F-18B81E658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0" y="3596998"/>
                <a:ext cx="3529877" cy="276999"/>
              </a:xfrm>
              <a:prstGeom prst="rect">
                <a:avLst/>
              </a:prstGeom>
              <a:blipFill>
                <a:blip r:embed="rId6"/>
                <a:stretch>
                  <a:fillRect l="-1075" r="-717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A83A67B-DF97-7EB3-615E-E1CC6C7A0052}"/>
              </a:ext>
            </a:extLst>
          </p:cNvPr>
          <p:cNvSpPr txBox="1"/>
          <p:nvPr/>
        </p:nvSpPr>
        <p:spPr>
          <a:xfrm>
            <a:off x="1366411" y="5860831"/>
            <a:ext cx="580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 from a good model have small deviations from the experimental data.</a:t>
            </a:r>
          </a:p>
        </p:txBody>
      </p:sp>
    </p:spTree>
    <p:extLst>
      <p:ext uri="{BB962C8B-B14F-4D97-AF65-F5344CB8AC3E}">
        <p14:creationId xmlns:p14="http://schemas.microsoft.com/office/powerpoint/2010/main" val="2379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F639-8931-F946-AD38-83276F60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Generalizing Model to New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DC8BA-DAE2-6344-82C2-D259AD295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4AC2C-0AC1-C54B-B899-405761C8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572" y="3674589"/>
            <a:ext cx="2757488" cy="2040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19C58-5184-744D-A000-A8CD94122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043" y="3688877"/>
            <a:ext cx="2746462" cy="1847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2F63C2-ECAF-8D49-B2BB-A2A05E488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731907"/>
            <a:ext cx="2743200" cy="20312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E909492-B6F5-414A-BE22-5F9BE4CFD646}"/>
              </a:ext>
            </a:extLst>
          </p:cNvPr>
          <p:cNvGrpSpPr/>
          <p:nvPr/>
        </p:nvGrpSpPr>
        <p:grpSpPr>
          <a:xfrm>
            <a:off x="6902588" y="1143000"/>
            <a:ext cx="926963" cy="1059729"/>
            <a:chOff x="4692836" y="1499471"/>
            <a:chExt cx="3705915" cy="50189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70DEAF-09D3-0D4B-BBAB-A349B336D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2836" y="1499471"/>
              <a:ext cx="3689350" cy="2560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C6C602-BA49-6843-9B72-8D2B1EBF9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22101" y="4027184"/>
              <a:ext cx="3676650" cy="249118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49F44F-AE4F-2540-9EE8-28EF73E12988}"/>
              </a:ext>
            </a:extLst>
          </p:cNvPr>
          <p:cNvSpPr txBox="1"/>
          <p:nvPr/>
        </p:nvSpPr>
        <p:spPr>
          <a:xfrm>
            <a:off x="2552877" y="150903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2A347-901F-BF45-8870-27889BF6B4F4}"/>
              </a:ext>
            </a:extLst>
          </p:cNvPr>
          <p:cNvSpPr txBox="1"/>
          <p:nvPr/>
        </p:nvSpPr>
        <p:spPr>
          <a:xfrm>
            <a:off x="4400550" y="2914651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is the better model now?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DE9C6-1584-6998-62A3-2B437D253AE2}"/>
              </a:ext>
            </a:extLst>
          </p:cNvPr>
          <p:cNvSpPr txBox="1"/>
          <p:nvPr/>
        </p:nvSpPr>
        <p:spPr>
          <a:xfrm>
            <a:off x="1600200" y="5822302"/>
            <a:ext cx="541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good model provides good fits to many data sets.</a:t>
            </a:r>
          </a:p>
        </p:txBody>
      </p:sp>
    </p:spTree>
    <p:extLst>
      <p:ext uri="{BB962C8B-B14F-4D97-AF65-F5344CB8AC3E}">
        <p14:creationId xmlns:p14="http://schemas.microsoft.com/office/powerpoint/2010/main" val="336075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fitting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42507" y="2376285"/>
            <a:ext cx="163378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Under fitting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19719"/>
            <a:ext cx="3429297" cy="2057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636" y="3019719"/>
            <a:ext cx="3429297" cy="20575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20016" y="2376285"/>
            <a:ext cx="18870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More Realistic</a:t>
            </a:r>
          </a:p>
        </p:txBody>
      </p:sp>
    </p:spTree>
    <p:extLst>
      <p:ext uri="{BB962C8B-B14F-4D97-AF65-F5344CB8AC3E}">
        <p14:creationId xmlns:p14="http://schemas.microsoft.com/office/powerpoint/2010/main" val="392821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You’ve probably seen this: Someone is a bit too enthusiastic with Excel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12712" y="2195469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Overfitting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40" y="3119439"/>
            <a:ext cx="3438442" cy="20667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085" y="3069579"/>
            <a:ext cx="3438442" cy="20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6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196623</TotalTime>
  <Words>702</Words>
  <Application>Microsoft Macintosh PowerPoint</Application>
  <PresentationFormat>On-screen Show (4:3)</PresentationFormat>
  <Paragraphs>107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BIOE 498 / BIOE 599  Advanced Biological Control Systems   Lecture 11: System Identification  </vt:lpstr>
      <vt:lpstr>Modeling Dynamical Systems</vt:lpstr>
      <vt:lpstr>System Identification</vt:lpstr>
      <vt:lpstr>Key Concepts</vt:lpstr>
      <vt:lpstr>Transfer Functions as Models</vt:lpstr>
      <vt:lpstr>What is A Good Model?</vt:lpstr>
      <vt:lpstr>Generalizing Model to New Data</vt:lpstr>
      <vt:lpstr>Under fitting</vt:lpstr>
      <vt:lpstr>You’ve probably seen this: Someone is a bit too enthusiastic with Excel</vt:lpstr>
      <vt:lpstr>What Residuals Tell Us About Models</vt:lpstr>
      <vt:lpstr>Calculating Residuals</vt:lpstr>
      <vt:lpstr>Assessing Model Quality: R2</vt:lpstr>
      <vt:lpstr>Assessing Model Quality: Chi-Square</vt:lpstr>
      <vt:lpstr>Assessing Model Quality: Reduced Chi-Square</vt:lpstr>
      <vt:lpstr>What is A Good Model?</vt:lpstr>
      <vt:lpstr>System Identification: Estimating Model Parameters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Microsoft Office User</cp:lastModifiedBy>
  <cp:revision>2815</cp:revision>
  <dcterms:created xsi:type="dcterms:W3CDTF">2008-11-04T22:35:39Z</dcterms:created>
  <dcterms:modified xsi:type="dcterms:W3CDTF">2023-02-12T19:07:31Z</dcterms:modified>
</cp:coreProperties>
</file>