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484" r:id="rId3"/>
    <p:sldId id="487" r:id="rId4"/>
    <p:sldId id="488" r:id="rId5"/>
    <p:sldId id="497" r:id="rId6"/>
    <p:sldId id="500" r:id="rId7"/>
    <p:sldId id="525" r:id="rId8"/>
    <p:sldId id="514" r:id="rId9"/>
    <p:sldId id="526" r:id="rId10"/>
    <p:sldId id="519" r:id="rId11"/>
    <p:sldId id="504" r:id="rId12"/>
    <p:sldId id="521" r:id="rId13"/>
    <p:sldId id="501" r:id="rId14"/>
    <p:sldId id="517" r:id="rId15"/>
    <p:sldId id="529" r:id="rId16"/>
    <p:sldId id="515" r:id="rId17"/>
    <p:sldId id="523" r:id="rId18"/>
    <p:sldId id="528" r:id="rId19"/>
    <p:sldId id="520" r:id="rId20"/>
    <p:sldId id="524" r:id="rId21"/>
    <p:sldId id="512" r:id="rId22"/>
    <p:sldId id="498" r:id="rId23"/>
    <p:sldId id="503" r:id="rId24"/>
  </p:sldIdLst>
  <p:sldSz cx="9144000" cy="6858000" type="screen4x3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OSEPH L. HELLERSTEIN" initials="JLH [2]" lastIdx="1" clrIdx="0"/>
  <p:cmAuthor id="2" name="justin" initials="j" lastIdx="2" clrIdx="1"/>
  <p:cmAuthor id="3" name="amc" initials="amc" lastIdx="8" clrIdx="2"/>
  <p:cmAuthor id="4" name="JOSEPH L. HELLERSTEIN" initials="JLH" lastIdx="8" clrIdx="3"/>
  <p:cmAuthor id="5" name="JOSEPH L. HELLERSTEIN" initials="JLH [3]" lastIdx="1" clrIdx="4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4A7FF"/>
    <a:srgbClr val="3B18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51"/>
    <p:restoredTop sz="86395"/>
  </p:normalViewPr>
  <p:slideViewPr>
    <p:cSldViewPr snapToGrid="0" snapToObjects="1">
      <p:cViewPr varScale="1">
        <p:scale>
          <a:sx n="110" d="100"/>
          <a:sy n="110" d="100"/>
        </p:scale>
        <p:origin x="256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05BE4F18-81D8-4BC1-98BD-D84381BD97DF}" type="datetimeFigureOut">
              <a:rPr lang="en-US" altLang="x-none"/>
              <a:pPr>
                <a:defRPr/>
              </a:pPr>
              <a:t>4/26/22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783BC0B9-C385-45F2-A496-F5EEADCF36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0612521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DCC3E5AD-E8F4-4AA4-AA5E-D6F4AD4B1421}" type="datetimeFigureOut">
              <a:rPr lang="en-US" altLang="x-none"/>
              <a:pPr>
                <a:defRPr/>
              </a:pPr>
              <a:t>4/26/22</a:t>
            </a:fld>
            <a:endParaRPr lang="en-US" altLang="x-non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1E3608CA-DBCA-4E8F-8DAB-6E1AFAF197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7888468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 the last 3 LT relate to each other?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0630175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E(s)/R(s) + Y(s)/R(s) = 1</a:t>
            </a:r>
          </a:p>
          <a:p>
            <a:r>
              <a:rPr lang="en-US" dirty="0"/>
              <a:t>So, H(s) = 1 </a:t>
            </a:r>
            <a:r>
              <a:rPr lang="en-US" dirty="0" err="1"/>
              <a:t>iff</a:t>
            </a:r>
            <a:r>
              <a:rPr lang="en-US" dirty="0"/>
              <a:t> E(s)/R(s) =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33743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believe this result for H_NE since noise should be amplified by C(s).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251758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 don’t believe this result for H_NE since noise should </a:t>
            </a:r>
            <a:r>
              <a:rPr lang="en-US"/>
              <a:t>be amplified by C(s).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237845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happens to H_RY when F(s) becomes large?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689673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Verify transfer functions</a:t>
            </a:r>
          </a:p>
          <a:p>
            <a:endParaRPr lang="en-US" dirty="0"/>
          </a:p>
          <a:p>
            <a:r>
              <a:rPr lang="en-US" dirty="0"/>
              <a:t>Desire: H_RY -&gt; 1, all others go to 0. </a:t>
            </a:r>
          </a:p>
          <a:p>
            <a:r>
              <a:rPr lang="en-US" dirty="0"/>
              <a:t>Strategies: </a:t>
            </a:r>
          </a:p>
          <a:p>
            <a:pPr marL="228600" indent="-228600">
              <a:buAutoNum type="arabicParenBoth"/>
            </a:pPr>
            <a:r>
              <a:rPr lang="en-US" dirty="0"/>
              <a:t>Change G, larger DC gain.</a:t>
            </a:r>
          </a:p>
          <a:p>
            <a:pPr marL="228600" indent="-228600">
              <a:buAutoNum type="arabicParenBoth"/>
            </a:pPr>
            <a:r>
              <a:rPr lang="en-US" dirty="0"/>
              <a:t> Add a filter, but tradeoff between H_RY and others</a:t>
            </a:r>
          </a:p>
          <a:p>
            <a:pPr marL="228600" indent="-228600">
              <a:buAutoNum type="arabicParenBoth"/>
            </a:pPr>
            <a:r>
              <a:rPr lang="en-US" dirty="0"/>
              <a:t> More aggressive control – k is large and so larger C(s) DC </a:t>
            </a:r>
            <a:r>
              <a:rPr lang="en-US" dirty="0" err="1"/>
              <a:t>gian</a:t>
            </a:r>
            <a:r>
              <a:rPr lang="en-US" dirty="0"/>
              <a:t>. But large activation costs.</a:t>
            </a:r>
          </a:p>
          <a:p>
            <a:pPr marL="228600" indent="-228600">
              <a:buAutoNum type="arabicParenBoth"/>
            </a:pPr>
            <a:r>
              <a:rPr lang="en-US" dirty="0"/>
              <a:t>Design a different controller</a:t>
            </a:r>
          </a:p>
          <a:p>
            <a:r>
              <a:rPr lang="en-US" dirty="0"/>
              <a:t>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18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37514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 w="222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5" name="Rectangle 4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7" name="Picture 9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rapezoid 7"/>
          <p:cNvSpPr/>
          <p:nvPr userDrawn="1"/>
        </p:nvSpPr>
        <p:spPr>
          <a:xfrm flipV="1">
            <a:off x="8167688" y="6348413"/>
            <a:ext cx="585787" cy="396875"/>
          </a:xfrm>
          <a:prstGeom prst="trapezoid">
            <a:avLst/>
          </a:prstGeom>
          <a:solidFill>
            <a:srgbClr val="3B18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9" name="Picture 11" descr="UW_W-Logo_RGB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solidFill>
                  <a:srgbClr val="FFFFFF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14675" y="5943600"/>
            <a:ext cx="2895600" cy="365125"/>
          </a:xfrm>
        </p:spPr>
        <p:txBody>
          <a:bodyPr/>
          <a:lstStyle>
            <a:lvl1pPr>
              <a:defRPr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 err="1"/>
              <a:t>Hellerstein</a:t>
            </a:r>
            <a:r>
              <a:rPr lang="en-US" dirty="0"/>
              <a:t> &amp; </a:t>
            </a:r>
            <a:r>
              <a:rPr lang="en-US" dirty="0" err="1"/>
              <a:t>Sauro</a:t>
            </a:r>
            <a:r>
              <a:rPr lang="en-US" dirty="0"/>
              <a:t>, 2018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534275" y="5943600"/>
            <a:ext cx="466725" cy="365125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6B70CF0-7673-4231-A8DF-C83F6333DC4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984698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371600"/>
            <a:ext cx="8229600" cy="457200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28E452-D2D8-47BA-BE45-E1562FFD7E8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80069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533401"/>
            <a:ext cx="2057400" cy="5410200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533400"/>
            <a:ext cx="6019800" cy="54102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68BD57A-FCD1-46D0-B4F3-27475AE259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333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" name="Picture 8" descr="UW.Wordmark_ctr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6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7" name="Trapezoid 6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8" name="Picture 7" descr="UW_W-Logo_RGB.png"/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Content Placeholder 2"/>
          <p:cNvSpPr>
            <a:spLocks noGrp="1"/>
          </p:cNvSpPr>
          <p:nvPr>
            <p:ph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43801" y="6248400"/>
            <a:ext cx="5334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F4E9CC-9D91-476E-91FD-5BEEC16429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16457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2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2021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88372" y="6264274"/>
            <a:ext cx="537713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D48AF5-AD24-49E4-870F-03E7FFAFF73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68392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3"/>
          </p:nvPr>
        </p:nvSpPr>
        <p:spPr>
          <a:xfrm>
            <a:off x="457200" y="1371600"/>
            <a:ext cx="40386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5"/>
          </p:nvPr>
        </p:nvSpPr>
        <p:spPr>
          <a:xfrm>
            <a:off x="6096000" y="6264275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0F3666-4F92-4AFE-AA79-734D2E6D8EF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24008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172200" y="6264275"/>
            <a:ext cx="19050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CB552-6A5F-485E-BCBC-10B8AA1A38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997223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</p:spPr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Hellerstein &amp; </a:t>
            </a:r>
            <a:r>
              <a:rPr lang="en-US" dirty="0" err="1"/>
              <a:t>Sauro</a:t>
            </a:r>
            <a:r>
              <a:rPr lang="en-US" dirty="0"/>
              <a:t>, 2020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7565366" y="6324600"/>
            <a:ext cx="51183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4304A7-0FB2-4094-BC1E-DB17183AD0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4960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6400800" y="6324600"/>
            <a:ext cx="1609725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1F96DF4-0A1C-4FFD-A010-55DAD04D9A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2782014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9811D7C-4033-419C-969A-BBAEE2EDFC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6723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</p:spPr>
        <p:txBody>
          <a:bodyPr/>
          <a:lstStyle>
            <a:lvl1pPr eaLnBrk="1" hangingPunct="1">
              <a:defRPr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43675" y="6096000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8D658-39E5-437A-8A5B-1BB29676E30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285634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 smtClean="0">
                <a:solidFill>
                  <a:srgbClr val="898989"/>
                </a:solidFill>
                <a:latin typeface="Calibri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r>
              <a:rPr lang="en-US"/>
              <a:t>Hellerstein &amp; Parekh, 2017</a:t>
            </a:r>
          </a:p>
        </p:txBody>
      </p:sp>
      <p:grpSp>
        <p:nvGrpSpPr>
          <p:cNvPr id="1027" name="Group 19"/>
          <p:cNvGrpSpPr>
            <a:grpSpLocks noChangeAspect="1"/>
          </p:cNvGrpSpPr>
          <p:nvPr userDrawn="1"/>
        </p:nvGrpSpPr>
        <p:grpSpPr bwMode="auto"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9" name="Trapezoid 8"/>
            <p:cNvSpPr/>
            <p:nvPr userDrawn="1"/>
          </p:nvSpPr>
          <p:spPr>
            <a:xfrm flipV="1">
              <a:off x="8045450" y="6222997"/>
              <a:ext cx="733146" cy="494505"/>
            </a:xfrm>
            <a:prstGeom prst="trapezoid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hangingPunct="1">
                <a:defRPr/>
              </a:pPr>
              <a:endParaRPr lang="en-US">
                <a:solidFill>
                  <a:srgbClr val="FFFFFF"/>
                </a:solidFill>
                <a:ea typeface="ＭＳ Ｐゴシック" charset="0"/>
                <a:cs typeface="ＭＳ Ｐゴシック" charset="0"/>
              </a:endParaRPr>
            </a:p>
          </p:txBody>
        </p:sp>
        <p:pic>
          <p:nvPicPr>
            <p:cNvPr id="10" name="Picture 9" descr="UW_W-Logo_RGB.png"/>
            <p:cNvPicPr>
              <a:picLocks noChangeAspect="1"/>
            </p:cNvPicPr>
            <p:nvPr userDrawn="1"/>
          </p:nvPicPr>
          <p:blipFill>
            <a:blip r:embed="rId13"/>
            <a:stretch>
              <a:fillRect/>
            </a:stretch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ln>
              <a:noFill/>
            </a:ln>
            <a:effectLst>
              <a:glow rad="38100">
                <a:schemeClr val="bg1"/>
              </a:glow>
            </a:effectLst>
          </p:spPr>
        </p:pic>
      </p:grpSp>
      <p:sp>
        <p:nvSpPr>
          <p:cNvPr id="14" name="Rectangle 13"/>
          <p:cNvSpPr/>
          <p:nvPr userDrawn="1"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 algn="ctr">
            <a:solidFill>
              <a:srgbClr val="3B185A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>
              <a:solidFill>
                <a:srgbClr val="FFFFFF"/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1029" name="Picture 8" descr="UW.Wordmark_ctr.jpg"/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12"/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27F3DADD-C4F0-4FD0-93A2-8E07AC6F0F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20" r:id="rId1"/>
    <p:sldLayoutId id="2147484221" r:id="rId2"/>
    <p:sldLayoutId id="2147484222" r:id="rId3"/>
    <p:sldLayoutId id="2147484223" r:id="rId4"/>
    <p:sldLayoutId id="2147484224" r:id="rId5"/>
    <p:sldLayoutId id="2147484225" r:id="rId6"/>
    <p:sldLayoutId id="2147484226" r:id="rId7"/>
    <p:sldLayoutId id="2147484227" r:id="rId8"/>
    <p:sldLayoutId id="2147484228" r:id="rId9"/>
    <p:sldLayoutId id="2147484229" r:id="rId10"/>
    <p:sldLayoutId id="2147484230" r:id="rId11"/>
  </p:sldLayoutIdLst>
  <p:hf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ＭＳ Ｐゴシック" pitchFamily="-112" charset="-128"/>
          <a:cs typeface="ＭＳ Ｐゴシック" pitchFamily="-112" charset="-128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-112" charset="0"/>
          <a:ea typeface="ＭＳ Ｐゴシック" pitchFamily="-112" charset="-128"/>
          <a:cs typeface="ＭＳ Ｐゴシック" pitchFamily="-112" charset="-128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ＭＳ Ｐゴシック" pitchFamily="-112" charset="-128"/>
          <a:cs typeface="ＭＳ Ｐゴシック" pitchFamily="-112" charset="-128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ＭＳ Ｐゴシック" pitchFamily="-112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13" Type="http://schemas.openxmlformats.org/officeDocument/2006/relationships/image" Target="../media/image34.png"/><Relationship Id="rId3" Type="http://schemas.openxmlformats.org/officeDocument/2006/relationships/image" Target="../media/image240.png"/><Relationship Id="rId7" Type="http://schemas.openxmlformats.org/officeDocument/2006/relationships/image" Target="../media/image280.png"/><Relationship Id="rId12" Type="http://schemas.openxmlformats.org/officeDocument/2006/relationships/image" Target="../media/image33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70.png"/><Relationship Id="rId11" Type="http://schemas.openxmlformats.org/officeDocument/2006/relationships/image" Target="../media/image32.png"/><Relationship Id="rId5" Type="http://schemas.openxmlformats.org/officeDocument/2006/relationships/image" Target="../media/image260.png"/><Relationship Id="rId10" Type="http://schemas.openxmlformats.org/officeDocument/2006/relationships/image" Target="../media/image31.png"/><Relationship Id="rId4" Type="http://schemas.openxmlformats.org/officeDocument/2006/relationships/image" Target="../media/image250.png"/><Relationship Id="rId9" Type="http://schemas.openxmlformats.org/officeDocument/2006/relationships/image" Target="../media/image30.png"/><Relationship Id="rId14" Type="http://schemas.openxmlformats.org/officeDocument/2006/relationships/image" Target="../media/image3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13" Type="http://schemas.openxmlformats.org/officeDocument/2006/relationships/image" Target="../media/image940.png"/><Relationship Id="rId3" Type="http://schemas.openxmlformats.org/officeDocument/2006/relationships/image" Target="../media/image700.png"/><Relationship Id="rId7" Type="http://schemas.openxmlformats.org/officeDocument/2006/relationships/image" Target="../media/image740.png"/><Relationship Id="rId12" Type="http://schemas.openxmlformats.org/officeDocument/2006/relationships/image" Target="../media/image930.png"/><Relationship Id="rId2" Type="http://schemas.openxmlformats.org/officeDocument/2006/relationships/image" Target="../media/image690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71.png"/><Relationship Id="rId11" Type="http://schemas.openxmlformats.org/officeDocument/2006/relationships/image" Target="../media/image780.png"/><Relationship Id="rId5" Type="http://schemas.openxmlformats.org/officeDocument/2006/relationships/image" Target="../media/image720.png"/><Relationship Id="rId15" Type="http://schemas.openxmlformats.org/officeDocument/2006/relationships/image" Target="../media/image991.png"/><Relationship Id="rId10" Type="http://schemas.openxmlformats.org/officeDocument/2006/relationships/image" Target="../media/image770.png"/><Relationship Id="rId9" Type="http://schemas.openxmlformats.org/officeDocument/2006/relationships/image" Target="../media/image760.png"/><Relationship Id="rId14" Type="http://schemas.openxmlformats.org/officeDocument/2006/relationships/image" Target="../media/image98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0.png"/><Relationship Id="rId13" Type="http://schemas.openxmlformats.org/officeDocument/2006/relationships/image" Target="../media/image42.png"/><Relationship Id="rId7" Type="http://schemas.openxmlformats.org/officeDocument/2006/relationships/image" Target="../media/image270.png"/><Relationship Id="rId12" Type="http://schemas.openxmlformats.org/officeDocument/2006/relationships/image" Target="../media/image37.png"/><Relationship Id="rId17" Type="http://schemas.openxmlformats.org/officeDocument/2006/relationships/image" Target="../media/image46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4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0.png"/><Relationship Id="rId11" Type="http://schemas.openxmlformats.org/officeDocument/2006/relationships/image" Target="../media/image360.png"/><Relationship Id="rId5" Type="http://schemas.openxmlformats.org/officeDocument/2006/relationships/image" Target="../media/image250.png"/><Relationship Id="rId15" Type="http://schemas.openxmlformats.org/officeDocument/2006/relationships/image" Target="../media/image44.png"/><Relationship Id="rId10" Type="http://schemas.openxmlformats.org/officeDocument/2006/relationships/image" Target="../media/image3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Relationship Id="rId14" Type="http://schemas.openxmlformats.org/officeDocument/2006/relationships/image" Target="../media/image4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7" Type="http://schemas.openxmlformats.org/officeDocument/2006/relationships/image" Target="../media/image15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16" Type="http://schemas.openxmlformats.org/officeDocument/2006/relationships/image" Target="../media/image5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7.png"/><Relationship Id="rId11" Type="http://schemas.openxmlformats.org/officeDocument/2006/relationships/image" Target="../media/image51.png"/><Relationship Id="rId5" Type="http://schemas.openxmlformats.org/officeDocument/2006/relationships/image" Target="../media/image420.png"/><Relationship Id="rId15" Type="http://schemas.openxmlformats.org/officeDocument/2006/relationships/image" Target="../media/image55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911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13" Type="http://schemas.openxmlformats.org/officeDocument/2006/relationships/image" Target="../media/image69.png"/><Relationship Id="rId18" Type="http://schemas.openxmlformats.org/officeDocument/2006/relationships/image" Target="../media/image74.png"/><Relationship Id="rId3" Type="http://schemas.openxmlformats.org/officeDocument/2006/relationships/image" Target="../media/image60.png"/><Relationship Id="rId7" Type="http://schemas.openxmlformats.org/officeDocument/2006/relationships/image" Target="../media/image64.png"/><Relationship Id="rId12" Type="http://schemas.openxmlformats.org/officeDocument/2006/relationships/image" Target="../media/image681.png"/><Relationship Id="rId17" Type="http://schemas.openxmlformats.org/officeDocument/2006/relationships/image" Target="../media/image73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7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3.png"/><Relationship Id="rId11" Type="http://schemas.openxmlformats.org/officeDocument/2006/relationships/image" Target="../media/image68.png"/><Relationship Id="rId5" Type="http://schemas.openxmlformats.org/officeDocument/2006/relationships/image" Target="../media/image62.png"/><Relationship Id="rId15" Type="http://schemas.openxmlformats.org/officeDocument/2006/relationships/image" Target="../media/image71.png"/><Relationship Id="rId10" Type="http://schemas.openxmlformats.org/officeDocument/2006/relationships/image" Target="../media/image67.png"/><Relationship Id="rId4" Type="http://schemas.openxmlformats.org/officeDocument/2006/relationships/image" Target="../media/image61.png"/><Relationship Id="rId9" Type="http://schemas.openxmlformats.org/officeDocument/2006/relationships/image" Target="../media/image66.png"/><Relationship Id="rId14" Type="http://schemas.openxmlformats.org/officeDocument/2006/relationships/image" Target="../media/image7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png"/><Relationship Id="rId13" Type="http://schemas.openxmlformats.org/officeDocument/2006/relationships/image" Target="../media/image77.png"/><Relationship Id="rId3" Type="http://schemas.openxmlformats.org/officeDocument/2006/relationships/image" Target="../media/image75.png"/><Relationship Id="rId7" Type="http://schemas.openxmlformats.org/officeDocument/2006/relationships/image" Target="../media/image63.png"/><Relationship Id="rId12" Type="http://schemas.openxmlformats.org/officeDocument/2006/relationships/image" Target="../media/image7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9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2.png"/><Relationship Id="rId11" Type="http://schemas.openxmlformats.org/officeDocument/2006/relationships/image" Target="../media/image67.png"/><Relationship Id="rId5" Type="http://schemas.openxmlformats.org/officeDocument/2006/relationships/image" Target="../media/image61.png"/><Relationship Id="rId15" Type="http://schemas.openxmlformats.org/officeDocument/2006/relationships/image" Target="../media/image79.png"/><Relationship Id="rId10" Type="http://schemas.openxmlformats.org/officeDocument/2006/relationships/image" Target="../media/image66.png"/><Relationship Id="rId4" Type="http://schemas.openxmlformats.org/officeDocument/2006/relationships/image" Target="../media/image60.png"/><Relationship Id="rId9" Type="http://schemas.openxmlformats.org/officeDocument/2006/relationships/image" Target="../media/image65.png"/><Relationship Id="rId14" Type="http://schemas.openxmlformats.org/officeDocument/2006/relationships/image" Target="../media/image7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97.png"/><Relationship Id="rId13" Type="http://schemas.openxmlformats.org/officeDocument/2006/relationships/image" Target="../media/image102.png"/><Relationship Id="rId3" Type="http://schemas.openxmlformats.org/officeDocument/2006/relationships/image" Target="../media/image92.png"/><Relationship Id="rId7" Type="http://schemas.openxmlformats.org/officeDocument/2006/relationships/image" Target="../media/image96.png"/><Relationship Id="rId12" Type="http://schemas.openxmlformats.org/officeDocument/2006/relationships/image" Target="../media/image10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5.png"/><Relationship Id="rId11" Type="http://schemas.openxmlformats.org/officeDocument/2006/relationships/image" Target="../media/image100.png"/><Relationship Id="rId5" Type="http://schemas.openxmlformats.org/officeDocument/2006/relationships/image" Target="../media/image94.png"/><Relationship Id="rId10" Type="http://schemas.openxmlformats.org/officeDocument/2006/relationships/image" Target="../media/image99.png"/><Relationship Id="rId4" Type="http://schemas.openxmlformats.org/officeDocument/2006/relationships/image" Target="../media/image93.png"/><Relationship Id="rId9" Type="http://schemas.openxmlformats.org/officeDocument/2006/relationships/image" Target="../media/image98.png"/><Relationship Id="rId14" Type="http://schemas.openxmlformats.org/officeDocument/2006/relationships/image" Target="../media/image103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3" Type="http://schemas.openxmlformats.org/officeDocument/2006/relationships/image" Target="../media/image104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16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5" Type="http://schemas.openxmlformats.org/officeDocument/2006/relationships/image" Target="../media/image106.png"/><Relationship Id="rId15" Type="http://schemas.openxmlformats.org/officeDocument/2006/relationships/image" Target="../media/image115.png"/><Relationship Id="rId10" Type="http://schemas.openxmlformats.org/officeDocument/2006/relationships/image" Target="../media/image110.png"/><Relationship Id="rId4" Type="http://schemas.openxmlformats.org/officeDocument/2006/relationships/image" Target="../media/image105.png"/><Relationship Id="rId9" Type="http://schemas.openxmlformats.org/officeDocument/2006/relationships/image" Target="../media/image99.png"/><Relationship Id="rId14" Type="http://schemas.openxmlformats.org/officeDocument/2006/relationships/image" Target="../media/image114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3.png"/><Relationship Id="rId18" Type="http://schemas.openxmlformats.org/officeDocument/2006/relationships/image" Target="../media/image122.png"/><Relationship Id="rId7" Type="http://schemas.openxmlformats.org/officeDocument/2006/relationships/image" Target="../media/image108.png"/><Relationship Id="rId12" Type="http://schemas.openxmlformats.org/officeDocument/2006/relationships/image" Target="../media/image112.png"/><Relationship Id="rId17" Type="http://schemas.openxmlformats.org/officeDocument/2006/relationships/image" Target="../media/image121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19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7.png"/><Relationship Id="rId11" Type="http://schemas.openxmlformats.org/officeDocument/2006/relationships/image" Target="../media/image111.png"/><Relationship Id="rId5" Type="http://schemas.openxmlformats.org/officeDocument/2006/relationships/image" Target="../media/image106.png"/><Relationship Id="rId15" Type="http://schemas.openxmlformats.org/officeDocument/2006/relationships/image" Target="../media/image118.png"/><Relationship Id="rId10" Type="http://schemas.openxmlformats.org/officeDocument/2006/relationships/image" Target="../media/image110.png"/><Relationship Id="rId19" Type="http://schemas.openxmlformats.org/officeDocument/2006/relationships/image" Target="../media/image123.png"/><Relationship Id="rId4" Type="http://schemas.openxmlformats.org/officeDocument/2006/relationships/image" Target="../media/image105.png"/><Relationship Id="rId9" Type="http://schemas.openxmlformats.org/officeDocument/2006/relationships/image" Target="../media/image99.png"/><Relationship Id="rId14" Type="http://schemas.openxmlformats.org/officeDocument/2006/relationships/image" Target="../media/image117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0.png"/><Relationship Id="rId2" Type="http://schemas.openxmlformats.org/officeDocument/2006/relationships/image" Target="../media/image7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11.png"/><Relationship Id="rId4" Type="http://schemas.openxmlformats.org/officeDocument/2006/relationships/image" Target="../media/image91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30.png"/><Relationship Id="rId13" Type="http://schemas.openxmlformats.org/officeDocument/2006/relationships/image" Target="../media/image1080.png"/><Relationship Id="rId18" Type="http://schemas.openxmlformats.org/officeDocument/2006/relationships/image" Target="../media/image1130.png"/><Relationship Id="rId3" Type="http://schemas.openxmlformats.org/officeDocument/2006/relationships/image" Target="../media/image980.png"/><Relationship Id="rId21" Type="http://schemas.openxmlformats.org/officeDocument/2006/relationships/image" Target="../media/image1160.png"/><Relationship Id="rId7" Type="http://schemas.openxmlformats.org/officeDocument/2006/relationships/image" Target="../media/image1020.png"/><Relationship Id="rId12" Type="http://schemas.openxmlformats.org/officeDocument/2006/relationships/image" Target="../media/image1070.png"/><Relationship Id="rId17" Type="http://schemas.openxmlformats.org/officeDocument/2006/relationships/image" Target="../media/image1120.png"/><Relationship Id="rId2" Type="http://schemas.openxmlformats.org/officeDocument/2006/relationships/image" Target="../media/image970.png"/><Relationship Id="rId16" Type="http://schemas.openxmlformats.org/officeDocument/2006/relationships/image" Target="../media/image1110.png"/><Relationship Id="rId20" Type="http://schemas.openxmlformats.org/officeDocument/2006/relationships/image" Target="../media/image115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10.png"/><Relationship Id="rId11" Type="http://schemas.openxmlformats.org/officeDocument/2006/relationships/image" Target="../media/image1060.png"/><Relationship Id="rId5" Type="http://schemas.openxmlformats.org/officeDocument/2006/relationships/image" Target="../media/image1000.png"/><Relationship Id="rId15" Type="http://schemas.openxmlformats.org/officeDocument/2006/relationships/image" Target="../media/image1100.png"/><Relationship Id="rId10" Type="http://schemas.openxmlformats.org/officeDocument/2006/relationships/image" Target="../media/image1050.png"/><Relationship Id="rId19" Type="http://schemas.openxmlformats.org/officeDocument/2006/relationships/image" Target="../media/image1140.png"/><Relationship Id="rId4" Type="http://schemas.openxmlformats.org/officeDocument/2006/relationships/image" Target="../media/image990.png"/><Relationship Id="rId9" Type="http://schemas.openxmlformats.org/officeDocument/2006/relationships/image" Target="../media/image1040.png"/><Relationship Id="rId14" Type="http://schemas.openxmlformats.org/officeDocument/2006/relationships/image" Target="../media/image109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0.png"/><Relationship Id="rId13" Type="http://schemas.openxmlformats.org/officeDocument/2006/relationships/image" Target="../media/image500.png"/><Relationship Id="rId18" Type="http://schemas.openxmlformats.org/officeDocument/2006/relationships/image" Target="../media/image550.png"/><Relationship Id="rId7" Type="http://schemas.openxmlformats.org/officeDocument/2006/relationships/image" Target="../media/image440.png"/><Relationship Id="rId12" Type="http://schemas.openxmlformats.org/officeDocument/2006/relationships/image" Target="../media/image490.png"/><Relationship Id="rId17" Type="http://schemas.openxmlformats.org/officeDocument/2006/relationships/image" Target="../media/image540.png"/><Relationship Id="rId16" Type="http://schemas.openxmlformats.org/officeDocument/2006/relationships/image" Target="../media/image53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30.png"/><Relationship Id="rId11" Type="http://schemas.openxmlformats.org/officeDocument/2006/relationships/image" Target="../media/image480.png"/><Relationship Id="rId5" Type="http://schemas.openxmlformats.org/officeDocument/2006/relationships/image" Target="../media/image420.png"/><Relationship Id="rId15" Type="http://schemas.openxmlformats.org/officeDocument/2006/relationships/image" Target="../media/image520.png"/><Relationship Id="rId10" Type="http://schemas.openxmlformats.org/officeDocument/2006/relationships/image" Target="../media/image470.png"/><Relationship Id="rId4" Type="http://schemas.openxmlformats.org/officeDocument/2006/relationships/image" Target="../media/image911.png"/><Relationship Id="rId9" Type="http://schemas.openxmlformats.org/officeDocument/2006/relationships/image" Target="../media/image460.png"/><Relationship Id="rId14" Type="http://schemas.openxmlformats.org/officeDocument/2006/relationships/image" Target="../media/image51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0.png"/><Relationship Id="rId13" Type="http://schemas.openxmlformats.org/officeDocument/2006/relationships/image" Target="../media/image761.png"/><Relationship Id="rId3" Type="http://schemas.openxmlformats.org/officeDocument/2006/relationships/image" Target="../media/image660.png"/><Relationship Id="rId7" Type="http://schemas.openxmlformats.org/officeDocument/2006/relationships/image" Target="../media/image701.png"/><Relationship Id="rId12" Type="http://schemas.openxmlformats.org/officeDocument/2006/relationships/image" Target="../media/image751.png"/><Relationship Id="rId17" Type="http://schemas.openxmlformats.org/officeDocument/2006/relationships/image" Target="../media/image910.png"/><Relationship Id="rId2" Type="http://schemas.openxmlformats.org/officeDocument/2006/relationships/image" Target="../media/image371.png"/><Relationship Id="rId16" Type="http://schemas.openxmlformats.org/officeDocument/2006/relationships/image" Target="../media/image79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91.png"/><Relationship Id="rId11" Type="http://schemas.openxmlformats.org/officeDocument/2006/relationships/image" Target="../media/image741.png"/><Relationship Id="rId5" Type="http://schemas.openxmlformats.org/officeDocument/2006/relationships/image" Target="../media/image680.png"/><Relationship Id="rId15" Type="http://schemas.openxmlformats.org/officeDocument/2006/relationships/image" Target="../media/image781.png"/><Relationship Id="rId10" Type="http://schemas.openxmlformats.org/officeDocument/2006/relationships/image" Target="../media/image730.png"/><Relationship Id="rId4" Type="http://schemas.openxmlformats.org/officeDocument/2006/relationships/image" Target="../media/image670.png"/><Relationship Id="rId9" Type="http://schemas.openxmlformats.org/officeDocument/2006/relationships/image" Target="../media/image721.png"/><Relationship Id="rId14" Type="http://schemas.openxmlformats.org/officeDocument/2006/relationships/image" Target="../media/image77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11.png"/><Relationship Id="rId7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3.png"/><Relationship Id="rId3" Type="http://schemas.openxmlformats.org/officeDocument/2006/relationships/image" Target="../media/image3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14" Type="http://schemas.openxmlformats.org/officeDocument/2006/relationships/image" Target="../media/image8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0.png"/><Relationship Id="rId13" Type="http://schemas.openxmlformats.org/officeDocument/2006/relationships/image" Target="../media/image41.png"/><Relationship Id="rId3" Type="http://schemas.openxmlformats.org/officeDocument/2006/relationships/image" Target="../media/image86.png"/><Relationship Id="rId7" Type="http://schemas.openxmlformats.org/officeDocument/2006/relationships/image" Target="../media/image90.png"/><Relationship Id="rId12" Type="http://schemas.openxmlformats.org/officeDocument/2006/relationships/image" Target="../media/image40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9.png"/><Relationship Id="rId11" Type="http://schemas.openxmlformats.org/officeDocument/2006/relationships/image" Target="../media/image39.png"/><Relationship Id="rId5" Type="http://schemas.openxmlformats.org/officeDocument/2006/relationships/image" Target="../media/image88.png"/><Relationship Id="rId10" Type="http://schemas.openxmlformats.org/officeDocument/2006/relationships/image" Target="../media/image38.png"/><Relationship Id="rId4" Type="http://schemas.openxmlformats.org/officeDocument/2006/relationships/image" Target="../media/image87.png"/><Relationship Id="rId9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0" Type="http://schemas.openxmlformats.org/officeDocument/2006/relationships/image" Target="../media/image21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3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12" Type="http://schemas.openxmlformats.org/officeDocument/2006/relationships/image" Target="../media/image27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11" Type="http://schemas.openxmlformats.org/officeDocument/2006/relationships/image" Target="../media/image26.png"/><Relationship Id="rId5" Type="http://schemas.openxmlformats.org/officeDocument/2006/relationships/image" Target="../media/image16.png"/><Relationship Id="rId10" Type="http://schemas.openxmlformats.org/officeDocument/2006/relationships/image" Target="../media/image25.png"/><Relationship Id="rId4" Type="http://schemas.openxmlformats.org/officeDocument/2006/relationships/image" Target="../media/image15.png"/><Relationship Id="rId9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0.png"/><Relationship Id="rId7" Type="http://schemas.openxmlformats.org/officeDocument/2006/relationships/image" Target="../media/image18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10" Type="http://schemas.openxmlformats.org/officeDocument/2006/relationships/image" Target="../media/image23.png"/><Relationship Id="rId4" Type="http://schemas.openxmlformats.org/officeDocument/2006/relationships/image" Target="../media/image15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u="sng" dirty="0"/>
              <a:t>Closed Loop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Calculating Transfer Functions In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10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/>
              <p:nvPr/>
            </p:nvSpPr>
            <p:spPr>
              <a:xfrm>
                <a:off x="751880" y="3883689"/>
                <a:ext cx="222221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80" y="3883689"/>
                <a:ext cx="2222211" cy="307777"/>
              </a:xfrm>
              <a:prstGeom prst="rect">
                <a:avLst/>
              </a:prstGeom>
              <a:blipFill>
                <a:blip r:embed="rId2"/>
                <a:stretch>
                  <a:fillRect l="-1705" r="-3409" b="-2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5634BBF-2EE2-2249-B2D7-602A71847FE9}"/>
              </a:ext>
            </a:extLst>
          </p:cNvPr>
          <p:cNvGrpSpPr/>
          <p:nvPr/>
        </p:nvGrpSpPr>
        <p:grpSpPr>
          <a:xfrm>
            <a:off x="1778599" y="999607"/>
            <a:ext cx="4707808" cy="1596439"/>
            <a:chOff x="1408907" y="1212729"/>
            <a:chExt cx="5853027" cy="212190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9B0F54-90FC-EE41-93DB-8297DEF0F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205744-79D2-1340-A4CA-328D4B140FFA}"/>
                </a:ext>
              </a:extLst>
            </p:cNvPr>
            <p:cNvCxnSpPr>
              <a:cxnSpLocks/>
              <a:stCxn id="44" idx="3"/>
              <a:endCxn id="40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5CA048-A649-C846-A8B7-22D5FBA5B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87D202A-2F88-CE40-883C-C5FFDAE6EDA3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87D202A-2F88-CE40-883C-C5FFDAE6E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3"/>
                  <a:stretch>
                    <a:fillRect r="-15217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D530D58-609A-C34B-8E40-B3D2C9EE34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D530D58-609A-C34B-8E40-B3D2C9EE34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013EA64-0B15-174F-8A47-6BCDBA4F9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601F79-76D6-CC48-B528-7C6C936F0BC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E40F892F-6A5F-BD42-AD87-47BC12209BFA}"/>
                </a:ext>
              </a:extLst>
            </p:cNvPr>
            <p:cNvCxnSpPr>
              <a:cxnSpLocks/>
              <a:stCxn id="40" idx="3"/>
              <a:endCxn id="46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1016335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A9C0B7B-BDE2-CE49-AB55-A359E9D90A11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F20A09-EE80-C646-9AD6-DE4F4EC0C21C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F20A09-EE80-C646-9AD6-DE4F4EC0C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12500" r="-1875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9E10C5-A802-FC42-9C3E-479E5A6193AF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73B276D-2041-324C-8649-83B8933D966D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73B276D-2041-324C-8649-83B8933D9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043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D87174-6219-3C47-8837-9F70FD419D0F}"/>
                </a:ext>
              </a:extLst>
            </p:cNvPr>
            <p:cNvSpPr txBox="1"/>
            <p:nvPr/>
          </p:nvSpPr>
          <p:spPr>
            <a:xfrm>
              <a:off x="1408907" y="1226116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AFD1E02-5913-E049-81C0-9A0B90B07344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AFD1E02-5913-E049-81C0-9A0B90B07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2766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B0E117F-4667-E34C-ADEB-B36A8F829F62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B0E117F-4667-E34C-ADEB-B36A8F829F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5217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979615-C28C-BA41-B657-324DF05BB510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979615-C28C-BA41-B657-324DF05BB5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2766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D012F0-0A0A-A943-A13E-D83DED08F841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1D85239-2D88-6346-9CF1-E9DF38B79219}"/>
                </a:ext>
              </a:extLst>
            </p:cNvPr>
            <p:cNvSpPr txBox="1"/>
            <p:nvPr/>
          </p:nvSpPr>
          <p:spPr>
            <a:xfrm>
              <a:off x="6209200" y="1249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75A80E-5F3B-1F4B-AE07-AA03CC14D251}"/>
                </a:ext>
              </a:extLst>
            </p:cNvPr>
            <p:cNvSpPr txBox="1"/>
            <p:nvPr/>
          </p:nvSpPr>
          <p:spPr>
            <a:xfrm>
              <a:off x="2700544" y="12127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27BA488-1FB6-E141-AB74-BF75665A708F}"/>
                </a:ext>
              </a:extLst>
            </p:cNvPr>
            <p:cNvSpPr txBox="1"/>
            <p:nvPr/>
          </p:nvSpPr>
          <p:spPr>
            <a:xfrm>
              <a:off x="4543976" y="1248110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A34667-96E2-9F42-A08F-1534F3FA793C}"/>
                  </a:ext>
                </a:extLst>
              </p:cNvPr>
              <p:cNvSpPr txBox="1"/>
              <p:nvPr/>
            </p:nvSpPr>
            <p:spPr>
              <a:xfrm>
                <a:off x="751880" y="4319657"/>
                <a:ext cx="2418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6EA34667-96E2-9F42-A08F-1534F3FA79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1880" y="4319657"/>
                <a:ext cx="2418354" cy="307777"/>
              </a:xfrm>
              <a:prstGeom prst="rect">
                <a:avLst/>
              </a:prstGeom>
              <a:blipFill>
                <a:blip r:embed="rId10"/>
                <a:stretch>
                  <a:fillRect l="-1571" r="-3141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312F9836-57D2-2B4B-9627-97B1E604E6DC}"/>
              </a:ext>
            </a:extLst>
          </p:cNvPr>
          <p:cNvSpPr txBox="1"/>
          <p:nvPr/>
        </p:nvSpPr>
        <p:spPr>
          <a:xfrm>
            <a:off x="724140" y="3414310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From the diagram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4DC5C4A8-18B7-7C45-AC28-5334E615999B}"/>
              </a:ext>
            </a:extLst>
          </p:cNvPr>
          <p:cNvSpPr txBox="1"/>
          <p:nvPr/>
        </p:nvSpPr>
        <p:spPr>
          <a:xfrm>
            <a:off x="3749127" y="3449081"/>
            <a:ext cx="3783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Solve for </a:t>
            </a:r>
            <a:r>
              <a:rPr lang="en-US" sz="2000" b="1" i="1" dirty="0"/>
              <a:t>Y(s)</a:t>
            </a:r>
            <a:r>
              <a:rPr lang="en-US" sz="2000" b="1" dirty="0"/>
              <a:t> in terms of </a:t>
            </a:r>
            <a:r>
              <a:rPr lang="en-US" sz="2000" b="1" i="1" dirty="0"/>
              <a:t>R(s)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7C2429-39DA-1B44-B1C6-1038A6982A74}"/>
                  </a:ext>
                </a:extLst>
              </p:cNvPr>
              <p:cNvSpPr/>
              <p:nvPr/>
            </p:nvSpPr>
            <p:spPr>
              <a:xfrm>
                <a:off x="6585204" y="1845495"/>
                <a:ext cx="1697067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7C2429-39DA-1B44-B1C6-1038A6982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5204" y="1845495"/>
                <a:ext cx="1697067" cy="679032"/>
              </a:xfrm>
              <a:prstGeom prst="rect">
                <a:avLst/>
              </a:prstGeom>
              <a:blipFill>
                <a:blip r:embed="rId11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AC7A1-C13A-364B-8652-BEC120E1B443}"/>
                  </a:ext>
                </a:extLst>
              </p:cNvPr>
              <p:cNvSpPr txBox="1"/>
              <p:nvPr/>
            </p:nvSpPr>
            <p:spPr>
              <a:xfrm>
                <a:off x="3751557" y="3924729"/>
                <a:ext cx="3433953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F9DAC7A1-C13A-364B-8652-BEC120E1B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57" y="3924729"/>
                <a:ext cx="3433953" cy="307777"/>
              </a:xfrm>
              <a:prstGeom prst="rect">
                <a:avLst/>
              </a:prstGeom>
              <a:blipFill>
                <a:blip r:embed="rId12"/>
                <a:stretch>
                  <a:fillRect l="-738" r="-147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D0D093-443B-B440-A825-C5C80305849E}"/>
                  </a:ext>
                </a:extLst>
              </p:cNvPr>
              <p:cNvSpPr txBox="1"/>
              <p:nvPr/>
            </p:nvSpPr>
            <p:spPr>
              <a:xfrm>
                <a:off x="3732495" y="4405311"/>
                <a:ext cx="405790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[1+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B2D0D093-443B-B440-A825-C5C8030584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95" y="4405311"/>
                <a:ext cx="4057906" cy="307777"/>
              </a:xfrm>
              <a:prstGeom prst="rect">
                <a:avLst/>
              </a:prstGeom>
              <a:blipFill>
                <a:blip r:embed="rId13"/>
                <a:stretch>
                  <a:fillRect l="-623" r="-155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B8A826-B522-0D44-AC81-22A717FFE659}"/>
                  </a:ext>
                </a:extLst>
              </p:cNvPr>
              <p:cNvSpPr/>
              <p:nvPr/>
            </p:nvSpPr>
            <p:spPr>
              <a:xfrm>
                <a:off x="3657052" y="4821477"/>
                <a:ext cx="3313856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B8A826-B522-0D44-AC81-22A717FFE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052" y="4821477"/>
                <a:ext cx="3313856" cy="679032"/>
              </a:xfrm>
              <a:prstGeom prst="rect">
                <a:avLst/>
              </a:prstGeom>
              <a:blipFill>
                <a:blip r:embed="rId14"/>
                <a:stretch>
                  <a:fillRect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6698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 of a More Complicated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438971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042270" y="17398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84381" y="15979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835303" y="1899820"/>
            <a:ext cx="717035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86222" y="1748899"/>
            <a:ext cx="579426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035117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7694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22903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7591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415374" y="4108822"/>
                <a:ext cx="222798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5374" y="4108822"/>
                <a:ext cx="2227982" cy="276999"/>
              </a:xfrm>
              <a:prstGeom prst="rect">
                <a:avLst/>
              </a:prstGeom>
              <a:blipFill>
                <a:blip r:embed="rId6"/>
                <a:stretch>
                  <a:fillRect l="-1695" r="-2825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14362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7461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14416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7516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22900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6075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22873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6048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7434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40" y="2602119"/>
            <a:ext cx="286768" cy="15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13348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830220" y="1315743"/>
                <a:ext cx="70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20" y="1315743"/>
                <a:ext cx="707501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/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78" y="1271364"/>
                <a:ext cx="706604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B1156A9-A2EA-A643-B487-83219D7F4D8E}"/>
              </a:ext>
            </a:extLst>
          </p:cNvPr>
          <p:cNvGrpSpPr/>
          <p:nvPr/>
        </p:nvGrpSpPr>
        <p:grpSpPr>
          <a:xfrm>
            <a:off x="4784144" y="1694117"/>
            <a:ext cx="396240" cy="91440"/>
            <a:chOff x="4874079" y="5263243"/>
            <a:chExt cx="396240" cy="91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65E2FB-9283-5C47-8631-8892D4845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020654-1CD8-884C-A329-205B0F156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F1A33B6-44B3-D349-AC44-C0A6D2976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6626F2-90BD-F64F-87FF-114FA7C41504}"/>
              </a:ext>
            </a:extLst>
          </p:cNvPr>
          <p:cNvGrpSpPr/>
          <p:nvPr/>
        </p:nvGrpSpPr>
        <p:grpSpPr>
          <a:xfrm>
            <a:off x="4788085" y="2550224"/>
            <a:ext cx="396240" cy="91440"/>
            <a:chOff x="4874079" y="5263243"/>
            <a:chExt cx="396240" cy="914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E0E17A-50C2-F54D-A5BE-34519984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B8BCF9-D562-E949-91EA-B9748356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727D86-56DE-F94B-B15C-B59B44D6C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60977D-EA6F-6046-BC99-CC97A2E13E12}"/>
                  </a:ext>
                </a:extLst>
              </p:cNvPr>
              <p:cNvSpPr txBox="1"/>
              <p:nvPr/>
            </p:nvSpPr>
            <p:spPr>
              <a:xfrm>
                <a:off x="1419760" y="4785278"/>
                <a:ext cx="3082126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C360977D-EA6F-6046-BC99-CC97A2E13E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9760" y="4785278"/>
                <a:ext cx="3082126" cy="744243"/>
              </a:xfrm>
              <a:prstGeom prst="rect">
                <a:avLst/>
              </a:prstGeom>
              <a:blipFill>
                <a:blip r:embed="rId14"/>
                <a:stretch>
                  <a:fillRect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7C78E34-A234-4940-92C7-1BCC5F301A02}"/>
                  </a:ext>
                </a:extLst>
              </p:cNvPr>
              <p:cNvSpPr txBox="1"/>
              <p:nvPr/>
            </p:nvSpPr>
            <p:spPr>
              <a:xfrm>
                <a:off x="4166501" y="4101174"/>
                <a:ext cx="21964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⋯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37C78E34-A234-4940-92C7-1BCC5F301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6501" y="4101174"/>
                <a:ext cx="2196435" cy="276999"/>
              </a:xfrm>
              <a:prstGeom prst="rect">
                <a:avLst/>
              </a:prstGeom>
              <a:blipFill>
                <a:blip r:embed="rId15"/>
                <a:stretch>
                  <a:fillRect l="-1714" r="-2857" b="-4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1D037C-F142-C048-9C30-F001B5EFC371}"/>
                  </a:ext>
                </a:extLst>
              </p:cNvPr>
              <p:cNvSpPr/>
              <p:nvPr/>
            </p:nvSpPr>
            <p:spPr>
              <a:xfrm>
                <a:off x="1409810" y="3141683"/>
                <a:ext cx="1697068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1D037C-F142-C048-9C30-F001B5EFC37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810" y="3141683"/>
                <a:ext cx="1697068" cy="679032"/>
              </a:xfrm>
              <a:prstGeom prst="rect">
                <a:avLst/>
              </a:prstGeom>
              <a:blipFill>
                <a:blip r:embed="rId16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1062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52" grpId="0"/>
      <p:bldP spid="5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736" y="283464"/>
            <a:ext cx="8695944" cy="838200"/>
          </a:xfrm>
        </p:spPr>
        <p:txBody>
          <a:bodyPr/>
          <a:lstStyle/>
          <a:p>
            <a:r>
              <a:rPr lang="en-US" dirty="0"/>
              <a:t>Error 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12</a:t>
            </a:fld>
            <a:endParaRPr lang="en-US" altLang="x-none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5634BBF-2EE2-2249-B2D7-602A71847FE9}"/>
              </a:ext>
            </a:extLst>
          </p:cNvPr>
          <p:cNvGrpSpPr/>
          <p:nvPr/>
        </p:nvGrpSpPr>
        <p:grpSpPr>
          <a:xfrm>
            <a:off x="528533" y="999607"/>
            <a:ext cx="4707808" cy="1596439"/>
            <a:chOff x="1408907" y="1212729"/>
            <a:chExt cx="5853027" cy="2121903"/>
          </a:xfrm>
        </p:grpSpPr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C09B0F54-90FC-EE41-93DB-8297DEF0F42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2205744-79D2-1340-A4CA-328D4B140FFA}"/>
                </a:ext>
              </a:extLst>
            </p:cNvPr>
            <p:cNvCxnSpPr>
              <a:cxnSpLocks/>
              <a:stCxn id="44" idx="3"/>
              <a:endCxn id="40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765CA048-A649-C846-A8B7-22D5FBA5BD8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87D202A-2F88-CE40-883C-C5FFDAE6EDA3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C87D202A-2F88-CE40-883C-C5FFDAE6EDA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15217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D530D58-609A-C34B-8E40-B3D2C9EE34C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5D530D58-609A-C34B-8E40-B3D2C9EE34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013EA64-0B15-174F-8A47-6BCDBA4F91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8E601F79-76D6-CC48-B528-7C6C936F0BC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47" name="Elbow Connector 46">
              <a:extLst>
                <a:ext uri="{FF2B5EF4-FFF2-40B4-BE49-F238E27FC236}">
                  <a16:creationId xmlns:a16="http://schemas.microsoft.com/office/drawing/2014/main" id="{E40F892F-6A5F-BD42-AD87-47BC12209BFA}"/>
                </a:ext>
              </a:extLst>
            </p:cNvPr>
            <p:cNvCxnSpPr>
              <a:cxnSpLocks/>
              <a:stCxn id="40" idx="3"/>
              <a:endCxn id="46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1016335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9A9C0B7B-BDE2-CE49-AB55-A359E9D90A11}"/>
                </a:ext>
              </a:extLst>
            </p:cNvPr>
            <p:cNvCxnSpPr>
              <a:cxnSpLocks/>
              <a:stCxn id="46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F20A09-EE80-C646-9AD6-DE4F4EC0C21C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A0F20A09-EE80-C646-9AD6-DE4F4EC0C2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2500" r="-18750" b="-27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AD9E10C5-A802-FC42-9C3E-479E5A6193AF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73B276D-2041-324C-8649-83B8933D966D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173B276D-2041-324C-8649-83B8933D96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3043" b="-5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32D87174-6219-3C47-8837-9F70FD419D0F}"/>
                </a:ext>
              </a:extLst>
            </p:cNvPr>
            <p:cNvSpPr txBox="1"/>
            <p:nvPr/>
          </p:nvSpPr>
          <p:spPr>
            <a:xfrm>
              <a:off x="1408907" y="1226116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AFD1E02-5913-E049-81C0-9A0B90B07344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AAFD1E02-5913-E049-81C0-9A0B90B073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12766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B0E117F-4667-E34C-ADEB-B36A8F829F62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1B0E117F-4667-E34C-ADEB-B36A8F829F6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9"/>
                  <a:stretch>
                    <a:fillRect r="-15217" b="-5652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979615-C28C-BA41-B657-324DF05BB510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B0979615-C28C-BA41-B657-324DF05BB5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12766" b="-5909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ED012F0-0A0A-A943-A13E-D83DED08F841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91D85239-2D88-6346-9CF1-E9DF38B79219}"/>
                </a:ext>
              </a:extLst>
            </p:cNvPr>
            <p:cNvSpPr txBox="1"/>
            <p:nvPr/>
          </p:nvSpPr>
          <p:spPr>
            <a:xfrm>
              <a:off x="6209200" y="1249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5075A80E-5F3B-1F4B-AE07-AA03CC14D251}"/>
                </a:ext>
              </a:extLst>
            </p:cNvPr>
            <p:cNvSpPr txBox="1"/>
            <p:nvPr/>
          </p:nvSpPr>
          <p:spPr>
            <a:xfrm>
              <a:off x="2700544" y="12127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27BA488-1FB6-E141-AB74-BF75665A708F}"/>
                </a:ext>
              </a:extLst>
            </p:cNvPr>
            <p:cNvSpPr txBox="1"/>
            <p:nvPr/>
          </p:nvSpPr>
          <p:spPr>
            <a:xfrm>
              <a:off x="4543976" y="1248110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3CC19846-5C87-B74C-B5C9-0EE053E725A0}"/>
              </a:ext>
            </a:extLst>
          </p:cNvPr>
          <p:cNvGrpSpPr/>
          <p:nvPr/>
        </p:nvGrpSpPr>
        <p:grpSpPr>
          <a:xfrm>
            <a:off x="928735" y="3900448"/>
            <a:ext cx="2446094" cy="1213124"/>
            <a:chOff x="928735" y="3900448"/>
            <a:chExt cx="2446094" cy="121312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A89801E-D288-C648-87A0-2D2AF8B79BB5}"/>
                    </a:ext>
                  </a:extLst>
                </p:cNvPr>
                <p:cNvSpPr txBox="1"/>
                <p:nvPr/>
              </p:nvSpPr>
              <p:spPr>
                <a:xfrm>
                  <a:off x="956475" y="4369827"/>
                  <a:ext cx="222221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1A89801E-D288-C648-87A0-2D2AF8B79BB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475" y="4369827"/>
                  <a:ext cx="2222211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1705" r="-2841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EA34667-96E2-9F42-A08F-1534F3FA793C}"/>
                    </a:ext>
                  </a:extLst>
                </p:cNvPr>
                <p:cNvSpPr txBox="1"/>
                <p:nvPr/>
              </p:nvSpPr>
              <p:spPr>
                <a:xfrm>
                  <a:off x="956475" y="4805795"/>
                  <a:ext cx="241835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0" name="TextBox 59">
                  <a:extLst>
                    <a:ext uri="{FF2B5EF4-FFF2-40B4-BE49-F238E27FC236}">
                      <a16:creationId xmlns:a16="http://schemas.microsoft.com/office/drawing/2014/main" id="{6EA34667-96E2-9F42-A08F-1534F3FA793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6475" y="4805795"/>
                  <a:ext cx="2418354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1571" r="-3141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312F9836-57D2-2B4B-9627-97B1E604E6DC}"/>
                </a:ext>
              </a:extLst>
            </p:cNvPr>
            <p:cNvSpPr txBox="1"/>
            <p:nvPr/>
          </p:nvSpPr>
          <p:spPr>
            <a:xfrm>
              <a:off x="928735" y="3900448"/>
              <a:ext cx="234872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From the diagram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7C2429-39DA-1B44-B1C6-1038A6982A74}"/>
                  </a:ext>
                </a:extLst>
              </p:cNvPr>
              <p:cNvSpPr/>
              <p:nvPr/>
            </p:nvSpPr>
            <p:spPr>
              <a:xfrm>
                <a:off x="4868162" y="2599172"/>
                <a:ext cx="1397755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07C2429-39DA-1B44-B1C6-1038A6982A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8162" y="2599172"/>
                <a:ext cx="1397755" cy="679032"/>
              </a:xfrm>
              <a:prstGeom prst="rect">
                <a:avLst/>
              </a:prstGeom>
              <a:blipFill>
                <a:blip r:embed="rId13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88FBADAC-CAFD-C545-BC4A-CBDEBA0F3B0F}"/>
              </a:ext>
            </a:extLst>
          </p:cNvPr>
          <p:cNvGrpSpPr/>
          <p:nvPr/>
        </p:nvGrpSpPr>
        <p:grpSpPr>
          <a:xfrm>
            <a:off x="3710665" y="3935219"/>
            <a:ext cx="3800040" cy="1264007"/>
            <a:chOff x="3710665" y="3935219"/>
            <a:chExt cx="3800040" cy="126400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4DC5C4A8-18B7-7C45-AC28-5334E615999B}"/>
                </a:ext>
              </a:extLst>
            </p:cNvPr>
            <p:cNvSpPr txBox="1"/>
            <p:nvPr/>
          </p:nvSpPr>
          <p:spPr>
            <a:xfrm>
              <a:off x="3727297" y="3935219"/>
              <a:ext cx="378340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/>
                <a:t>Solve for </a:t>
              </a:r>
              <a:r>
                <a:rPr lang="en-US" sz="2000" b="1" i="1" dirty="0"/>
                <a:t>Y(s)</a:t>
              </a:r>
              <a:r>
                <a:rPr lang="en-US" sz="2000" b="1" dirty="0"/>
                <a:t> in terms of </a:t>
              </a:r>
              <a:r>
                <a:rPr lang="en-US" sz="2000" b="1" i="1" dirty="0"/>
                <a:t>R(s)</a:t>
              </a:r>
              <a:endParaRPr lang="en-US" sz="2000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9DAC7A1-C13A-364B-8652-BEC120E1B443}"/>
                    </a:ext>
                  </a:extLst>
                </p:cNvPr>
                <p:cNvSpPr txBox="1"/>
                <p:nvPr/>
              </p:nvSpPr>
              <p:spPr>
                <a:xfrm>
                  <a:off x="3729727" y="4410867"/>
                  <a:ext cx="324261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F9DAC7A1-C13A-364B-8652-BEC120E1B4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9727" y="4410867"/>
                  <a:ext cx="3242619" cy="307777"/>
                </a:xfrm>
                <a:prstGeom prst="rect">
                  <a:avLst/>
                </a:prstGeom>
                <a:blipFill>
                  <a:blip r:embed="rId14"/>
                  <a:stretch>
                    <a:fillRect l="-1167" r="-1946" b="-3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D0D093-443B-B440-A825-C5C80305849E}"/>
                    </a:ext>
                  </a:extLst>
                </p:cNvPr>
                <p:cNvSpPr txBox="1"/>
                <p:nvPr/>
              </p:nvSpPr>
              <p:spPr>
                <a:xfrm>
                  <a:off x="3710665" y="4891449"/>
                  <a:ext cx="305904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[1+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]=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B2D0D093-443B-B440-A825-C5C8030584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10665" y="4891449"/>
                  <a:ext cx="3059043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1240" b="-3076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B8A826-B522-0D44-AC81-22A717FFE659}"/>
                  </a:ext>
                </a:extLst>
              </p:cNvPr>
              <p:cNvSpPr/>
              <p:nvPr/>
            </p:nvSpPr>
            <p:spPr>
              <a:xfrm>
                <a:off x="2648520" y="5697211"/>
                <a:ext cx="4712572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80B8A826-B522-0D44-AC81-22A717FFE65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8520" y="5697211"/>
                <a:ext cx="4712572" cy="679032"/>
              </a:xfrm>
              <a:prstGeom prst="rect">
                <a:avLst/>
              </a:prstGeom>
              <a:blipFill>
                <a:blip r:embed="rId16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B14E63F-B043-CD4B-BE91-DFA5B6B5091B}"/>
                  </a:ext>
                </a:extLst>
              </p:cNvPr>
              <p:cNvSpPr/>
              <p:nvPr/>
            </p:nvSpPr>
            <p:spPr>
              <a:xfrm>
                <a:off x="4838843" y="1860418"/>
                <a:ext cx="3315202" cy="6790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2B14E63F-B043-CD4B-BE91-DFA5B6B509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8843" y="1860418"/>
                <a:ext cx="3315202" cy="679032"/>
              </a:xfrm>
              <a:prstGeom prst="rect">
                <a:avLst/>
              </a:prstGeom>
              <a:blipFill>
                <a:blip r:embed="rId17"/>
                <a:stretch>
                  <a:fillRect b="-7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6074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5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 of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13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2585834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681395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1395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435601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077712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1228633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1379553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961123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123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5505758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349249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1571278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1317628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/>
              <p:nvPr/>
            </p:nvSpPr>
            <p:spPr>
              <a:xfrm>
                <a:off x="483361" y="2357000"/>
                <a:ext cx="1532214" cy="5712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A1B1153-0AEC-3F42-B538-6DBAA0FDD3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361" y="2357000"/>
                <a:ext cx="1532214" cy="571247"/>
              </a:xfrm>
              <a:prstGeom prst="rect">
                <a:avLst/>
              </a:prstGeom>
              <a:blipFill>
                <a:blip r:embed="rId8"/>
                <a:stretch>
                  <a:fillRect l="-1639" t="-2174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/>
              <p:nvPr/>
            </p:nvSpPr>
            <p:spPr>
              <a:xfrm>
                <a:off x="2267772" y="2343008"/>
                <a:ext cx="1043939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2BDF939C-42DC-7449-815C-A30629C24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772" y="2343008"/>
                <a:ext cx="1043939" cy="520463"/>
              </a:xfrm>
              <a:prstGeom prst="rect">
                <a:avLst/>
              </a:prstGeom>
              <a:blipFill>
                <a:blip r:embed="rId9"/>
                <a:stretch>
                  <a:fillRect l="-3614" t="-4762" r="-4819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/>
              <p:nvPr/>
            </p:nvSpPr>
            <p:spPr>
              <a:xfrm>
                <a:off x="3728148" y="2464739"/>
                <a:ext cx="104368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A10AB7B9-822C-5142-9043-328F63EA0E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8148" y="2464739"/>
                <a:ext cx="1043683" cy="276999"/>
              </a:xfrm>
              <a:prstGeom prst="rect">
                <a:avLst/>
              </a:prstGeom>
              <a:blipFill>
                <a:blip r:embed="rId10"/>
                <a:stretch>
                  <a:fillRect l="-3614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/>
              <p:nvPr/>
            </p:nvSpPr>
            <p:spPr>
              <a:xfrm>
                <a:off x="1145005" y="4768113"/>
                <a:ext cx="41832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D94DBFC3-45A5-C448-BF17-8EE7FFA90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5005" y="4768113"/>
                <a:ext cx="4183261" cy="369332"/>
              </a:xfrm>
              <a:prstGeom prst="rect">
                <a:avLst/>
              </a:prstGeom>
              <a:blipFill>
                <a:blip r:embed="rId11"/>
                <a:stretch>
                  <a:fillRect l="-151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/>
              <p:nvPr/>
            </p:nvSpPr>
            <p:spPr>
              <a:xfrm>
                <a:off x="1135072" y="5378167"/>
                <a:ext cx="4135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are the poles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𝑅𝑌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)?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7EC163AF-3A8C-D144-A3EC-DB603975F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5072" y="5378167"/>
                <a:ext cx="4135876" cy="369332"/>
              </a:xfrm>
              <a:prstGeom prst="rect">
                <a:avLst/>
              </a:prstGeom>
              <a:blipFill>
                <a:blip r:embed="rId12"/>
                <a:stretch>
                  <a:fillRect l="-1223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/>
              <p:nvPr/>
            </p:nvSpPr>
            <p:spPr>
              <a:xfrm>
                <a:off x="303055" y="3162179"/>
                <a:ext cx="189757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CD2A64C-DCAD-7E4D-B1F6-3B368101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5" y="3162179"/>
                <a:ext cx="1897571" cy="586699"/>
              </a:xfrm>
              <a:prstGeom prst="rect">
                <a:avLst/>
              </a:prstGeom>
              <a:blipFill>
                <a:blip r:embed="rId13"/>
                <a:stretch>
                  <a:fillRect l="-2667" t="-2128" r="-667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/>
              <p:nvPr/>
            </p:nvSpPr>
            <p:spPr>
              <a:xfrm>
                <a:off x="1118796" y="5992204"/>
                <a:ext cx="43922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What is the DC gain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𝑅𝑌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?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96D4300-7243-2B42-A502-564E7805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8796" y="5992204"/>
                <a:ext cx="4392228" cy="369332"/>
              </a:xfrm>
              <a:prstGeom prst="rect">
                <a:avLst/>
              </a:prstGeom>
              <a:blipFill>
                <a:blip r:embed="rId14"/>
                <a:stretch>
                  <a:fillRect l="-1156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D114714-EFE6-D245-9684-55BF9F79E98B}"/>
                  </a:ext>
                </a:extLst>
              </p:cNvPr>
              <p:cNvSpPr/>
              <p:nvPr/>
            </p:nvSpPr>
            <p:spPr>
              <a:xfrm>
                <a:off x="6303917" y="1166384"/>
                <a:ext cx="2615203" cy="54867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FD114714-EFE6-D245-9684-55BF9F79E9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03917" y="1166384"/>
                <a:ext cx="2615203" cy="548676"/>
              </a:xfrm>
              <a:prstGeom prst="rect">
                <a:avLst/>
              </a:prstGeom>
              <a:blipFill>
                <a:blip r:embed="rId15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AB5B989-15C7-6B4F-8267-624CC39F097B}"/>
                  </a:ext>
                </a:extLst>
              </p:cNvPr>
              <p:cNvSpPr/>
              <p:nvPr/>
            </p:nvSpPr>
            <p:spPr>
              <a:xfrm>
                <a:off x="2015575" y="3116466"/>
                <a:ext cx="4079322" cy="67666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8AB5B989-15C7-6B4F-8267-624CC39F09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5575" y="3116466"/>
                <a:ext cx="4079322" cy="676660"/>
              </a:xfrm>
              <a:prstGeom prst="rect">
                <a:avLst/>
              </a:prstGeom>
              <a:blipFill>
                <a:blip r:embed="rId16"/>
                <a:stretch>
                  <a:fillRect b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6" name="Picture 25" descr="A picture containing chart&#10;&#10;Description automatically generated">
            <a:extLst>
              <a:ext uri="{FF2B5EF4-FFF2-40B4-BE49-F238E27FC236}">
                <a16:creationId xmlns:a16="http://schemas.microsoft.com/office/drawing/2014/main" id="{807BE2BA-5785-D24F-A4E2-3609E6C9115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381866" y="2011783"/>
            <a:ext cx="2274274" cy="153832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C8DD0F-09D0-D44E-82B8-9299572D975D}"/>
                  </a:ext>
                </a:extLst>
              </p:cNvPr>
              <p:cNvSpPr txBox="1"/>
              <p:nvPr/>
            </p:nvSpPr>
            <p:spPr>
              <a:xfrm>
                <a:off x="314525" y="3907453"/>
                <a:ext cx="3581365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0C8DD0F-09D0-D44E-82B8-9299572D9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25" y="3907453"/>
                <a:ext cx="3581365" cy="604974"/>
              </a:xfrm>
              <a:prstGeom prst="rect">
                <a:avLst/>
              </a:prstGeom>
              <a:blipFill>
                <a:blip r:embed="rId18"/>
                <a:stretch>
                  <a:fillRect b="-16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5B11CC-9674-EE41-8184-81456BA19DF8}"/>
                  </a:ext>
                </a:extLst>
              </p:cNvPr>
              <p:cNvSpPr txBox="1"/>
              <p:nvPr/>
            </p:nvSpPr>
            <p:spPr>
              <a:xfrm>
                <a:off x="5502946" y="5378167"/>
                <a:ext cx="30879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Why is DC gain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𝑅𝐸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F5B11CC-9674-EE41-8184-81456BA19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2946" y="5378167"/>
                <a:ext cx="3087961" cy="369332"/>
              </a:xfrm>
              <a:prstGeom prst="rect">
                <a:avLst/>
              </a:prstGeom>
              <a:blipFill>
                <a:blip r:embed="rId19"/>
                <a:stretch>
                  <a:fillRect l="-1639" t="-6667" r="-82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71934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6" grpId="0"/>
      <p:bldP spid="24" grpId="0"/>
      <p:bldP spid="25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Noise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14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1E2E-A15E-5D4F-876F-77FA41845D53}"/>
              </a:ext>
            </a:extLst>
          </p:cNvPr>
          <p:cNvSpPr>
            <a:spLocks noChangeAspect="1"/>
          </p:cNvSpPr>
          <p:nvPr/>
        </p:nvSpPr>
        <p:spPr>
          <a:xfrm>
            <a:off x="3669523" y="1894892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76869A-F792-4646-99AB-D5CD5BD1CE0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2842472" y="2212366"/>
            <a:ext cx="8270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46971-AF83-4F46-89B6-E357F43182BC}"/>
              </a:ext>
            </a:extLst>
          </p:cNvPr>
          <p:cNvCxnSpPr>
            <a:cxnSpLocks/>
            <a:stCxn id="6" idx="3"/>
            <a:endCxn id="26" idx="2"/>
          </p:cNvCxnSpPr>
          <p:nvPr/>
        </p:nvCxnSpPr>
        <p:spPr>
          <a:xfrm>
            <a:off x="4326855" y="2169709"/>
            <a:ext cx="493530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/>
              <p:nvPr/>
            </p:nvSpPr>
            <p:spPr>
              <a:xfrm>
                <a:off x="3614801" y="1985043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801" y="1985043"/>
                <a:ext cx="712054" cy="369332"/>
              </a:xfrm>
              <a:prstGeom prst="rect">
                <a:avLst/>
              </a:prstGeom>
              <a:blipFill>
                <a:blip r:embed="rId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2541" y="1894891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541" y="1894891"/>
                <a:ext cx="929931" cy="63495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2FF2D-409D-964A-BE3F-E9E9CBEF9577}"/>
              </a:ext>
            </a:extLst>
          </p:cNvPr>
          <p:cNvCxnSpPr>
            <a:cxnSpLocks/>
          </p:cNvCxnSpPr>
          <p:nvPr/>
        </p:nvCxnSpPr>
        <p:spPr>
          <a:xfrm flipV="1">
            <a:off x="338185" y="2228389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347B6B5-EAC9-EB4C-AB54-3E419CC5B102}"/>
              </a:ext>
            </a:extLst>
          </p:cNvPr>
          <p:cNvSpPr/>
          <p:nvPr/>
        </p:nvSpPr>
        <p:spPr>
          <a:xfrm>
            <a:off x="1002295" y="2055265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5EA6E0D-2A7E-784C-8661-1403A42B4261}"/>
              </a:ext>
            </a:extLst>
          </p:cNvPr>
          <p:cNvCxnSpPr>
            <a:cxnSpLocks/>
            <a:stCxn id="26" idx="4"/>
            <a:endCxn id="17" idx="4"/>
          </p:cNvCxnSpPr>
          <p:nvPr/>
        </p:nvCxnSpPr>
        <p:spPr>
          <a:xfrm rot="5400000">
            <a:off x="3047579" y="433378"/>
            <a:ext cx="29364" cy="3818090"/>
          </a:xfrm>
          <a:prstGeom prst="bentConnector3">
            <a:avLst>
              <a:gd name="adj1" fmla="val 1706280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30DC2-055F-7A41-B0CB-BA4390C5CEC3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304136" y="2206185"/>
            <a:ext cx="608405" cy="618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/>
              <p:nvPr/>
            </p:nvSpPr>
            <p:spPr>
              <a:xfrm>
                <a:off x="885706" y="2528848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06" y="2528848"/>
                <a:ext cx="237244" cy="276999"/>
              </a:xfrm>
              <a:prstGeom prst="rect">
                <a:avLst/>
              </a:prstGeom>
              <a:blipFill>
                <a:blip r:embed="rId5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/>
              <p:nvPr/>
            </p:nvSpPr>
            <p:spPr>
              <a:xfrm>
                <a:off x="231872" y="1762517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72" y="1762517"/>
                <a:ext cx="716863" cy="369332"/>
              </a:xfrm>
              <a:prstGeom prst="rect">
                <a:avLst/>
              </a:prstGeom>
              <a:blipFill>
                <a:blip r:embed="rId6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/>
              <p:nvPr/>
            </p:nvSpPr>
            <p:spPr>
              <a:xfrm>
                <a:off x="1142024" y="1772874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4" y="1772874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/>
              <p:nvPr/>
            </p:nvSpPr>
            <p:spPr>
              <a:xfrm>
                <a:off x="2929876" y="1791419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876" y="1791419"/>
                <a:ext cx="716478" cy="369332"/>
              </a:xfrm>
              <a:prstGeom prst="rect">
                <a:avLst/>
              </a:prstGeom>
              <a:blipFill>
                <a:blip r:embed="rId8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/>
              <p:nvPr/>
            </p:nvSpPr>
            <p:spPr>
              <a:xfrm>
                <a:off x="4226751" y="1726128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51" y="1726128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50385946-BDB3-4D4E-AC4D-56E01F1D986F}"/>
              </a:ext>
            </a:extLst>
          </p:cNvPr>
          <p:cNvSpPr/>
          <p:nvPr/>
        </p:nvSpPr>
        <p:spPr>
          <a:xfrm>
            <a:off x="4820385" y="2025901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022537-0B87-4245-954A-7E7CD18C0C5F}"/>
              </a:ext>
            </a:extLst>
          </p:cNvPr>
          <p:cNvCxnSpPr>
            <a:cxnSpLocks/>
          </p:cNvCxnSpPr>
          <p:nvPr/>
        </p:nvCxnSpPr>
        <p:spPr>
          <a:xfrm>
            <a:off x="5137147" y="2171187"/>
            <a:ext cx="337678" cy="56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48495A-F284-6044-BFE0-856AC97C8AFE}"/>
                  </a:ext>
                </a:extLst>
              </p:cNvPr>
              <p:cNvSpPr/>
              <p:nvPr/>
            </p:nvSpPr>
            <p:spPr>
              <a:xfrm>
                <a:off x="4614039" y="1099133"/>
                <a:ext cx="727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48495A-F284-6044-BFE0-856AC97C8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039" y="1099133"/>
                <a:ext cx="727250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4243B4-108E-564A-8EA7-2282C72C141E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4971306" y="1468465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8AE51A-8D53-D347-9534-CFF25CF78610}"/>
                  </a:ext>
                </a:extLst>
              </p:cNvPr>
              <p:cNvSpPr txBox="1"/>
              <p:nvPr/>
            </p:nvSpPr>
            <p:spPr>
              <a:xfrm>
                <a:off x="5989206" y="2446461"/>
                <a:ext cx="1668827" cy="57676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𝑁𝐸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B8AE51A-8D53-D347-9534-CFF25CF786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9206" y="2446461"/>
                <a:ext cx="1668827" cy="576761"/>
              </a:xfrm>
              <a:prstGeom prst="rect">
                <a:avLst/>
              </a:prstGeom>
              <a:blipFill>
                <a:blip r:embed="rId11"/>
                <a:stretch>
                  <a:fillRect t="-4255" r="-758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TextBox 40">
            <a:extLst>
              <a:ext uri="{FF2B5EF4-FFF2-40B4-BE49-F238E27FC236}">
                <a16:creationId xmlns:a16="http://schemas.microsoft.com/office/drawing/2014/main" id="{E4ACD45C-4244-1745-82C4-1ECA9794FC82}"/>
              </a:ext>
            </a:extLst>
          </p:cNvPr>
          <p:cNvSpPr txBox="1"/>
          <p:nvPr/>
        </p:nvSpPr>
        <p:spPr>
          <a:xfrm>
            <a:off x="4962727" y="860916"/>
            <a:ext cx="1338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52942B-5F5F-BE40-8F24-82CAA83DF199}"/>
                  </a:ext>
                </a:extLst>
              </p:cNvPr>
              <p:cNvSpPr txBox="1"/>
              <p:nvPr/>
            </p:nvSpPr>
            <p:spPr>
              <a:xfrm>
                <a:off x="376976" y="3770476"/>
                <a:ext cx="3059171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E952942B-5F5F-BE40-8F24-82CAA83DF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76" y="3770476"/>
                <a:ext cx="3059171" cy="307777"/>
              </a:xfrm>
              <a:prstGeom prst="rect">
                <a:avLst/>
              </a:prstGeom>
              <a:blipFill>
                <a:blip r:embed="rId12"/>
                <a:stretch>
                  <a:fillRect l="-1240" r="-2066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5D36D3-E7EE-A04C-9CA8-B151D434D16F}"/>
                  </a:ext>
                </a:extLst>
              </p:cNvPr>
              <p:cNvSpPr txBox="1"/>
              <p:nvPr/>
            </p:nvSpPr>
            <p:spPr>
              <a:xfrm>
                <a:off x="376976" y="4206444"/>
                <a:ext cx="241835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825D36D3-E7EE-A04C-9CA8-B151D434D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76" y="4206444"/>
                <a:ext cx="2418354" cy="307777"/>
              </a:xfrm>
              <a:prstGeom prst="rect">
                <a:avLst/>
              </a:prstGeom>
              <a:blipFill>
                <a:blip r:embed="rId13"/>
                <a:stretch>
                  <a:fillRect l="-1563" r="-2604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D40253A0-8DD3-DF4C-ACE2-B06B23F6D886}"/>
              </a:ext>
            </a:extLst>
          </p:cNvPr>
          <p:cNvSpPr txBox="1"/>
          <p:nvPr/>
        </p:nvSpPr>
        <p:spPr>
          <a:xfrm>
            <a:off x="349236" y="3301097"/>
            <a:ext cx="23487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From the diagram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FCB4C6C-C24D-D648-BFC6-349ED4C60D9C}"/>
              </a:ext>
            </a:extLst>
          </p:cNvPr>
          <p:cNvSpPr txBox="1"/>
          <p:nvPr/>
        </p:nvSpPr>
        <p:spPr>
          <a:xfrm>
            <a:off x="3749127" y="3335868"/>
            <a:ext cx="37834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Solve for </a:t>
            </a:r>
            <a:r>
              <a:rPr lang="en-US" sz="2000" b="1" i="1" dirty="0"/>
              <a:t>Y(s)</a:t>
            </a:r>
            <a:r>
              <a:rPr lang="en-US" sz="2000" b="1" dirty="0"/>
              <a:t> in terms of </a:t>
            </a:r>
            <a:r>
              <a:rPr lang="en-US" sz="2000" b="1" i="1" dirty="0"/>
              <a:t>R(s)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9E0576-D4BF-BE48-8956-0EF8CF3B0B19}"/>
                  </a:ext>
                </a:extLst>
              </p:cNvPr>
              <p:cNvSpPr txBox="1"/>
              <p:nvPr/>
            </p:nvSpPr>
            <p:spPr>
              <a:xfrm>
                <a:off x="3751557" y="3811516"/>
                <a:ext cx="407829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)−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D79E0576-D4BF-BE48-8956-0EF8CF3B0B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1557" y="3811516"/>
                <a:ext cx="4078296" cy="307777"/>
              </a:xfrm>
              <a:prstGeom prst="rect">
                <a:avLst/>
              </a:prstGeom>
              <a:blipFill>
                <a:blip r:embed="rId14"/>
                <a:stretch>
                  <a:fillRect l="-932" r="-1553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49CFDF-F1D7-A942-A3BA-DCD0B28B6693}"/>
                  </a:ext>
                </a:extLst>
              </p:cNvPr>
              <p:cNvSpPr txBox="1"/>
              <p:nvPr/>
            </p:nvSpPr>
            <p:spPr>
              <a:xfrm>
                <a:off x="3732495" y="4292098"/>
                <a:ext cx="4134850" cy="65191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9049CFDF-F1D7-A942-A3BA-DCD0B28B66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2495" y="4292098"/>
                <a:ext cx="4134850" cy="651910"/>
              </a:xfrm>
              <a:prstGeom prst="rect">
                <a:avLst/>
              </a:prstGeom>
              <a:blipFill>
                <a:blip r:embed="rId15"/>
                <a:stretch>
                  <a:fillRect l="-612" r="-1529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3BCF0C-AF24-B949-896A-6C3A85D5A68A}"/>
                  </a:ext>
                </a:extLst>
              </p:cNvPr>
              <p:cNvSpPr txBox="1"/>
              <p:nvPr/>
            </p:nvSpPr>
            <p:spPr>
              <a:xfrm>
                <a:off x="2280213" y="5145471"/>
                <a:ext cx="5282798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𝑁𝐸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3BCF0C-AF24-B949-896A-6C3A85D5A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0213" y="5145471"/>
                <a:ext cx="5282798" cy="651910"/>
              </a:xfrm>
              <a:prstGeom prst="rect">
                <a:avLst/>
              </a:prstGeom>
              <a:blipFill>
                <a:blip r:embed="rId16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FC35B98F-F14F-8A40-9E4F-9ED0FE554A87}"/>
              </a:ext>
            </a:extLst>
          </p:cNvPr>
          <p:cNvSpPr txBox="1"/>
          <p:nvPr/>
        </p:nvSpPr>
        <p:spPr>
          <a:xfrm>
            <a:off x="1580989" y="5896123"/>
            <a:ext cx="56993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When a system has multiple inputs, only one is non-zero in the transfer function.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9EE6EF-82C1-C040-8E27-B5BE197BAF08}"/>
                  </a:ext>
                </a:extLst>
              </p:cNvPr>
              <p:cNvSpPr/>
              <p:nvPr/>
            </p:nvSpPr>
            <p:spPr>
              <a:xfrm>
                <a:off x="5882814" y="1824019"/>
                <a:ext cx="2964979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9EE6EF-82C1-C040-8E27-B5BE197BA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2814" y="1824019"/>
                <a:ext cx="2964979" cy="613886"/>
              </a:xfrm>
              <a:prstGeom prst="rect">
                <a:avLst/>
              </a:prstGeom>
              <a:blipFill>
                <a:blip r:embed="rId17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7122419-62FD-5844-BEA0-8C5B06253672}"/>
                  </a:ext>
                </a:extLst>
              </p:cNvPr>
              <p:cNvSpPr/>
              <p:nvPr/>
            </p:nvSpPr>
            <p:spPr>
              <a:xfrm>
                <a:off x="5957668" y="1224165"/>
                <a:ext cx="2961259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07122419-62FD-5844-BEA0-8C5B062536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7668" y="1224165"/>
                <a:ext cx="2961259" cy="613886"/>
              </a:xfrm>
              <a:prstGeom prst="rect">
                <a:avLst/>
              </a:prstGeom>
              <a:blipFill>
                <a:blip r:embed="rId18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890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F811BA-8C43-DB43-9A58-7F630C6185F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Interpreting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𝑵𝑬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6CF811BA-8C43-DB43-9A58-7F630C6185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1212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15</a:t>
            </a:fld>
            <a:endParaRPr lang="en-US" altLang="x-non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6071E2E-A15E-5D4F-876F-77FA41845D53}"/>
              </a:ext>
            </a:extLst>
          </p:cNvPr>
          <p:cNvSpPr>
            <a:spLocks noChangeAspect="1"/>
          </p:cNvSpPr>
          <p:nvPr/>
        </p:nvSpPr>
        <p:spPr>
          <a:xfrm>
            <a:off x="3669523" y="1894892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376869A-F792-4646-99AB-D5CD5BD1CE0D}"/>
              </a:ext>
            </a:extLst>
          </p:cNvPr>
          <p:cNvCxnSpPr>
            <a:cxnSpLocks/>
            <a:stCxn id="15" idx="3"/>
            <a:endCxn id="8" idx="1"/>
          </p:cNvCxnSpPr>
          <p:nvPr/>
        </p:nvCxnSpPr>
        <p:spPr>
          <a:xfrm>
            <a:off x="2842472" y="2212366"/>
            <a:ext cx="8270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546971-AF83-4F46-89B6-E357F43182BC}"/>
              </a:ext>
            </a:extLst>
          </p:cNvPr>
          <p:cNvCxnSpPr>
            <a:cxnSpLocks/>
            <a:stCxn id="6" idx="3"/>
            <a:endCxn id="26" idx="2"/>
          </p:cNvCxnSpPr>
          <p:nvPr/>
        </p:nvCxnSpPr>
        <p:spPr>
          <a:xfrm>
            <a:off x="4326855" y="2169709"/>
            <a:ext cx="493530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/>
              <p:nvPr/>
            </p:nvSpPr>
            <p:spPr>
              <a:xfrm>
                <a:off x="3614801" y="1985043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95734823-CECB-A84E-9295-8008C28AD2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4801" y="1985043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912541" y="1894891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968C8BC-6466-334D-A6BD-3246A69BD8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2541" y="1894891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A02FF2D-409D-964A-BE3F-E9E9CBEF9577}"/>
              </a:ext>
            </a:extLst>
          </p:cNvPr>
          <p:cNvCxnSpPr>
            <a:cxnSpLocks/>
          </p:cNvCxnSpPr>
          <p:nvPr/>
        </p:nvCxnSpPr>
        <p:spPr>
          <a:xfrm flipV="1">
            <a:off x="338185" y="2228389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347B6B5-EAC9-EB4C-AB54-3E419CC5B102}"/>
              </a:ext>
            </a:extLst>
          </p:cNvPr>
          <p:cNvSpPr/>
          <p:nvPr/>
        </p:nvSpPr>
        <p:spPr>
          <a:xfrm>
            <a:off x="1002295" y="2055265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95EA6E0D-2A7E-784C-8661-1403A42B4261}"/>
              </a:ext>
            </a:extLst>
          </p:cNvPr>
          <p:cNvCxnSpPr>
            <a:cxnSpLocks/>
            <a:stCxn id="26" idx="4"/>
            <a:endCxn id="17" idx="4"/>
          </p:cNvCxnSpPr>
          <p:nvPr/>
        </p:nvCxnSpPr>
        <p:spPr>
          <a:xfrm rot="5400000">
            <a:off x="3047579" y="433378"/>
            <a:ext cx="29364" cy="3818090"/>
          </a:xfrm>
          <a:prstGeom prst="bentConnector3">
            <a:avLst>
              <a:gd name="adj1" fmla="val 1706280"/>
            </a:avLst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AA30DC2-055F-7A41-B0CB-BA4390C5CEC3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304136" y="2206185"/>
            <a:ext cx="608405" cy="618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/>
              <p:nvPr/>
            </p:nvSpPr>
            <p:spPr>
              <a:xfrm>
                <a:off x="885706" y="2528848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20C9DC-9959-B347-B0E4-3CD46F8278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706" y="2528848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/>
              <p:nvPr/>
            </p:nvSpPr>
            <p:spPr>
              <a:xfrm>
                <a:off x="231872" y="1762517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47658B7-F611-DC44-8AE7-83B0B9A01A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872" y="1762517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/>
              <p:nvPr/>
            </p:nvSpPr>
            <p:spPr>
              <a:xfrm>
                <a:off x="1142024" y="1772874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C450A20-77A6-2544-A898-34E53139A6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2024" y="1772874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/>
              <p:nvPr/>
            </p:nvSpPr>
            <p:spPr>
              <a:xfrm>
                <a:off x="2929876" y="1791419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B467AE80-FA5F-BF4D-87A6-86284A8B4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9876" y="1791419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206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/>
              <p:nvPr/>
            </p:nvSpPr>
            <p:spPr>
              <a:xfrm>
                <a:off x="4226751" y="1726128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0BBB10F0-9877-9341-88F1-BCB6F82398E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6751" y="1726128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Oval 25">
            <a:extLst>
              <a:ext uri="{FF2B5EF4-FFF2-40B4-BE49-F238E27FC236}">
                <a16:creationId xmlns:a16="http://schemas.microsoft.com/office/drawing/2014/main" id="{50385946-BDB3-4D4E-AC4D-56E01F1D986F}"/>
              </a:ext>
            </a:extLst>
          </p:cNvPr>
          <p:cNvSpPr/>
          <p:nvPr/>
        </p:nvSpPr>
        <p:spPr>
          <a:xfrm>
            <a:off x="4820385" y="2025901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04022537-0B87-4245-954A-7E7CD18C0C5F}"/>
              </a:ext>
            </a:extLst>
          </p:cNvPr>
          <p:cNvCxnSpPr>
            <a:cxnSpLocks/>
          </p:cNvCxnSpPr>
          <p:nvPr/>
        </p:nvCxnSpPr>
        <p:spPr>
          <a:xfrm>
            <a:off x="5137147" y="2171187"/>
            <a:ext cx="337678" cy="56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48495A-F284-6044-BFE0-856AC97C8AFE}"/>
                  </a:ext>
                </a:extLst>
              </p:cNvPr>
              <p:cNvSpPr/>
              <p:nvPr/>
            </p:nvSpPr>
            <p:spPr>
              <a:xfrm>
                <a:off x="4614039" y="1099133"/>
                <a:ext cx="727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048495A-F284-6044-BFE0-856AC97C8AF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4039" y="1099133"/>
                <a:ext cx="72725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A4243B4-108E-564A-8EA7-2282C72C141E}"/>
              </a:ext>
            </a:extLst>
          </p:cNvPr>
          <p:cNvCxnSpPr>
            <a:cxnSpLocks/>
            <a:stCxn id="37" idx="2"/>
            <a:endCxn id="26" idx="0"/>
          </p:cNvCxnSpPr>
          <p:nvPr/>
        </p:nvCxnSpPr>
        <p:spPr>
          <a:xfrm flipH="1">
            <a:off x="4971306" y="1468465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4ACD45C-4244-1745-82C4-1ECA9794FC82}"/>
              </a:ext>
            </a:extLst>
          </p:cNvPr>
          <p:cNvSpPr txBox="1"/>
          <p:nvPr/>
        </p:nvSpPr>
        <p:spPr>
          <a:xfrm>
            <a:off x="4962727" y="860916"/>
            <a:ext cx="1338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3BCF0C-AF24-B949-896A-6C3A85D5A68A}"/>
                  </a:ext>
                </a:extLst>
              </p:cNvPr>
              <p:cNvSpPr txBox="1"/>
              <p:nvPr/>
            </p:nvSpPr>
            <p:spPr>
              <a:xfrm>
                <a:off x="3991305" y="3782084"/>
                <a:ext cx="5282798" cy="659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D03BCF0C-AF24-B949-896A-6C3A85D5A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1305" y="3782084"/>
                <a:ext cx="5282798" cy="659348"/>
              </a:xfrm>
              <a:prstGeom prst="rect">
                <a:avLst/>
              </a:prstGeom>
              <a:blipFill>
                <a:blip r:embed="rId12"/>
                <a:stretch>
                  <a:fillRect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9EE6EF-82C1-C040-8E27-B5BE197BAF08}"/>
                  </a:ext>
                </a:extLst>
              </p:cNvPr>
              <p:cNvSpPr/>
              <p:nvPr/>
            </p:nvSpPr>
            <p:spPr>
              <a:xfrm>
                <a:off x="424699" y="3729352"/>
                <a:ext cx="3657989" cy="7442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29EE6EF-82C1-C040-8E27-B5BE197BAF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699" y="3729352"/>
                <a:ext cx="3657989" cy="744243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5D756-4F64-964C-A607-05038378A78F}"/>
                  </a:ext>
                </a:extLst>
              </p:cNvPr>
              <p:cNvSpPr txBox="1"/>
              <p:nvPr/>
            </p:nvSpPr>
            <p:spPr>
              <a:xfrm>
                <a:off x="355001" y="3065711"/>
                <a:ext cx="73271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Does a larger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simultaneously reduce bias and the effect of noise?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125D756-4F64-964C-A607-05038378A7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5001" y="3065711"/>
                <a:ext cx="7327134" cy="369332"/>
              </a:xfrm>
              <a:prstGeom prst="rect">
                <a:avLst/>
              </a:prstGeom>
              <a:blipFill>
                <a:blip r:embed="rId14"/>
                <a:stretch>
                  <a:fillRect l="-519" t="-6667" r="-69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ACB4B5-F240-D94E-9AC6-2779D5CF6499}"/>
                  </a:ext>
                </a:extLst>
              </p:cNvPr>
              <p:cNvSpPr txBox="1"/>
              <p:nvPr/>
            </p:nvSpPr>
            <p:spPr>
              <a:xfrm>
                <a:off x="463765" y="4743141"/>
                <a:ext cx="69856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No.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𝑁𝐸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tells us the error in tracking noise. A small value is bad! 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ACB4B5-F240-D94E-9AC6-2779D5CF64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65" y="4743141"/>
                <a:ext cx="6985630" cy="369332"/>
              </a:xfrm>
              <a:prstGeom prst="rect">
                <a:avLst/>
              </a:prstGeom>
              <a:blipFill>
                <a:blip r:embed="rId15"/>
                <a:stretch>
                  <a:fillRect l="-726" t="-6667" r="-72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93362B1-594F-A54E-85E3-E729984A8228}"/>
                  </a:ext>
                </a:extLst>
              </p:cNvPr>
              <p:cNvSpPr txBox="1"/>
              <p:nvPr/>
            </p:nvSpPr>
            <p:spPr>
              <a:xfrm>
                <a:off x="625908" y="5226431"/>
                <a:ext cx="5282798" cy="65934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993362B1-594F-A54E-85E3-E729984A8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908" y="5226431"/>
                <a:ext cx="5282798" cy="659348"/>
              </a:xfrm>
              <a:prstGeom prst="rect">
                <a:avLst/>
              </a:prstGeom>
              <a:blipFill>
                <a:blip r:embed="rId16"/>
                <a:stretch>
                  <a:fillRect t="-1887" b="-150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Box 44">
            <a:extLst>
              <a:ext uri="{FF2B5EF4-FFF2-40B4-BE49-F238E27FC236}">
                <a16:creationId xmlns:a16="http://schemas.microsoft.com/office/drawing/2014/main" id="{2D9EE7BC-2932-AE4B-917D-53A2CD3CB704}"/>
              </a:ext>
            </a:extLst>
          </p:cNvPr>
          <p:cNvSpPr txBox="1"/>
          <p:nvPr/>
        </p:nvSpPr>
        <p:spPr>
          <a:xfrm>
            <a:off x="1407474" y="5959691"/>
            <a:ext cx="66697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Indicates effect of noise on the output. So more ”aggressive” control (e.g., </a:t>
            </a:r>
            <a:r>
              <a:rPr lang="en-US" i="1" dirty="0"/>
              <a:t>k</a:t>
            </a:r>
            <a:r>
              <a:rPr lang="en-US" dirty="0"/>
              <a:t>) makes matters worse.</a:t>
            </a:r>
          </a:p>
        </p:txBody>
      </p:sp>
    </p:spTree>
    <p:extLst>
      <p:ext uri="{BB962C8B-B14F-4D97-AF65-F5344CB8AC3E}">
        <p14:creationId xmlns:p14="http://schemas.microsoft.com/office/powerpoint/2010/main" val="745696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Filter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0627B-1493-9542-A21F-CE9F2C2CCFCF}"/>
                  </a:ext>
                </a:extLst>
              </p:cNvPr>
              <p:cNvSpPr txBox="1"/>
              <p:nvPr/>
            </p:nvSpPr>
            <p:spPr>
              <a:xfrm>
                <a:off x="725142" y="4220314"/>
                <a:ext cx="3314818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0627B-1493-9542-A21F-CE9F2C2CCF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142" y="4220314"/>
                <a:ext cx="3314818" cy="744243"/>
              </a:xfrm>
              <a:prstGeom prst="rect">
                <a:avLst/>
              </a:prstGeom>
              <a:blipFill>
                <a:blip r:embed="rId3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0A8158-120D-254F-A296-2C3766223E7C}"/>
                  </a:ext>
                </a:extLst>
              </p:cNvPr>
              <p:cNvSpPr txBox="1"/>
              <p:nvPr/>
            </p:nvSpPr>
            <p:spPr>
              <a:xfrm>
                <a:off x="-141004" y="3312574"/>
                <a:ext cx="5055116" cy="6408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5D0A8158-120D-254F-A296-2C3766223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41004" y="3312574"/>
                <a:ext cx="5055116" cy="640816"/>
              </a:xfrm>
              <a:prstGeom prst="rect">
                <a:avLst/>
              </a:prstGeom>
              <a:blipFill>
                <a:blip r:embed="rId4"/>
                <a:stretch>
                  <a:fillRect t="-1923" b="-5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5470877" y="1493440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41" idx="1"/>
          </p:cNvCxnSpPr>
          <p:nvPr/>
        </p:nvCxnSpPr>
        <p:spPr>
          <a:xfrm>
            <a:off x="4504926" y="1810914"/>
            <a:ext cx="965951" cy="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  <a:endCxn id="58" idx="2"/>
          </p:cNvCxnSpPr>
          <p:nvPr/>
        </p:nvCxnSpPr>
        <p:spPr>
          <a:xfrm>
            <a:off x="6128209" y="1768257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5416155" y="1583591"/>
                <a:ext cx="7120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155" y="1583591"/>
                <a:ext cx="712054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4995" y="1493439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4995" y="1493439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1792294" y="1815362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2456404" y="16422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2607326" y="1944078"/>
            <a:ext cx="1985005" cy="666578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</p:cNvCxnSpPr>
          <p:nvPr/>
        </p:nvCxnSpPr>
        <p:spPr>
          <a:xfrm>
            <a:off x="2758245" y="1793158"/>
            <a:ext cx="860854" cy="950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2339815" y="211582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9815" y="2115821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1685981" y="1349490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5981" y="1349490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2735029" y="1359847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5029" y="1359847"/>
                <a:ext cx="716863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4592330" y="1389967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30" y="1389967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6062824" y="1324676"/>
                <a:ext cx="71647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824" y="1324676"/>
                <a:ext cx="716478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6725908" y="162444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</p:cNvCxnSpPr>
          <p:nvPr/>
        </p:nvCxnSpPr>
        <p:spPr>
          <a:xfrm flipV="1">
            <a:off x="7042670" y="1759299"/>
            <a:ext cx="701557" cy="10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6519562" y="697681"/>
                <a:ext cx="72725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562" y="697681"/>
                <a:ext cx="727250" cy="369332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6876829" y="1067013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6868250" y="459464"/>
            <a:ext cx="13388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92330" y="2293181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2330" y="2293181"/>
                <a:ext cx="643565" cy="634949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5714179" y="1448005"/>
            <a:ext cx="684367" cy="1640934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24EBFF9-0F3D-6644-AD61-15BC9FD0E0F8}"/>
              </a:ext>
            </a:extLst>
          </p:cNvPr>
          <p:cNvSpPr txBox="1"/>
          <p:nvPr/>
        </p:nvSpPr>
        <p:spPr>
          <a:xfrm>
            <a:off x="4479440" y="3358704"/>
            <a:ext cx="38832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filter with large dc gain can reduce the effect of noise.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121FE57-D1CC-8542-8AFB-9B6BD0E93602}"/>
              </a:ext>
            </a:extLst>
          </p:cNvPr>
          <p:cNvSpPr txBox="1"/>
          <p:nvPr/>
        </p:nvSpPr>
        <p:spPr>
          <a:xfrm>
            <a:off x="4531325" y="4397386"/>
            <a:ext cx="41088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filter can reduce can increase bias.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75F102-C64C-1E46-8F09-A99DAC1D75E6}"/>
              </a:ext>
            </a:extLst>
          </p:cNvPr>
          <p:cNvSpPr txBox="1"/>
          <p:nvPr/>
        </p:nvSpPr>
        <p:spPr>
          <a:xfrm>
            <a:off x="1042170" y="5096036"/>
            <a:ext cx="5237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can we eliminate the bias caused by a filter?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B04623-F247-914C-AC6E-1A2DBDA2B6E2}"/>
                  </a:ext>
                </a:extLst>
              </p:cNvPr>
              <p:cNvSpPr txBox="1"/>
              <p:nvPr/>
            </p:nvSpPr>
            <p:spPr>
              <a:xfrm>
                <a:off x="1274477" y="5503521"/>
                <a:ext cx="349903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Make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have a DC gain of 1. 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4B04623-F247-914C-AC6E-1A2DBDA2B6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4477" y="5503521"/>
                <a:ext cx="3499035" cy="369332"/>
              </a:xfrm>
              <a:prstGeom prst="rect">
                <a:avLst/>
              </a:prstGeom>
              <a:blipFill>
                <a:blip r:embed="rId14"/>
                <a:stretch>
                  <a:fillRect l="-1449" t="-6667" r="-725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A64F2A35-DBD3-7B45-92E4-B22B44999CAE}"/>
              </a:ext>
            </a:extLst>
          </p:cNvPr>
          <p:cNvSpPr txBox="1"/>
          <p:nvPr/>
        </p:nvSpPr>
        <p:spPr>
          <a:xfrm>
            <a:off x="1274476" y="5886647"/>
            <a:ext cx="4784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But this affects the benefit to noise reduction.</a:t>
            </a:r>
          </a:p>
        </p:txBody>
      </p:sp>
    </p:spTree>
    <p:extLst>
      <p:ext uri="{BB962C8B-B14F-4D97-AF65-F5344CB8AC3E}">
        <p14:creationId xmlns:p14="http://schemas.microsoft.com/office/powerpoint/2010/main" val="1027896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40" grpId="0"/>
      <p:bldP spid="30" grpId="0"/>
      <p:bldP spid="31" grpId="0"/>
      <p:bldP spid="32" grpId="0"/>
      <p:bldP spid="33" grpId="0"/>
      <p:bldP spid="3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Disturbances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17</a:t>
            </a:fld>
            <a:endParaRPr lang="en-US" altLang="x-none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C6A5DD1-3976-BD45-A9C7-C8959EDB5A2F}"/>
              </a:ext>
            </a:extLst>
          </p:cNvPr>
          <p:cNvSpPr txBox="1"/>
          <p:nvPr/>
        </p:nvSpPr>
        <p:spPr>
          <a:xfrm>
            <a:off x="424343" y="3552470"/>
            <a:ext cx="425183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 disturbance perturbs how the controller actuates the system and so diminishes the effectiveness of control.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/>
              <p:nvPr/>
            </p:nvSpPr>
            <p:spPr>
              <a:xfrm>
                <a:off x="1644131" y="5667410"/>
                <a:ext cx="4189989" cy="6519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4131" y="5667410"/>
                <a:ext cx="4189989" cy="651910"/>
              </a:xfrm>
              <a:prstGeom prst="rect">
                <a:avLst/>
              </a:prstGeom>
              <a:blipFill>
                <a:blip r:embed="rId3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981818" y="2193492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75988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30438" y="148370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721859" y="87615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92599" y="1689505"/>
            <a:ext cx="68436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/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 flipH="1">
            <a:off x="3875512" y="1486937"/>
            <a:ext cx="4592" cy="59983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/>
              <p:nvPr/>
            </p:nvSpPr>
            <p:spPr>
              <a:xfrm>
                <a:off x="4729868" y="4614360"/>
                <a:ext cx="3833471" cy="5866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9868" y="4614360"/>
                <a:ext cx="3833471" cy="586699"/>
              </a:xfrm>
              <a:prstGeom prst="rect">
                <a:avLst/>
              </a:prstGeom>
              <a:blipFill>
                <a:blip r:embed="rId14"/>
                <a:stretch>
                  <a:fillRect l="-660" t="-2128" r="-1320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5213499" y="3933657"/>
                <a:ext cx="3367525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3499" y="3933657"/>
                <a:ext cx="3367525" cy="613886"/>
              </a:xfrm>
              <a:prstGeom prst="rect">
                <a:avLst/>
              </a:prstGeom>
              <a:blipFill>
                <a:blip r:embed="rId1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/>
              <p:nvPr/>
            </p:nvSpPr>
            <p:spPr>
              <a:xfrm>
                <a:off x="5215598" y="3319771"/>
                <a:ext cx="336175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598" y="3319771"/>
                <a:ext cx="3361753" cy="613886"/>
              </a:xfrm>
              <a:prstGeom prst="rect">
                <a:avLst/>
              </a:prstGeom>
              <a:blipFill>
                <a:blip r:embed="rId16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2386519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Tradeoffs for Eliminating Bias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</p:cNvCxnSpPr>
          <p:nvPr/>
        </p:nvCxnSpPr>
        <p:spPr>
          <a:xfrm>
            <a:off x="4981818" y="2193492"/>
            <a:ext cx="597699" cy="711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17F19C0A-4E6F-334D-BD24-1FC484764B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8226" y="1910128"/>
                <a:ext cx="929931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58162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716863" cy="369332"/>
              </a:xfrm>
              <a:prstGeom prst="rect">
                <a:avLst/>
              </a:prstGeom>
              <a:blipFill>
                <a:blip r:embed="rId7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643" y="1719912"/>
                <a:ext cx="716863" cy="369332"/>
              </a:xfrm>
              <a:prstGeom prst="rect">
                <a:avLst/>
              </a:prstGeom>
              <a:blipFill>
                <a:blip r:embed="rId8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𝑈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69332"/>
              </a:xfrm>
              <a:prstGeom prst="rect">
                <a:avLst/>
              </a:prstGeom>
              <a:blipFill>
                <a:blip r:embed="rId9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69332"/>
              </a:xfrm>
              <a:prstGeom prst="rect">
                <a:avLst/>
              </a:prstGeom>
              <a:blipFill>
                <a:blip r:embed="rId10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4113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75988"/>
            <a:ext cx="855817" cy="1607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/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BDC23AB4-32C0-B74D-B029-B7CF1BF361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3171" y="1114370"/>
                <a:ext cx="727250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stCxn id="60" idx="2"/>
            <a:endCxn id="58" idx="0"/>
          </p:cNvCxnSpPr>
          <p:nvPr/>
        </p:nvCxnSpPr>
        <p:spPr>
          <a:xfrm flipH="1">
            <a:off x="5730438" y="148370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721859" y="87615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92599" y="1689505"/>
            <a:ext cx="68436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/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CCE296F-4273-1745-A367-AAA298015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16479" y="1117605"/>
                <a:ext cx="727250" cy="369332"/>
              </a:xfrm>
              <a:prstGeom prst="rect">
                <a:avLst/>
              </a:prstGeom>
              <a:blipFill>
                <a:blip r:embed="rId13"/>
                <a:stretch>
                  <a:fillRect b="-161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stCxn id="52" idx="2"/>
            <a:endCxn id="39" idx="0"/>
          </p:cNvCxnSpPr>
          <p:nvPr/>
        </p:nvCxnSpPr>
        <p:spPr>
          <a:xfrm flipH="1">
            <a:off x="3875512" y="1486937"/>
            <a:ext cx="4592" cy="59983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/>
              <p:nvPr/>
            </p:nvSpPr>
            <p:spPr>
              <a:xfrm>
                <a:off x="312270" y="5372002"/>
                <a:ext cx="3690567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E69FF3DC-4A05-494F-B4F8-B7B92DF127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270" y="5372002"/>
                <a:ext cx="3690567" cy="521553"/>
              </a:xfrm>
              <a:prstGeom prst="rect">
                <a:avLst/>
              </a:prstGeom>
              <a:blipFill>
                <a:blip r:embed="rId14"/>
                <a:stretch>
                  <a:fillRect t="-2326" b="-162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/>
              <p:nvPr/>
            </p:nvSpPr>
            <p:spPr>
              <a:xfrm>
                <a:off x="398250" y="4679724"/>
                <a:ext cx="3367524" cy="61985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𝑅𝐸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d>
                            <m:dPr>
                              <m:ctrlPr>
                                <a:rPr lang="en-US" sz="1600" b="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i="1" dirty="0"/>
              </a:p>
            </p:txBody>
          </p:sp>
        </mc:Choice>
        <mc:Fallback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DFF83DB9-8A69-BC4A-ADE2-2972A9D0C80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250" y="4679724"/>
                <a:ext cx="3367524" cy="619850"/>
              </a:xfrm>
              <a:prstGeom prst="rect">
                <a:avLst/>
              </a:prstGeom>
              <a:blipFill>
                <a:blip r:embed="rId15"/>
                <a:stretch>
                  <a:fillRect b="-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/>
              <p:nvPr/>
            </p:nvSpPr>
            <p:spPr>
              <a:xfrm>
                <a:off x="400349" y="4065838"/>
                <a:ext cx="3361753" cy="613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0492A2DF-E4CE-894C-9F69-28D3FF727A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349" y="4065838"/>
                <a:ext cx="3361753" cy="613886"/>
              </a:xfrm>
              <a:prstGeom prst="rect">
                <a:avLst/>
              </a:prstGeom>
              <a:blipFill>
                <a:blip r:embed="rId16"/>
                <a:stretch>
                  <a:fillRect b="-61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910FBEE6-07E7-1643-AD72-42A2693DF6C8}"/>
              </a:ext>
            </a:extLst>
          </p:cNvPr>
          <p:cNvSpPr txBox="1"/>
          <p:nvPr/>
        </p:nvSpPr>
        <p:spPr>
          <a:xfrm>
            <a:off x="2282344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D87632-4161-BA45-ACE5-41A9B8249234}"/>
              </a:ext>
            </a:extLst>
          </p:cNvPr>
          <p:cNvSpPr txBox="1"/>
          <p:nvPr/>
        </p:nvSpPr>
        <p:spPr>
          <a:xfrm>
            <a:off x="747224" y="3554483"/>
            <a:ext cx="2262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Transfer Functions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259C092-95D6-7C49-AB44-120F2B2F22ED}"/>
              </a:ext>
            </a:extLst>
          </p:cNvPr>
          <p:cNvSpPr/>
          <p:nvPr/>
        </p:nvSpPr>
        <p:spPr>
          <a:xfrm>
            <a:off x="281377" y="5884707"/>
            <a:ext cx="1064308" cy="90671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/>
              <p:nvPr/>
            </p:nvSpPr>
            <p:spPr>
              <a:xfrm>
                <a:off x="-45015" y="6063823"/>
                <a:ext cx="4189989" cy="521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𝐷𝑌</m:t>
                          </m:r>
                        </m:sub>
                      </m:sSub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6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DAD7A947-903B-0C48-B0B4-6E4C5DC3F0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015" y="6063823"/>
                <a:ext cx="4189989" cy="521553"/>
              </a:xfrm>
              <a:prstGeom prst="rect">
                <a:avLst/>
              </a:prstGeom>
              <a:blipFill>
                <a:blip r:embed="rId17"/>
                <a:stretch>
                  <a:fillRect t="-2381" b="-19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TextBox 39">
            <a:extLst>
              <a:ext uri="{FF2B5EF4-FFF2-40B4-BE49-F238E27FC236}">
                <a16:creationId xmlns:a16="http://schemas.microsoft.com/office/drawing/2014/main" id="{9CE8DEB2-EAFC-5641-8C90-F74F0929ACF9}"/>
              </a:ext>
            </a:extLst>
          </p:cNvPr>
          <p:cNvSpPr txBox="1"/>
          <p:nvPr/>
        </p:nvSpPr>
        <p:spPr>
          <a:xfrm>
            <a:off x="4093258" y="3395677"/>
            <a:ext cx="1256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Desired DC Gain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F4F04E-5F03-FF4D-9EF2-BAA9172CBB3B}"/>
              </a:ext>
            </a:extLst>
          </p:cNvPr>
          <p:cNvSpPr txBox="1"/>
          <p:nvPr/>
        </p:nvSpPr>
        <p:spPr>
          <a:xfrm>
            <a:off x="4256100" y="417625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54B0E17-8147-2D41-A753-CF399AB13763}"/>
              </a:ext>
            </a:extLst>
          </p:cNvPr>
          <p:cNvSpPr txBox="1"/>
          <p:nvPr/>
        </p:nvSpPr>
        <p:spPr>
          <a:xfrm>
            <a:off x="4256100" y="4804983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9BCF85DB-43B0-EB41-B2E5-7652A6C8E6CD}"/>
              </a:ext>
            </a:extLst>
          </p:cNvPr>
          <p:cNvSpPr txBox="1"/>
          <p:nvPr/>
        </p:nvSpPr>
        <p:spPr>
          <a:xfrm>
            <a:off x="4256100" y="5372002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97E3BE4-B192-E841-80E9-C5A8A1E0EABB}"/>
              </a:ext>
            </a:extLst>
          </p:cNvPr>
          <p:cNvSpPr txBox="1"/>
          <p:nvPr/>
        </p:nvSpPr>
        <p:spPr>
          <a:xfrm>
            <a:off x="4256100" y="6153396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08EC410-7191-D840-9419-AE7D3C6C595A}"/>
                  </a:ext>
                </a:extLst>
              </p:cNvPr>
              <p:cNvSpPr txBox="1"/>
              <p:nvPr/>
            </p:nvSpPr>
            <p:spPr>
              <a:xfrm>
                <a:off x="5337345" y="3429000"/>
                <a:ext cx="18505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Preferred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𝑪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b="1" dirty="0"/>
                  <a:t>DC gain</a:t>
                </a:r>
              </a:p>
            </p:txBody>
          </p:sp>
        </mc:Choice>
        <mc:Fallback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908EC410-7191-D840-9419-AE7D3C6C5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345" y="3429000"/>
                <a:ext cx="1850533" cy="646331"/>
              </a:xfrm>
              <a:prstGeom prst="rect">
                <a:avLst/>
              </a:prstGeom>
              <a:blipFill>
                <a:blip r:embed="rId18"/>
                <a:stretch>
                  <a:fillRect l="-2740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TextBox 68">
            <a:extLst>
              <a:ext uri="{FF2B5EF4-FFF2-40B4-BE49-F238E27FC236}">
                <a16:creationId xmlns:a16="http://schemas.microsoft.com/office/drawing/2014/main" id="{6DB04D71-C647-C542-91E2-8DD914B8231D}"/>
              </a:ext>
            </a:extLst>
          </p:cNvPr>
          <p:cNvSpPr txBox="1"/>
          <p:nvPr/>
        </p:nvSpPr>
        <p:spPr>
          <a:xfrm>
            <a:off x="5638676" y="4176252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A0F5992-FE55-5A4A-B630-608C91DA92C4}"/>
              </a:ext>
            </a:extLst>
          </p:cNvPr>
          <p:cNvSpPr txBox="1"/>
          <p:nvPr/>
        </p:nvSpPr>
        <p:spPr>
          <a:xfrm>
            <a:off x="5638676" y="4843557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F942F77-F925-4249-874A-298FC3746CB8}"/>
              </a:ext>
            </a:extLst>
          </p:cNvPr>
          <p:cNvSpPr txBox="1"/>
          <p:nvPr/>
        </p:nvSpPr>
        <p:spPr>
          <a:xfrm>
            <a:off x="5638676" y="5401870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79FCECF6-5FC1-B744-A3BE-14CC9FA8DBAC}"/>
              </a:ext>
            </a:extLst>
          </p:cNvPr>
          <p:cNvSpPr txBox="1"/>
          <p:nvPr/>
        </p:nvSpPr>
        <p:spPr>
          <a:xfrm>
            <a:off x="5638676" y="616682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1740BCA-4CED-1142-9BA4-12B879D3586D}"/>
                  </a:ext>
                </a:extLst>
              </p:cNvPr>
              <p:cNvSpPr txBox="1"/>
              <p:nvPr/>
            </p:nvSpPr>
            <p:spPr>
              <a:xfrm>
                <a:off x="7075475" y="3430929"/>
                <a:ext cx="1850533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Preferred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𝑭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 </a:t>
                </a:r>
              </a:p>
              <a:p>
                <a:r>
                  <a:rPr lang="en-US" b="1" dirty="0"/>
                  <a:t>DC gain</a:t>
                </a:r>
              </a:p>
            </p:txBody>
          </p:sp>
        </mc:Choice>
        <mc:Fallback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71740BCA-4CED-1142-9BA4-12B879D358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75475" y="3430929"/>
                <a:ext cx="1850533" cy="646331"/>
              </a:xfrm>
              <a:prstGeom prst="rect">
                <a:avLst/>
              </a:prstGeom>
              <a:blipFill>
                <a:blip r:embed="rId19"/>
                <a:stretch>
                  <a:fillRect l="-3425" t="-5769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5" name="TextBox 74">
            <a:extLst>
              <a:ext uri="{FF2B5EF4-FFF2-40B4-BE49-F238E27FC236}">
                <a16:creationId xmlns:a16="http://schemas.microsoft.com/office/drawing/2014/main" id="{3EA29598-3748-0944-BB1B-E34055959E6A}"/>
              </a:ext>
            </a:extLst>
          </p:cNvPr>
          <p:cNvSpPr txBox="1"/>
          <p:nvPr/>
        </p:nvSpPr>
        <p:spPr>
          <a:xfrm>
            <a:off x="7376806" y="417818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2376AAF9-1552-BD44-B760-E5A14DA0B170}"/>
              </a:ext>
            </a:extLst>
          </p:cNvPr>
          <p:cNvSpPr txBox="1"/>
          <p:nvPr/>
        </p:nvSpPr>
        <p:spPr>
          <a:xfrm>
            <a:off x="7376806" y="5403799"/>
            <a:ext cx="6078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73986140-54E8-0E42-8DF6-0E55627B7275}"/>
              </a:ext>
            </a:extLst>
          </p:cNvPr>
          <p:cNvSpPr txBox="1"/>
          <p:nvPr/>
        </p:nvSpPr>
        <p:spPr>
          <a:xfrm>
            <a:off x="7376806" y="6168758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524211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B071D-8EAD-7847-B9FF-195A5DC92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BACKUP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E7792AA-ED46-EB41-8AC3-8CFEF42461F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19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3123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8C16-0EA0-8446-871D-2D452F2D2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4C5FC1-A247-ED48-A971-5654A0CF33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diagrams</a:t>
            </a:r>
          </a:p>
          <a:p>
            <a:r>
              <a:rPr lang="en-US" dirty="0"/>
              <a:t>Properties of Laplace transforms</a:t>
            </a:r>
          </a:p>
          <a:p>
            <a:r>
              <a:rPr lang="en-US" dirty="0"/>
              <a:t>Building more complex systems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2DEC-C9BE-6446-9647-0EB72BF137B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573993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Abstraction for Reaction Networks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solidFill>
                <a:schemeClr val="bg1"/>
              </a:solidFill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2000" b="1" dirty="0"/>
                  <a:t>Signal (S1, S2)</a:t>
                </a:r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continuous valued function of time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floating species</a:t>
                </a:r>
              </a:p>
              <a:p>
                <a:pPr marL="0" indent="0">
                  <a:buNone/>
                </a:pPr>
                <a:r>
                  <a:rPr lang="en-US" sz="2000" b="1" dirty="0"/>
                  <a:t>Single Input Single Output (SISO) System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sz="2000" b="1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𝑮</m:t>
                        </m:r>
                      </m:e>
                      <m:sub>
                        <m:r>
                          <a:rPr lang="en-US" sz="20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  <m:r>
                      <a:rPr lang="en-US" sz="2000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1" i="1">
                        <a:latin typeface="Cambria Math" panose="02040503050406030204" pitchFamily="18" charset="0"/>
                      </a:rPr>
                      <m:t>𝒔</m:t>
                    </m:r>
                  </m:oMath>
                </a14:m>
                <a:r>
                  <a:rPr lang="en-US" sz="2000" b="1" dirty="0">
                    <a:solidFill>
                      <a:schemeClr val="tx1"/>
                    </a:solidFill>
                  </a:rPr>
                  <a:t>)</a:t>
                </a:r>
                <a:r>
                  <a:rPr lang="en-US" sz="2000" dirty="0">
                    <a:solidFill>
                      <a:schemeClr val="tx1"/>
                    </a:solidFill>
                  </a:rPr>
                  <a:t>)</a:t>
                </a:r>
                <a:endParaRPr lang="en-US" sz="2000" b="1" dirty="0"/>
              </a:p>
              <a:p>
                <a:r>
                  <a:rPr lang="en-US" sz="2000" u="sng" dirty="0"/>
                  <a:t>What</a:t>
                </a:r>
                <a:r>
                  <a:rPr lang="en-US" sz="2000" dirty="0"/>
                  <a:t>: transforms input signal into output signal</a:t>
                </a:r>
              </a:p>
              <a:p>
                <a:r>
                  <a:rPr lang="en-US" sz="2000" u="sng" dirty="0"/>
                  <a:t>Example</a:t>
                </a:r>
                <a:r>
                  <a:rPr lang="en-US" sz="2000" dirty="0"/>
                  <a:t>: reactions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2E92365-AE7C-504D-93FC-561A21F2E9F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99422" y="3532171"/>
                <a:ext cx="6317791" cy="2458641"/>
              </a:xfrm>
              <a:blipFill>
                <a:blip r:embed="rId2"/>
                <a:stretch>
                  <a:fillRect l="-1004" t="-10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20</a:t>
            </a:fld>
            <a:endParaRPr lang="en-US" altLang="x-none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F2F907D-D0F6-C346-AA71-2CF1E7AF81C9}"/>
              </a:ext>
            </a:extLst>
          </p:cNvPr>
          <p:cNvGrpSpPr/>
          <p:nvPr/>
        </p:nvGrpSpPr>
        <p:grpSpPr>
          <a:xfrm>
            <a:off x="328455" y="2500239"/>
            <a:ext cx="4243545" cy="471158"/>
            <a:chOff x="328455" y="2500239"/>
            <a:chExt cx="5334027" cy="640080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8455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549357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A6DF921-B2E8-7A40-AC52-6F1E9BBCB55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56659" y="2500239"/>
              <a:ext cx="640080" cy="64008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400" b="1" dirty="0">
                  <a:solidFill>
                    <a:schemeClr val="bg1"/>
                  </a:solidFill>
                </a:rPr>
                <a:t>  J1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1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𝐉𝟐</m:t>
                        </m:r>
                      </m:oMath>
                    </m:oMathPara>
                  </a14:m>
                  <a:endParaRPr lang="en-US" sz="1400" b="1" dirty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20E2D707-C744-ED47-95FE-1D17D39760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2402" y="2500239"/>
                  <a:ext cx="640080" cy="64008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2402" y="2500239"/>
              <a:ext cx="640080" cy="64008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</p:cNvCxnSpPr>
            <p:nvPr/>
          </p:nvCxnSpPr>
          <p:spPr>
            <a:xfrm>
              <a:off x="968535" y="2820279"/>
              <a:ext cx="488124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569311-D357-EB45-903A-B37150B1209C}"/>
                </a:ext>
              </a:extLst>
            </p:cNvPr>
            <p:cNvCxnSpPr>
              <a:cxnSpLocks/>
            </p:cNvCxnSpPr>
            <p:nvPr/>
          </p:nvCxnSpPr>
          <p:spPr>
            <a:xfrm>
              <a:off x="2096739" y="2815707"/>
              <a:ext cx="488124" cy="914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FBC6C42-DA9A-9C42-BF80-930573CA924B}"/>
                </a:ext>
              </a:extLst>
            </p:cNvPr>
            <p:cNvCxnSpPr>
              <a:cxnSpLocks/>
            </p:cNvCxnSpPr>
            <p:nvPr/>
          </p:nvCxnSpPr>
          <p:spPr>
            <a:xfrm>
              <a:off x="3189437" y="2820279"/>
              <a:ext cx="582965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3571002-D6B9-244D-A84B-9D5835DC4487}"/>
                </a:ext>
              </a:extLst>
            </p:cNvPr>
            <p:cNvCxnSpPr>
              <a:cxnSpLocks/>
              <a:stCxn id="9" idx="3"/>
            </p:cNvCxnSpPr>
            <p:nvPr/>
          </p:nvCxnSpPr>
          <p:spPr>
            <a:xfrm>
              <a:off x="4412482" y="2820279"/>
              <a:ext cx="609920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501537" y="1327390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5569180" y="1169474"/>
            <a:ext cx="24432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System abstraction of reaction network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F089D8-9E75-4C45-B4F6-046A3731A5AA}"/>
              </a:ext>
            </a:extLst>
          </p:cNvPr>
          <p:cNvSpPr txBox="1"/>
          <p:nvPr/>
        </p:nvSpPr>
        <p:spPr>
          <a:xfrm>
            <a:off x="374712" y="1696251"/>
            <a:ext cx="28921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J1: S1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S2; k1*S1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J2: S2 -&gt; S3; k2*S2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B4CDE41-EFE4-0740-8DB5-8B7B0943203A}"/>
              </a:ext>
            </a:extLst>
          </p:cNvPr>
          <p:cNvGrpSpPr/>
          <p:nvPr/>
        </p:nvGrpSpPr>
        <p:grpSpPr>
          <a:xfrm>
            <a:off x="5247263" y="1980111"/>
            <a:ext cx="3087124" cy="724942"/>
            <a:chOff x="5601193" y="1974909"/>
            <a:chExt cx="3087124" cy="724942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EE0E941D-67A4-1F46-AC0C-BF49AE5CE810}"/>
                </a:ext>
              </a:extLst>
            </p:cNvPr>
            <p:cNvGrpSpPr/>
            <p:nvPr/>
          </p:nvGrpSpPr>
          <p:grpSpPr>
            <a:xfrm>
              <a:off x="5601193" y="1974909"/>
              <a:ext cx="3087124" cy="724942"/>
              <a:chOff x="338982" y="3684024"/>
              <a:chExt cx="3474513" cy="730799"/>
            </a:xfrm>
          </p:grpSpPr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9CA1B4B0-1BDA-0C44-A195-CE61E197BD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686B9AD1-29B5-A341-95EB-4DDB9463F98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3973" y="4085006"/>
                <a:ext cx="488124" cy="9144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4272228-F486-2E48-AFCE-112F93BE9E2E}"/>
                  </a:ext>
                </a:extLst>
              </p:cNvPr>
              <p:cNvSpPr txBox="1"/>
              <p:nvPr/>
            </p:nvSpPr>
            <p:spPr>
              <a:xfrm>
                <a:off x="338982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821D984-88B1-854E-AAF7-8CEABA050951}"/>
                  </a:ext>
                </a:extLst>
              </p:cNvPr>
              <p:cNvCxnSpPr>
                <a:cxnSpLocks/>
                <a:stCxn id="28" idx="3"/>
                <a:endCxn id="4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09F1B23-E71C-7C40-9C3F-65A74263B5FC}"/>
                  </a:ext>
                </a:extLst>
              </p:cNvPr>
              <p:cNvCxnSpPr>
                <a:cxnSpLocks/>
                <a:stCxn id="41" idx="3"/>
              </p:cNvCxnSpPr>
              <p:nvPr/>
            </p:nvCxnSpPr>
            <p:spPr>
              <a:xfrm>
                <a:off x="3112433" y="4094783"/>
                <a:ext cx="70106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007BDD39-2260-B54B-AB24-AD3DB56F15D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82259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602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B346CC-9AC9-B142-906D-46990FD18E9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Finding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2B346CC-9AC9-B142-906D-46990FD18E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12121" b="-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21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995071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995071"/>
                <a:ext cx="698119" cy="6349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042270" y="129593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84381" y="115407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835303" y="1455920"/>
            <a:ext cx="717035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86222" y="1304999"/>
            <a:ext cx="579426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59121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591217"/>
                <a:ext cx="237244" cy="276999"/>
              </a:xfrm>
              <a:prstGeom prst="rect">
                <a:avLst/>
              </a:prstGeom>
              <a:blipFill>
                <a:blip r:embed="rId4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71104" y="132554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52337" y="1846427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2337" y="1846427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6222690" y="1315267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245815" y="2633405"/>
                <a:ext cx="336656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)(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5815" y="2633405"/>
                <a:ext cx="3366563" cy="215444"/>
              </a:xfrm>
              <a:prstGeom prst="rect">
                <a:avLst/>
              </a:prstGeom>
              <a:blipFill>
                <a:blip r:embed="rId6"/>
                <a:stretch>
                  <a:fillRect l="-376" r="-1128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575298" y="992349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298" y="992349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273456" y="1302277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471" y="997792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471" y="997792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352629" y="1307720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687605" y="1846186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7605" y="1846186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3245017" y="2163660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530011" y="1843464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0011" y="1843464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5257801" y="2160938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4274939" y="1299555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373340" y="2158219"/>
            <a:ext cx="286768" cy="1530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723445" y="890999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445" y="890999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830220" y="871843"/>
                <a:ext cx="70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220" y="871843"/>
                <a:ext cx="707501" cy="369332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/>
              <p:nvPr/>
            </p:nvSpPr>
            <p:spPr>
              <a:xfrm>
                <a:off x="1895878" y="827464"/>
                <a:ext cx="70660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0B1711DF-5DC2-AD46-AF2F-34AEB03399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5878" y="827464"/>
                <a:ext cx="706604" cy="369332"/>
              </a:xfrm>
              <a:prstGeom prst="rect">
                <a:avLst/>
              </a:prstGeom>
              <a:blipFill>
                <a:blip r:embed="rId1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BB1156A9-A2EA-A643-B487-83219D7F4D8E}"/>
              </a:ext>
            </a:extLst>
          </p:cNvPr>
          <p:cNvGrpSpPr/>
          <p:nvPr/>
        </p:nvGrpSpPr>
        <p:grpSpPr>
          <a:xfrm>
            <a:off x="4784144" y="1250217"/>
            <a:ext cx="396240" cy="91440"/>
            <a:chOff x="4874079" y="5263243"/>
            <a:chExt cx="396240" cy="914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B65E2FB-9283-5C47-8631-8892D484503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7020654-1CD8-884C-A329-205B0F156C7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AF1A33B6-44B3-D349-AC44-C0A6D2976CE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376626F2-90BD-F64F-87FF-114FA7C41504}"/>
              </a:ext>
            </a:extLst>
          </p:cNvPr>
          <p:cNvGrpSpPr/>
          <p:nvPr/>
        </p:nvGrpSpPr>
        <p:grpSpPr>
          <a:xfrm>
            <a:off x="4788085" y="2106324"/>
            <a:ext cx="396240" cy="91440"/>
            <a:chOff x="4874079" y="5263243"/>
            <a:chExt cx="396240" cy="9144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6EE0E17A-50C2-F54D-A5BE-3451998412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CDB8BCF9-D562-E949-91EA-B97483566E2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F727D86-56DE-F94B-B15C-B59B44D6CFF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/>
              <p:nvPr/>
            </p:nvSpPr>
            <p:spPr>
              <a:xfrm>
                <a:off x="302674" y="2911898"/>
                <a:ext cx="4070666" cy="336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/>
                  <a:t>If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num>
                      <m:den>
                        <m:sSup>
                          <m:sSup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1400" dirty="0"/>
                  <a:t>, what is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(∞)</m:t>
                    </m:r>
                  </m:oMath>
                </a14:m>
                <a:r>
                  <a:rPr lang="en-US" sz="1400" dirty="0"/>
                  <a:t> for a step input? </a:t>
                </a: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D0988113-9F64-674D-9DBE-9BC3DC724A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674" y="2911898"/>
                <a:ext cx="4070666" cy="336887"/>
              </a:xfrm>
              <a:prstGeom prst="rect">
                <a:avLst/>
              </a:prstGeom>
              <a:blipFill>
                <a:blip r:embed="rId14"/>
                <a:stretch>
                  <a:fillRect l="-3115" t="-3704" r="-1558" b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367A2F-B4EF-BE45-B966-A1B3CE5EFBD0}"/>
                  </a:ext>
                </a:extLst>
              </p:cNvPr>
              <p:cNvSpPr txBox="1"/>
              <p:nvPr/>
            </p:nvSpPr>
            <p:spPr>
              <a:xfrm>
                <a:off x="4467753" y="2966598"/>
                <a:ext cx="2071593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400" b="0" dirty="0"/>
                  <a:t>Hint: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→0</m:t>
                            </m:r>
                          </m:lim>
                        </m:limLow>
                      </m:fName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𝑠𝐸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1400" dirty="0"/>
                  <a:t> </a:t>
                </a: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367A2F-B4EF-BE45-B966-A1B3CE5EFB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7753" y="2966598"/>
                <a:ext cx="2071593" cy="215444"/>
              </a:xfrm>
              <a:prstGeom prst="rect">
                <a:avLst/>
              </a:prstGeom>
              <a:blipFill>
                <a:blip r:embed="rId15"/>
                <a:stretch>
                  <a:fillRect l="-4848" t="-27778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860B5C-1F0C-4841-8E1F-4588223B5EE7}"/>
                  </a:ext>
                </a:extLst>
              </p:cNvPr>
              <p:cNvSpPr txBox="1"/>
              <p:nvPr/>
            </p:nvSpPr>
            <p:spPr>
              <a:xfrm>
                <a:off x="1919160" y="3365203"/>
                <a:ext cx="19423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1. What is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𝑼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860B5C-1F0C-4841-8E1F-4588223B5E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60" y="3365203"/>
                <a:ext cx="1942391" cy="369332"/>
              </a:xfrm>
              <a:prstGeom prst="rect">
                <a:avLst/>
              </a:prstGeom>
              <a:blipFill>
                <a:blip r:embed="rId16"/>
                <a:stretch>
                  <a:fillRect l="-3268" t="-3226" r="-1961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09B238-041D-CB41-99D2-CE4FCC6490B1}"/>
                  </a:ext>
                </a:extLst>
              </p:cNvPr>
              <p:cNvSpPr/>
              <p:nvPr/>
            </p:nvSpPr>
            <p:spPr>
              <a:xfrm>
                <a:off x="2083620" y="3670199"/>
                <a:ext cx="1137106" cy="61279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E609B238-041D-CB41-99D2-CE4FCC6490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3620" y="3670199"/>
                <a:ext cx="1137106" cy="612796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172090-6C3D-B342-852A-F7CFE677B740}"/>
                  </a:ext>
                </a:extLst>
              </p:cNvPr>
              <p:cNvSpPr txBox="1"/>
              <p:nvPr/>
            </p:nvSpPr>
            <p:spPr>
              <a:xfrm>
                <a:off x="1919160" y="4188243"/>
                <a:ext cx="30164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2. What is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𝑹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8172090-6C3D-B342-852A-F7CFE677B7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60" y="4188243"/>
                <a:ext cx="3016403" cy="369332"/>
              </a:xfrm>
              <a:prstGeom prst="rect">
                <a:avLst/>
              </a:prstGeom>
              <a:blipFill>
                <a:blip r:embed="rId18"/>
                <a:stretch>
                  <a:fillRect l="-2101" t="-6452" r="-840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510BB74-77CA-6C48-ADFA-957A7EBB2D9F}"/>
                  </a:ext>
                </a:extLst>
              </p:cNvPr>
              <p:cNvSpPr/>
              <p:nvPr/>
            </p:nvSpPr>
            <p:spPr>
              <a:xfrm>
                <a:off x="2110254" y="4519873"/>
                <a:ext cx="3197991" cy="55842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b="1" dirty="0"/>
                  <a:t>R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num>
                      <m:den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A510BB74-77CA-6C48-ADFA-957A7EBB2D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54" y="4519873"/>
                <a:ext cx="3197991" cy="558423"/>
              </a:xfrm>
              <a:prstGeom prst="rect">
                <a:avLst/>
              </a:prstGeom>
              <a:blipFill>
                <a:blip r:embed="rId19"/>
                <a:stretch>
                  <a:fillRect l="-1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731811-25B1-FC4A-92F7-0440CFF7A99B}"/>
                  </a:ext>
                </a:extLst>
              </p:cNvPr>
              <p:cNvSpPr txBox="1"/>
              <p:nvPr/>
            </p:nvSpPr>
            <p:spPr>
              <a:xfrm>
                <a:off x="1919160" y="5062440"/>
                <a:ext cx="46762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3. What is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𝒆</m:t>
                    </m:r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∞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𝒍𝒊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→0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𝒔𝑹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𝒔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</m:d>
                    <m:r>
                      <a:rPr lang="en-US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1" dirty="0"/>
                  <a:t>?</a:t>
                </a: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9731811-25B1-FC4A-92F7-0440CFF7A9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9160" y="5062440"/>
                <a:ext cx="4676280" cy="369332"/>
              </a:xfrm>
              <a:prstGeom prst="rect">
                <a:avLst/>
              </a:prstGeom>
              <a:blipFill>
                <a:blip r:embed="rId20"/>
                <a:stretch>
                  <a:fillRect l="-1355" t="-6667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F86229A-AD6D-244A-BE2F-5D579B0D0589}"/>
                  </a:ext>
                </a:extLst>
              </p:cNvPr>
              <p:cNvSpPr/>
              <p:nvPr/>
            </p:nvSpPr>
            <p:spPr>
              <a:xfrm>
                <a:off x="2110254" y="5394070"/>
                <a:ext cx="119218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𝒆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6F86229A-AD6D-244A-BE2F-5D579B0D058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0254" y="5394070"/>
                <a:ext cx="1192186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EED5994F-5B8A-0F42-AA9F-93F3DC2F3737}"/>
              </a:ext>
            </a:extLst>
          </p:cNvPr>
          <p:cNvSpPr txBox="1"/>
          <p:nvPr/>
        </p:nvSpPr>
        <p:spPr>
          <a:xfrm>
            <a:off x="1919160" y="5906572"/>
            <a:ext cx="55736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4. What does this tell us about the need for control action once we’re at steady state?</a:t>
            </a:r>
          </a:p>
        </p:txBody>
      </p:sp>
    </p:spTree>
    <p:extLst>
      <p:ext uri="{BB962C8B-B14F-4D97-AF65-F5344CB8AC3E}">
        <p14:creationId xmlns:p14="http://schemas.microsoft.com/office/powerpoint/2010/main" val="813165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52" grpId="0"/>
      <p:bldP spid="53" grpId="0"/>
      <p:bldP spid="54" grpId="0"/>
      <p:bldP spid="55" grpId="0"/>
      <p:bldP spid="5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Calcuating</a:t>
            </a:r>
            <a:r>
              <a:rPr lang="en-US" dirty="0"/>
              <a:t> Transfer Functions In Diagrams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22</a:t>
            </a:fld>
            <a:endParaRPr lang="en-US" altLang="x-none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2E26475-2199-2C45-BEFB-3A2DAD6B6B02}"/>
              </a:ext>
            </a:extLst>
          </p:cNvPr>
          <p:cNvGrpSpPr/>
          <p:nvPr/>
        </p:nvGrpSpPr>
        <p:grpSpPr>
          <a:xfrm>
            <a:off x="3470087" y="1092334"/>
            <a:ext cx="3462995" cy="751576"/>
            <a:chOff x="5163950" y="1948269"/>
            <a:chExt cx="3462995" cy="751576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DE42088-4A1B-614F-B338-6ADB347AEE11}"/>
                </a:ext>
              </a:extLst>
            </p:cNvPr>
            <p:cNvGrpSpPr/>
            <p:nvPr/>
          </p:nvGrpSpPr>
          <p:grpSpPr>
            <a:xfrm>
              <a:off x="5163950" y="1948269"/>
              <a:ext cx="3462995" cy="751576"/>
              <a:chOff x="-153130" y="3657174"/>
              <a:chExt cx="3897552" cy="757649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C9138658-E25E-AE40-B4AB-228EDB7A76A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962725" y="3765776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dirty="0"/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62EC3323-D632-0846-A538-18CE6BDD2E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53130" y="4121572"/>
                <a:ext cx="1076535" cy="9129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BB57BF4E-F6CD-2949-99E9-3DAE9EEE3E69}"/>
                  </a:ext>
                </a:extLst>
              </p:cNvPr>
              <p:cNvSpPr txBox="1"/>
              <p:nvPr/>
            </p:nvSpPr>
            <p:spPr>
              <a:xfrm>
                <a:off x="338982" y="3657174"/>
                <a:ext cx="4347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S1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F1C07BC-573E-3847-8861-58C3CFD3320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388110" y="3774743"/>
                <a:ext cx="724323" cy="64008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85AA2224-86F5-FE4C-927B-882E5EC97351}"/>
                  </a:ext>
                </a:extLst>
              </p:cNvPr>
              <p:cNvCxnSpPr>
                <a:cxnSpLocks/>
                <a:stCxn id="8" idx="3"/>
                <a:endCxn id="11" idx="1"/>
              </p:cNvCxnSpPr>
              <p:nvPr/>
            </p:nvCxnSpPr>
            <p:spPr>
              <a:xfrm>
                <a:off x="1687048" y="4085816"/>
                <a:ext cx="701062" cy="8967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15DCCF7-0E95-4A47-BA77-A930F9153B7E}"/>
                  </a:ext>
                </a:extLst>
              </p:cNvPr>
              <p:cNvSpPr txBox="1"/>
              <p:nvPr/>
            </p:nvSpPr>
            <p:spPr>
              <a:xfrm>
                <a:off x="1821047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S2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EBADEEA-2D21-544D-A18D-9140561CBB0E}"/>
                  </a:ext>
                </a:extLst>
              </p:cNvPr>
              <p:cNvSpPr txBox="1"/>
              <p:nvPr/>
            </p:nvSpPr>
            <p:spPr>
              <a:xfrm>
                <a:off x="3309688" y="3684024"/>
                <a:ext cx="43473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S3</a:t>
                </a: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6963F6C3-D419-2340-AB0E-86603A1B4864}"/>
                    </a:ext>
                  </a:extLst>
                </p:cNvPr>
                <p:cNvSpPr/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AD14E4D2-B5CF-7449-85E0-078A5116D36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0671" y="2145752"/>
                  <a:ext cx="82259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/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𝑮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15B3EE92-61DB-3848-ACA8-76D65094AA2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0454" y="2145752"/>
                  <a:ext cx="73496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5172"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199267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1319854" y="1526767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961965" y="1384909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7" idx="3"/>
            <a:endCxn id="17" idx="4"/>
          </p:cNvCxnSpPr>
          <p:nvPr/>
        </p:nvCxnSpPr>
        <p:spPr>
          <a:xfrm flipH="1">
            <a:off x="2112886" y="1474483"/>
            <a:ext cx="4258670" cy="212266"/>
          </a:xfrm>
          <a:prstGeom prst="bentConnector4">
            <a:avLst>
              <a:gd name="adj1" fmla="val -5368"/>
              <a:gd name="adj2" fmla="val 30807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</p:cNvCxnSpPr>
          <p:nvPr/>
        </p:nvCxnSpPr>
        <p:spPr>
          <a:xfrm flipV="1">
            <a:off x="2263806" y="1528715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1822047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390011" y="1474483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1285B7BD-BC52-A24E-AE40-CC06AAA1C4EC}"/>
              </a:ext>
            </a:extLst>
          </p:cNvPr>
          <p:cNvSpPr txBox="1"/>
          <p:nvPr/>
        </p:nvSpPr>
        <p:spPr>
          <a:xfrm>
            <a:off x="1233502" y="1115347"/>
            <a:ext cx="44595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FE59FC-9317-9446-91C8-7F010968841E}"/>
              </a:ext>
            </a:extLst>
          </p:cNvPr>
          <p:cNvSpPr txBox="1"/>
          <p:nvPr/>
        </p:nvSpPr>
        <p:spPr>
          <a:xfrm>
            <a:off x="2455531" y="800578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What is the transfer function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en-US" sz="2000" dirty="0"/>
                  <a:t>?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22257" y="2154891"/>
                <a:ext cx="4917693" cy="582660"/>
              </a:xfrm>
              <a:prstGeom prst="rect">
                <a:avLst/>
              </a:prstGeom>
              <a:blipFill>
                <a:blip r:embed="rId8"/>
                <a:stretch>
                  <a:fillRect l="-1289" r="-258" b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/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are in series, a convolution.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925A16E-BE92-D043-8748-C1DD7DAE6C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2907289"/>
                <a:ext cx="5096010" cy="307777"/>
              </a:xfrm>
              <a:prstGeom prst="rect">
                <a:avLst/>
              </a:prstGeom>
              <a:blipFill>
                <a:blip r:embed="rId9"/>
                <a:stretch>
                  <a:fillRect l="-1741" t="-24000" r="-1990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/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1C743B6E-EAC7-4543-945D-0F39F305D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3941" y="3377873"/>
                <a:ext cx="824906" cy="576761"/>
              </a:xfrm>
              <a:prstGeom prst="rect">
                <a:avLst/>
              </a:prstGeom>
              <a:blipFill>
                <a:blip r:embed="rId10"/>
                <a:stretch>
                  <a:fillRect l="-6061" t="-2128" r="-151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FA2E8B3-7F2E-6044-BA63-F25E8F59E4D5}"/>
              </a:ext>
            </a:extLst>
          </p:cNvPr>
          <p:cNvSpPr txBox="1"/>
          <p:nvPr/>
        </p:nvSpPr>
        <p:spPr>
          <a:xfrm>
            <a:off x="2201881" y="1108813"/>
            <a:ext cx="3209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/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1EB47188-434B-D145-A91A-02DD456C32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1795" y="3447815"/>
                <a:ext cx="1796283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/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/>
                  <a:t>Or,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B6A61BAE-E52A-5341-AE62-DB27117191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17795" y="3466404"/>
                <a:ext cx="3903488" cy="369332"/>
              </a:xfrm>
              <a:prstGeom prst="rect">
                <a:avLst/>
              </a:prstGeom>
              <a:blipFill>
                <a:blip r:embed="rId12"/>
                <a:stretch>
                  <a:fillRect l="-1299" t="-10345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/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000" dirty="0"/>
                  <a:t> is the difference between R3 and S3.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A89801E-D288-C648-87A0-2D2AF8B79B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183" y="4146979"/>
                <a:ext cx="4774449" cy="307777"/>
              </a:xfrm>
              <a:prstGeom prst="rect">
                <a:avLst/>
              </a:prstGeom>
              <a:blipFill>
                <a:blip r:embed="rId13"/>
                <a:stretch>
                  <a:fillRect l="-1857" t="-24000" r="-2122" b="-4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/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BD68942A-056E-6B48-8F4F-B68F4431EC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5229" y="4646088"/>
                <a:ext cx="758413" cy="276999"/>
              </a:xfrm>
              <a:prstGeom prst="rect">
                <a:avLst/>
              </a:prstGeom>
              <a:blipFill>
                <a:blip r:embed="rId14"/>
                <a:stretch>
                  <a:fillRect l="-6557" r="-1639" b="-13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/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B60F565-5D1A-C643-A4E7-EF214D2D4A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9458" y="4646088"/>
                <a:ext cx="1417952" cy="276999"/>
              </a:xfrm>
              <a:prstGeom prst="rect">
                <a:avLst/>
              </a:prstGeom>
              <a:blipFill>
                <a:blip r:embed="rId15"/>
                <a:stretch>
                  <a:fillRect l="-2679" r="-535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/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2C8F0376-62A2-C74C-8C35-1A7CCFD0E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212" y="5142220"/>
                <a:ext cx="3391185" cy="582852"/>
              </a:xfrm>
              <a:prstGeom prst="rect">
                <a:avLst/>
              </a:prstGeom>
              <a:blipFill>
                <a:blip r:embed="rId16"/>
                <a:stretch>
                  <a:fillRect t="-2174" b="-10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/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7A321973-D652-D44A-81C4-08825EA2D3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2503" y="5153427"/>
                <a:ext cx="3432863" cy="582852"/>
              </a:xfrm>
              <a:prstGeom prst="rect">
                <a:avLst/>
              </a:prstGeom>
              <a:blipFill>
                <a:blip r:embed="rId17"/>
                <a:stretch>
                  <a:fillRect l="-738" b="-85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/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3D598CE-2343-EB46-8606-1DE1CFFDB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4121" y="5923401"/>
                <a:ext cx="3703065" cy="586699"/>
              </a:xfrm>
              <a:prstGeom prst="rect">
                <a:avLst/>
              </a:prstGeom>
              <a:blipFill>
                <a:blip r:embed="rId18"/>
                <a:stretch>
                  <a:fillRect l="-1027" b="-19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172382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346CC-9AC9-B142-906D-46990FD18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3990513" cy="838200"/>
          </a:xfrm>
        </p:spPr>
        <p:txBody>
          <a:bodyPr/>
          <a:lstStyle/>
          <a:p>
            <a:r>
              <a:rPr lang="en-US" dirty="0"/>
              <a:t>General Solution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17F670-3C34-6543-BCB5-C00E57CF83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23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28399" y="2192145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A782600-1FE5-684C-94EB-CF426410863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8399" y="2192145"/>
                <a:ext cx="698119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14141A13-A2B5-3A43-B0EB-5C84C933EA8A}"/>
              </a:ext>
            </a:extLst>
          </p:cNvPr>
          <p:cNvCxnSpPr>
            <a:cxnSpLocks/>
          </p:cNvCxnSpPr>
          <p:nvPr/>
        </p:nvCxnSpPr>
        <p:spPr>
          <a:xfrm>
            <a:off x="982605" y="2493011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43270E9A-0775-0043-8E32-F244DF7C1B36}"/>
              </a:ext>
            </a:extLst>
          </p:cNvPr>
          <p:cNvSpPr/>
          <p:nvPr/>
        </p:nvSpPr>
        <p:spPr>
          <a:xfrm>
            <a:off x="1624716" y="2351153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6B9CBD20-3EB0-1C43-BC17-2F96CFE28994}"/>
              </a:ext>
            </a:extLst>
          </p:cNvPr>
          <p:cNvCxnSpPr>
            <a:cxnSpLocks/>
            <a:stCxn id="36" idx="1"/>
            <a:endCxn id="17" idx="4"/>
          </p:cNvCxnSpPr>
          <p:nvPr/>
        </p:nvCxnSpPr>
        <p:spPr>
          <a:xfrm rot="10800000">
            <a:off x="1775638" y="2652994"/>
            <a:ext cx="439451" cy="707983"/>
          </a:xfrm>
          <a:prstGeom prst="bentConnector2">
            <a:avLst/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0E86726-38B7-B647-B834-858262632A61}"/>
              </a:ext>
            </a:extLst>
          </p:cNvPr>
          <p:cNvCxnSpPr>
            <a:cxnSpLocks/>
            <a:stCxn id="17" idx="6"/>
            <a:endCxn id="15" idx="1"/>
          </p:cNvCxnSpPr>
          <p:nvPr/>
        </p:nvCxnSpPr>
        <p:spPr>
          <a:xfrm>
            <a:off x="1926557" y="2502073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/>
              <p:nvPr/>
            </p:nvSpPr>
            <p:spPr>
              <a:xfrm>
                <a:off x="1508127" y="2788291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8B8DC886-D458-AD48-931B-D49C358CE3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127" y="2788291"/>
                <a:ext cx="237244" cy="276999"/>
              </a:xfrm>
              <a:prstGeom prst="rect">
                <a:avLst/>
              </a:prstGeom>
              <a:blipFill>
                <a:blip r:embed="rId3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9868738-050D-F444-BE1D-540FAC487EEA}"/>
              </a:ext>
            </a:extLst>
          </p:cNvPr>
          <p:cNvCxnSpPr>
            <a:cxnSpLocks/>
          </p:cNvCxnSpPr>
          <p:nvPr/>
        </p:nvCxnSpPr>
        <p:spPr>
          <a:xfrm>
            <a:off x="6033855" y="2522616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/>
              <p:nvPr/>
            </p:nvSpPr>
            <p:spPr>
              <a:xfrm>
                <a:off x="1193220" y="4062238"/>
                <a:ext cx="1671996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418E31-5A99-514B-B02F-0A95AA625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220" y="4062238"/>
                <a:ext cx="1671996" cy="733149"/>
              </a:xfrm>
              <a:prstGeom prst="rect">
                <a:avLst/>
              </a:prstGeom>
              <a:blipFill>
                <a:blip r:embed="rId4"/>
                <a:stretch>
                  <a:fillRect b="-8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15088" y="3043501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789C579B-40B1-5642-8659-513643CBCF1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5088" y="3043501"/>
                <a:ext cx="692679" cy="6349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B008E98C-1B93-A643-8901-B497B7E503AD}"/>
              </a:ext>
            </a:extLst>
          </p:cNvPr>
          <p:cNvCxnSpPr>
            <a:cxnSpLocks/>
            <a:stCxn id="32" idx="3"/>
            <a:endCxn id="42" idx="3"/>
          </p:cNvCxnSpPr>
          <p:nvPr/>
        </p:nvCxnSpPr>
        <p:spPr>
          <a:xfrm flipH="1">
            <a:off x="5885441" y="2512341"/>
            <a:ext cx="129900" cy="845672"/>
          </a:xfrm>
          <a:prstGeom prst="bentConnector3">
            <a:avLst>
              <a:gd name="adj1" fmla="val -175982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/>
              <p:nvPr/>
            </p:nvSpPr>
            <p:spPr>
              <a:xfrm>
                <a:off x="1240892" y="4927487"/>
                <a:ext cx="5104411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CB632B7A-53C4-FE4D-8349-FF62F0AF7A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0892" y="4927487"/>
                <a:ext cx="5104411" cy="586699"/>
              </a:xfrm>
              <a:prstGeom prst="rect">
                <a:avLst/>
              </a:prstGeom>
              <a:blipFill>
                <a:blip r:embed="rId6"/>
                <a:stretch>
                  <a:fillRect l="-248" t="-2083" r="-1241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38049" y="2189423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796B8961-7F33-0B4B-BCC5-29CCA5C6D93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8049" y="2189423"/>
                <a:ext cx="698119" cy="63495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77E12D9-1F33-1147-BA47-4E89F668C3E8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2936207" y="2499351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317222" y="2194866"/>
                <a:ext cx="69811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𝑵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96A5FF0-6B0F-B543-92C7-1801D5310C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222" y="2194866"/>
                <a:ext cx="698119" cy="63495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EE633EE-99A9-6D45-8E8A-AE83CC90CC08}"/>
              </a:ext>
            </a:extLst>
          </p:cNvPr>
          <p:cNvCxnSpPr>
            <a:cxnSpLocks/>
            <a:endCxn id="32" idx="1"/>
          </p:cNvCxnSpPr>
          <p:nvPr/>
        </p:nvCxnSpPr>
        <p:spPr>
          <a:xfrm>
            <a:off x="5015380" y="2504794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50356" y="3043260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398A29-43E9-2D47-A444-3D14D2A856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0356" y="3043260"/>
                <a:ext cx="692679" cy="6349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550A11DE-C109-214B-B3B9-68CD349E7863}"/>
              </a:ext>
            </a:extLst>
          </p:cNvPr>
          <p:cNvCxnSpPr>
            <a:cxnSpLocks/>
            <a:stCxn id="37" idx="1"/>
            <a:endCxn id="36" idx="3"/>
          </p:cNvCxnSpPr>
          <p:nvPr/>
        </p:nvCxnSpPr>
        <p:spPr>
          <a:xfrm rot="10800000" flipV="1">
            <a:off x="2907768" y="3360734"/>
            <a:ext cx="442589" cy="24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192762" y="3040538"/>
                <a:ext cx="692679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sz="1600" b="1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AC14A41-300E-994B-BF2E-27D36BB1C4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762" y="3040538"/>
                <a:ext cx="692679" cy="63495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Elbow Connector 42">
            <a:extLst>
              <a:ext uri="{FF2B5EF4-FFF2-40B4-BE49-F238E27FC236}">
                <a16:creationId xmlns:a16="http://schemas.microsoft.com/office/drawing/2014/main" id="{4055F2D3-79E8-1E4E-A79F-3C2BDD744B8B}"/>
              </a:ext>
            </a:extLst>
          </p:cNvPr>
          <p:cNvCxnSpPr>
            <a:cxnSpLocks/>
            <a:stCxn id="42" idx="1"/>
          </p:cNvCxnSpPr>
          <p:nvPr/>
        </p:nvCxnSpPr>
        <p:spPr>
          <a:xfrm rot="10800000" flipV="1">
            <a:off x="4920552" y="3358012"/>
            <a:ext cx="272211" cy="1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7AAAC6D-E095-1841-BE6F-1986356C6C74}"/>
              </a:ext>
            </a:extLst>
          </p:cNvPr>
          <p:cNvCxnSpPr>
            <a:cxnSpLocks/>
          </p:cNvCxnSpPr>
          <p:nvPr/>
        </p:nvCxnSpPr>
        <p:spPr>
          <a:xfrm>
            <a:off x="3937690" y="2496629"/>
            <a:ext cx="301842" cy="7547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Elbow Connector 46">
            <a:extLst>
              <a:ext uri="{FF2B5EF4-FFF2-40B4-BE49-F238E27FC236}">
                <a16:creationId xmlns:a16="http://schemas.microsoft.com/office/drawing/2014/main" id="{65D5D9EE-D632-E94C-896B-7A1A1A05AA6F}"/>
              </a:ext>
            </a:extLst>
          </p:cNvPr>
          <p:cNvCxnSpPr>
            <a:cxnSpLocks/>
          </p:cNvCxnSpPr>
          <p:nvPr/>
        </p:nvCxnSpPr>
        <p:spPr>
          <a:xfrm rot="10800000">
            <a:off x="4036091" y="3355294"/>
            <a:ext cx="198660" cy="2719"/>
          </a:xfrm>
          <a:prstGeom prst="bentConnector3">
            <a:avLst>
              <a:gd name="adj1" fmla="val 50000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/>
              <p:nvPr/>
            </p:nvSpPr>
            <p:spPr>
              <a:xfrm>
                <a:off x="6386196" y="2088073"/>
                <a:ext cx="698396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0BF3B0D5-34DD-224C-9D0F-475F28C098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6196" y="2088073"/>
                <a:ext cx="698396" cy="369332"/>
              </a:xfrm>
              <a:prstGeom prst="rect">
                <a:avLst/>
              </a:prstGeom>
              <a:blipFill>
                <a:blip r:embed="rId11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/>
              <p:nvPr/>
            </p:nvSpPr>
            <p:spPr>
              <a:xfrm>
                <a:off x="770555" y="2068917"/>
                <a:ext cx="7075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1A8EB639-182D-344F-99ED-F3945B8F36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0555" y="2068917"/>
                <a:ext cx="707501" cy="369332"/>
              </a:xfrm>
              <a:prstGeom prst="rect">
                <a:avLst/>
              </a:prstGeom>
              <a:blipFill>
                <a:blip r:embed="rId12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1" name="Group 50">
            <a:extLst>
              <a:ext uri="{FF2B5EF4-FFF2-40B4-BE49-F238E27FC236}">
                <a16:creationId xmlns:a16="http://schemas.microsoft.com/office/drawing/2014/main" id="{B65BA03F-5AF1-9A40-A44D-865A78F17C9C}"/>
              </a:ext>
            </a:extLst>
          </p:cNvPr>
          <p:cNvGrpSpPr/>
          <p:nvPr/>
        </p:nvGrpSpPr>
        <p:grpSpPr>
          <a:xfrm>
            <a:off x="4446895" y="2447291"/>
            <a:ext cx="396240" cy="91440"/>
            <a:chOff x="4874079" y="5263243"/>
            <a:chExt cx="396240" cy="91440"/>
          </a:xfrm>
        </p:grpSpPr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CE2EF914-0BA0-5C41-9828-F832AD034B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4E78F834-0354-2046-8D3C-41AC2B9439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5CAEB420-7249-7144-AFC5-2DE84B98D2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080D776-46C3-6D4C-A08F-F02BFC26BB03}"/>
              </a:ext>
            </a:extLst>
          </p:cNvPr>
          <p:cNvGrpSpPr/>
          <p:nvPr/>
        </p:nvGrpSpPr>
        <p:grpSpPr>
          <a:xfrm>
            <a:off x="4419778" y="3309574"/>
            <a:ext cx="396240" cy="91440"/>
            <a:chOff x="4874079" y="5263243"/>
            <a:chExt cx="396240" cy="91440"/>
          </a:xfrm>
        </p:grpSpPr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38A53630-C254-8C4C-BB35-50AC702E7CB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8740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E08BB2B9-F62E-EB4F-9932-6C6D585F19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0264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40479146-03B7-3846-A02E-99B5F1C4145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78879" y="5263243"/>
              <a:ext cx="91440" cy="914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8C7EB3E9-CD44-A44B-AB02-81E8189CB5CD}"/>
              </a:ext>
            </a:extLst>
          </p:cNvPr>
          <p:cNvSpPr txBox="1"/>
          <p:nvPr/>
        </p:nvSpPr>
        <p:spPr>
          <a:xfrm>
            <a:off x="6697306" y="5144854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Why?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6275009-1513-4245-AA9A-123D22E411AA}"/>
              </a:ext>
            </a:extLst>
          </p:cNvPr>
          <p:cNvGrpSpPr/>
          <p:nvPr/>
        </p:nvGrpSpPr>
        <p:grpSpPr>
          <a:xfrm>
            <a:off x="6526802" y="420303"/>
            <a:ext cx="2306479" cy="838200"/>
            <a:chOff x="2265521" y="1669063"/>
            <a:chExt cx="4190818" cy="1465219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BFDB1675-C8C3-4A47-80CE-3DBB2A89283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5415" y="1669064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1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A62B21C-3F5D-2741-BA93-FDC84CB552FC}"/>
                </a:ext>
              </a:extLst>
            </p:cNvPr>
            <p:cNvCxnSpPr>
              <a:cxnSpLocks/>
              <a:stCxn id="60" idx="3"/>
              <a:endCxn id="44" idx="1"/>
            </p:cNvCxnSpPr>
            <p:nvPr/>
          </p:nvCxnSpPr>
          <p:spPr>
            <a:xfrm>
              <a:off x="4280883" y="1986538"/>
              <a:ext cx="624532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42E42BA-CDAC-1E4A-8CF2-659D4EB1D6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4285" y="1977660"/>
              <a:ext cx="712054" cy="1431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2574E7-05E2-7D41-9723-999B2D0DE66F}"/>
                    </a:ext>
                  </a:extLst>
                </p:cNvPr>
                <p:cNvSpPr/>
                <p:nvPr/>
              </p:nvSpPr>
              <p:spPr>
                <a:xfrm>
                  <a:off x="4799280" y="1759215"/>
                  <a:ext cx="773838" cy="3598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2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2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E2574E7-05E2-7D41-9723-999B2D0DE66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9280" y="1759215"/>
                  <a:ext cx="773838" cy="359832"/>
                </a:xfrm>
                <a:prstGeom prst="rect">
                  <a:avLst/>
                </a:prstGeom>
                <a:blipFill>
                  <a:blip r:embed="rId13"/>
                  <a:stretch>
                    <a:fillRect r="-8571" b="-444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EA87366-5062-9242-B150-96311A462A14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669063"/>
                  <a:ext cx="712055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1EA87366-5062-9242-B150-96311A462A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669063"/>
                  <a:ext cx="712055" cy="63495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C839F630-5CBD-2449-BA54-960D164E52B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265521" y="1990986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6E4E4D4-9AF7-4044-B52B-88CBA24487C2}"/>
                </a:ext>
              </a:extLst>
            </p:cNvPr>
            <p:cNvSpPr/>
            <p:nvPr/>
          </p:nvSpPr>
          <p:spPr>
            <a:xfrm>
              <a:off x="2938511" y="182674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+</a:t>
              </a:r>
            </a:p>
          </p:txBody>
        </p:sp>
        <p:cxnSp>
          <p:nvCxnSpPr>
            <p:cNvPr id="63" name="Elbow Connector 62">
              <a:extLst>
                <a:ext uri="{FF2B5EF4-FFF2-40B4-BE49-F238E27FC236}">
                  <a16:creationId xmlns:a16="http://schemas.microsoft.com/office/drawing/2014/main" id="{9DADDA7B-B75D-0241-8A44-3D491D24BE32}"/>
                </a:ext>
              </a:extLst>
            </p:cNvPr>
            <p:cNvCxnSpPr>
              <a:cxnSpLocks/>
              <a:stCxn id="44" idx="3"/>
              <a:endCxn id="66" idx="3"/>
            </p:cNvCxnSpPr>
            <p:nvPr/>
          </p:nvCxnSpPr>
          <p:spPr>
            <a:xfrm flipH="1">
              <a:off x="4912631" y="1986539"/>
              <a:ext cx="636349" cy="830268"/>
            </a:xfrm>
            <a:prstGeom prst="bentConnector3">
              <a:avLst>
                <a:gd name="adj1" fmla="val -35924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AC9E583A-5DB8-6E4F-8408-AB9CD5F2EB4A}"/>
                </a:ext>
              </a:extLst>
            </p:cNvPr>
            <p:cNvCxnSpPr>
              <a:cxnSpLocks/>
              <a:stCxn id="62" idx="6"/>
              <a:endCxn id="60" idx="1"/>
            </p:cNvCxnSpPr>
            <p:nvPr/>
          </p:nvCxnSpPr>
          <p:spPr>
            <a:xfrm>
              <a:off x="3240352" y="1977660"/>
              <a:ext cx="328476" cy="887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81E1B5-6432-B843-AA3A-84D422CB7B61}"/>
                    </a:ext>
                  </a:extLst>
                </p:cNvPr>
                <p:cNvSpPr txBox="1"/>
                <p:nvPr/>
              </p:nvSpPr>
              <p:spPr>
                <a:xfrm>
                  <a:off x="2756252" y="2222334"/>
                  <a:ext cx="229235" cy="239888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F781E1B5-6432-B843-AA3A-84D422CB7B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6252" y="2222334"/>
                  <a:ext cx="229235" cy="239888"/>
                </a:xfrm>
                <a:prstGeom prst="rect">
                  <a:avLst/>
                </a:prstGeom>
                <a:blipFill>
                  <a:blip r:embed="rId15"/>
                  <a:stretch>
                    <a:fillRect l="-18182" r="-9091" b="-363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852928F-A773-354B-8866-61873372A4A7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982700" y="2499332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1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1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/>
                </a:p>
              </p:txBody>
            </p:sp>
          </mc:Choice>
          <mc:Fallback xmlns=""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3852928F-A773-354B-8866-61873372A4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2700" y="2499332"/>
                  <a:ext cx="929931" cy="63495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Elbow Connector 66">
              <a:extLst>
                <a:ext uri="{FF2B5EF4-FFF2-40B4-BE49-F238E27FC236}">
                  <a16:creationId xmlns:a16="http://schemas.microsoft.com/office/drawing/2014/main" id="{5A9C25B3-7D0E-454C-81C2-59BE82F12D08}"/>
                </a:ext>
              </a:extLst>
            </p:cNvPr>
            <p:cNvCxnSpPr>
              <a:cxnSpLocks/>
              <a:stCxn id="66" idx="1"/>
              <a:endCxn id="62" idx="4"/>
            </p:cNvCxnSpPr>
            <p:nvPr/>
          </p:nvCxnSpPr>
          <p:spPr>
            <a:xfrm rot="10800000">
              <a:off x="3089432" y="2128581"/>
              <a:ext cx="893268" cy="688227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FC72EF-7EBF-D54D-BDE5-30E54B48ECDB}"/>
                  </a:ext>
                </a:extLst>
              </p:cNvPr>
              <p:cNvSpPr txBox="1"/>
              <p:nvPr/>
            </p:nvSpPr>
            <p:spPr>
              <a:xfrm>
                <a:off x="6618444" y="1394751"/>
                <a:ext cx="2214837" cy="5486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d>
                            <m:dPr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40FC72EF-7EBF-D54D-BDE5-30E54B48EC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8444" y="1394751"/>
                <a:ext cx="2214837" cy="548676"/>
              </a:xfrm>
              <a:prstGeom prst="rect">
                <a:avLst/>
              </a:prstGeom>
              <a:blipFill>
                <a:blip r:embed="rId17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24607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BAB1A17-345A-8C49-B888-195146EC0B00}"/>
              </a:ext>
            </a:extLst>
          </p:cNvPr>
          <p:cNvSpPr txBox="1"/>
          <p:nvPr/>
        </p:nvSpPr>
        <p:spPr>
          <a:xfrm>
            <a:off x="1097971" y="1459183"/>
            <a:ext cx="21339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Reaction Network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2257406-EAD1-6849-B036-C906AC6BE485}"/>
              </a:ext>
            </a:extLst>
          </p:cNvPr>
          <p:cNvSpPr/>
          <p:nvPr/>
        </p:nvSpPr>
        <p:spPr>
          <a:xfrm>
            <a:off x="1097971" y="1924507"/>
            <a:ext cx="264929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$S1 -&gt; S2; k1*$S1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J1: S2 -&gt; S3; k2*S2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J2: S3 -&gt; S2; k3*S3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J3: S2 -&gt; ; k4*S2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k1=1; k2=2; k3=3; k4=4</a:t>
            </a:r>
            <a:b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dirty="0">
                <a:solidFill>
                  <a:srgbClr val="22222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$S1=10; S2=0; S3=0; S4=0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5CC556FB-A883-7F4A-B29E-287908E0BDD0}"/>
              </a:ext>
            </a:extLst>
          </p:cNvPr>
          <p:cNvGrpSpPr/>
          <p:nvPr/>
        </p:nvGrpSpPr>
        <p:grpSpPr>
          <a:xfrm>
            <a:off x="1291702" y="3905440"/>
            <a:ext cx="2570049" cy="1049617"/>
            <a:chOff x="1291702" y="3905440"/>
            <a:chExt cx="2570049" cy="1049617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30E89A8-28C3-DC49-9EC7-0B8F8560445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91702" y="3911789"/>
              <a:ext cx="509223" cy="471158"/>
            </a:xfrm>
            <a:prstGeom prst="ellipse">
              <a:avLst/>
            </a:prstGeom>
            <a:ln w="76200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S1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0F42974-66E3-5244-B694-3564A5050AC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277328" y="3911789"/>
              <a:ext cx="509223" cy="471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S2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AEDB70F-6E38-E64D-AC2A-7268349D171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8243" y="3911789"/>
              <a:ext cx="509223" cy="471158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b="1" dirty="0"/>
                <a:t>S3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022A51-8C3C-9646-92BD-4F4CFEE20D4E}"/>
                </a:ext>
              </a:extLst>
            </p:cNvPr>
            <p:cNvCxnSpPr>
              <a:cxnSpLocks/>
              <a:stCxn id="6" idx="6"/>
              <a:endCxn id="7" idx="2"/>
            </p:cNvCxnSpPr>
            <p:nvPr/>
          </p:nvCxnSpPr>
          <p:spPr>
            <a:xfrm>
              <a:off x="1800925" y="4147368"/>
              <a:ext cx="476403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8A304ABC-82A6-1B43-BDD5-C2500AA74466}"/>
                </a:ext>
              </a:extLst>
            </p:cNvPr>
            <p:cNvCxnSpPr>
              <a:cxnSpLocks/>
              <a:stCxn id="7" idx="0"/>
              <a:endCxn id="10" idx="0"/>
            </p:cNvCxnSpPr>
            <p:nvPr/>
          </p:nvCxnSpPr>
          <p:spPr>
            <a:xfrm rot="5400000" flipH="1" flipV="1">
              <a:off x="3027397" y="3416332"/>
              <a:ext cx="12700" cy="990915"/>
            </a:xfrm>
            <a:prstGeom prst="bentConnector3">
              <a:avLst>
                <a:gd name="adj1" fmla="val 1800000"/>
              </a:avLst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BA5CA1E0-C990-2543-944C-76A1E84E6FCE}"/>
                </a:ext>
              </a:extLst>
            </p:cNvPr>
            <p:cNvCxnSpPr>
              <a:stCxn id="10" idx="2"/>
              <a:endCxn id="7" idx="6"/>
            </p:cNvCxnSpPr>
            <p:nvPr/>
          </p:nvCxnSpPr>
          <p:spPr>
            <a:xfrm flipH="1">
              <a:off x="2786551" y="4147368"/>
              <a:ext cx="481692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Down Arrow 35">
              <a:extLst>
                <a:ext uri="{FF2B5EF4-FFF2-40B4-BE49-F238E27FC236}">
                  <a16:creationId xmlns:a16="http://schemas.microsoft.com/office/drawing/2014/main" id="{6CECEC08-C1B0-D043-9F4D-CAC987D9ACE8}"/>
                </a:ext>
              </a:extLst>
            </p:cNvPr>
            <p:cNvSpPr/>
            <p:nvPr/>
          </p:nvSpPr>
          <p:spPr>
            <a:xfrm>
              <a:off x="3453414" y="4382947"/>
              <a:ext cx="150919" cy="234557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Down Arrow 43">
              <a:extLst>
                <a:ext uri="{FF2B5EF4-FFF2-40B4-BE49-F238E27FC236}">
                  <a16:creationId xmlns:a16="http://schemas.microsoft.com/office/drawing/2014/main" id="{B84B2A8B-2FA3-B946-819D-AF410986A55E}"/>
                </a:ext>
              </a:extLst>
            </p:cNvPr>
            <p:cNvSpPr/>
            <p:nvPr/>
          </p:nvSpPr>
          <p:spPr>
            <a:xfrm rot="10800000">
              <a:off x="2462971" y="4382945"/>
              <a:ext cx="150919" cy="234557"/>
            </a:xfrm>
            <a:prstGeom prst="downArrow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23578B0-B7BC-FB41-8FCE-62010483775C}"/>
                </a:ext>
              </a:extLst>
            </p:cNvPr>
            <p:cNvSpPr txBox="1"/>
            <p:nvPr/>
          </p:nvSpPr>
          <p:spPr>
            <a:xfrm>
              <a:off x="2277328" y="4678058"/>
              <a:ext cx="56297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input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8FCF40B1-B989-A141-87E1-E7A8E6AAECF6}"/>
                </a:ext>
              </a:extLst>
            </p:cNvPr>
            <p:cNvSpPr txBox="1"/>
            <p:nvPr/>
          </p:nvSpPr>
          <p:spPr>
            <a:xfrm>
              <a:off x="3196184" y="4678057"/>
              <a:ext cx="665567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output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3A3EC74-F820-B643-9C13-CF26685B023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957906" y="2915383"/>
                <a:ext cx="643565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03A3EC74-F820-B643-9C13-CF26685B02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7906" y="2915383"/>
                <a:ext cx="643565" cy="6349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0BC75FA-AD9E-0C4E-8D51-E44F38E6B3EC}"/>
                  </a:ext>
                </a:extLst>
              </p:cNvPr>
              <p:cNvSpPr txBox="1"/>
              <p:nvPr/>
            </p:nvSpPr>
            <p:spPr>
              <a:xfrm>
                <a:off x="5691277" y="2093656"/>
                <a:ext cx="2271969" cy="5866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C0BC75FA-AD9E-0C4E-8D51-E44F38E6B3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1277" y="2093656"/>
                <a:ext cx="2271969" cy="586699"/>
              </a:xfrm>
              <a:prstGeom prst="rect">
                <a:avLst/>
              </a:prstGeom>
              <a:blipFill>
                <a:blip r:embed="rId3"/>
                <a:stretch>
                  <a:fillRect l="-1676" r="-559"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Down Arrow 49">
            <a:extLst>
              <a:ext uri="{FF2B5EF4-FFF2-40B4-BE49-F238E27FC236}">
                <a16:creationId xmlns:a16="http://schemas.microsoft.com/office/drawing/2014/main" id="{C469547F-9EA5-6B45-B4C3-BCF23BC01DDE}"/>
              </a:ext>
            </a:extLst>
          </p:cNvPr>
          <p:cNvSpPr/>
          <p:nvPr/>
        </p:nvSpPr>
        <p:spPr>
          <a:xfrm rot="16200000">
            <a:off x="6742580" y="3125603"/>
            <a:ext cx="150919" cy="23455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Down Arrow 50">
            <a:extLst>
              <a:ext uri="{FF2B5EF4-FFF2-40B4-BE49-F238E27FC236}">
                <a16:creationId xmlns:a16="http://schemas.microsoft.com/office/drawing/2014/main" id="{79524C08-6C0E-E04F-BAF0-9C98E2543DC4}"/>
              </a:ext>
            </a:extLst>
          </p:cNvPr>
          <p:cNvSpPr/>
          <p:nvPr/>
        </p:nvSpPr>
        <p:spPr>
          <a:xfrm rot="16200000">
            <a:off x="7658455" y="3127079"/>
            <a:ext cx="150919" cy="234557"/>
          </a:xfrm>
          <a:prstGeom prst="downArrow">
            <a:avLst/>
          </a:prstGeom>
          <a:solidFill>
            <a:schemeClr val="bg1">
              <a:lumMod val="8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1F6A149-888C-2346-8629-C8E0DC6231D0}"/>
                  </a:ext>
                </a:extLst>
              </p:cNvPr>
              <p:cNvSpPr/>
              <p:nvPr/>
            </p:nvSpPr>
            <p:spPr>
              <a:xfrm>
                <a:off x="7852187" y="3048192"/>
                <a:ext cx="7715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F1F6A149-888C-2346-8629-C8E0DC6231D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2187" y="3048192"/>
                <a:ext cx="77155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FE242AE-C686-9846-8439-7CBCD57B2777}"/>
                  </a:ext>
                </a:extLst>
              </p:cNvPr>
              <p:cNvSpPr/>
              <p:nvPr/>
            </p:nvSpPr>
            <p:spPr>
              <a:xfrm>
                <a:off x="5847292" y="3058215"/>
                <a:ext cx="77155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0FE242AE-C686-9846-8439-7CBCD57B27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292" y="3058215"/>
                <a:ext cx="771558" cy="369332"/>
              </a:xfrm>
              <a:prstGeom prst="rect">
                <a:avLst/>
              </a:prstGeom>
              <a:blipFill>
                <a:blip r:embed="rId5"/>
                <a:stretch>
                  <a:fillRect b="-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6" name="TextBox 55">
            <a:extLst>
              <a:ext uri="{FF2B5EF4-FFF2-40B4-BE49-F238E27FC236}">
                <a16:creationId xmlns:a16="http://schemas.microsoft.com/office/drawing/2014/main" id="{7C9FBED8-0CBD-E64E-9A49-79A07B4EA162}"/>
              </a:ext>
            </a:extLst>
          </p:cNvPr>
          <p:cNvSpPr txBox="1"/>
          <p:nvPr/>
        </p:nvSpPr>
        <p:spPr>
          <a:xfrm>
            <a:off x="5518120" y="1505090"/>
            <a:ext cx="2877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Systems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481591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38C8868-3D46-5D4D-BD31-DC4AFE9F1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 Diagram of a Closed Loop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92365-AE7C-504D-93FC-561A21F2E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9854" y="3240346"/>
            <a:ext cx="6317791" cy="2458641"/>
          </a:xfrm>
          <a:solidFill>
            <a:schemeClr val="bg1"/>
          </a:solidFill>
        </p:spPr>
        <p:txBody>
          <a:bodyPr/>
          <a:lstStyle/>
          <a:p>
            <a:pPr marL="0" indent="0">
              <a:buNone/>
            </a:pPr>
            <a:r>
              <a:rPr lang="en-US" sz="2000" b="1" dirty="0"/>
              <a:t>Rules for drawing block diagrams</a:t>
            </a:r>
          </a:p>
          <a:p>
            <a:r>
              <a:rPr lang="en-US" sz="2000" dirty="0"/>
              <a:t>Arrows are directional signals</a:t>
            </a:r>
          </a:p>
          <a:p>
            <a:pPr lvl="1"/>
            <a:r>
              <a:rPr lang="en-US" sz="1600" dirty="0"/>
              <a:t>May be labelled with the name of the signal</a:t>
            </a:r>
          </a:p>
          <a:p>
            <a:r>
              <a:rPr lang="en-US" sz="2000" dirty="0"/>
              <a:t>Boxes are SISO (single input single output) systems</a:t>
            </a:r>
          </a:p>
          <a:p>
            <a:pPr lvl="1"/>
            <a:r>
              <a:rPr lang="en-US" sz="1600" dirty="0"/>
              <a:t>Internal label is the transfer function</a:t>
            </a:r>
          </a:p>
          <a:p>
            <a:pPr lvl="1"/>
            <a:r>
              <a:rPr lang="en-US" sz="1600" dirty="0"/>
              <a:t>External label (if any) is the name of the system</a:t>
            </a:r>
          </a:p>
          <a:p>
            <a:r>
              <a:rPr lang="en-US" sz="2000" dirty="0"/>
              <a:t>Filled circles are connectors that add signals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5C6F24-71F3-8D43-BC81-59B43A082D1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3EF4E9CC-9D91-476E-91FD-5BEEC164293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85FDFF9-3CEA-FF44-AF0E-1A5998224C56}"/>
              </a:ext>
            </a:extLst>
          </p:cNvPr>
          <p:cNvSpPr txBox="1"/>
          <p:nvPr/>
        </p:nvSpPr>
        <p:spPr>
          <a:xfrm>
            <a:off x="1977519" y="2685138"/>
            <a:ext cx="4968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Changing System Behavior With Control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396340" y="152856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𝑮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09629CE1-DE21-CC4D-8703-317F9E25C77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6340" y="1528560"/>
                <a:ext cx="643565" cy="63494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821D984-88B1-854E-AAF7-8CEABA050951}"/>
              </a:ext>
            </a:extLst>
          </p:cNvPr>
          <p:cNvCxnSpPr>
            <a:cxnSpLocks/>
            <a:stCxn id="30" idx="3"/>
            <a:endCxn id="41" idx="1"/>
          </p:cNvCxnSpPr>
          <p:nvPr/>
        </p:nvCxnSpPr>
        <p:spPr>
          <a:xfrm>
            <a:off x="3495579" y="1836341"/>
            <a:ext cx="900761" cy="969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/>
              <p:nvPr/>
            </p:nvSpPr>
            <p:spPr>
              <a:xfrm>
                <a:off x="3726225" y="1429529"/>
                <a:ext cx="70615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A0D4324-AA4D-E944-BE86-008B1D6A8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225" y="1429529"/>
                <a:ext cx="706155" cy="338554"/>
              </a:xfrm>
              <a:prstGeom prst="rect">
                <a:avLst/>
              </a:prstGeom>
              <a:blipFill>
                <a:blip r:embed="rId3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/>
              <p:nvPr/>
            </p:nvSpPr>
            <p:spPr>
              <a:xfrm>
                <a:off x="5215167" y="1438568"/>
                <a:ext cx="7061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826C80A-0C20-6444-8CE5-A1CE4BC61A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15167" y="1438568"/>
                <a:ext cx="706154" cy="338554"/>
              </a:xfrm>
              <a:prstGeom prst="rect">
                <a:avLst/>
              </a:prstGeom>
              <a:blipFill>
                <a:blip r:embed="rId4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𝑪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sz="1600" b="1" i="1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3F96D98-36E5-E34E-BBE8-394F358201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5648" y="1518866"/>
                <a:ext cx="929931" cy="63495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616FC95-931A-8A40-9860-5AA912BA0AB0}"/>
              </a:ext>
            </a:extLst>
          </p:cNvPr>
          <p:cNvCxnSpPr>
            <a:cxnSpLocks/>
          </p:cNvCxnSpPr>
          <p:nvPr/>
        </p:nvCxnSpPr>
        <p:spPr>
          <a:xfrm>
            <a:off x="1319854" y="1846366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Oval 15">
            <a:extLst>
              <a:ext uri="{FF2B5EF4-FFF2-40B4-BE49-F238E27FC236}">
                <a16:creationId xmlns:a16="http://schemas.microsoft.com/office/drawing/2014/main" id="{2C5E13C7-022D-C443-A884-71DBA6D0FA2D}"/>
              </a:ext>
            </a:extLst>
          </p:cNvPr>
          <p:cNvSpPr/>
          <p:nvPr/>
        </p:nvSpPr>
        <p:spPr>
          <a:xfrm>
            <a:off x="1961965" y="170450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2DA802F1-0CB0-EB45-8932-706F9F3E5D15}"/>
              </a:ext>
            </a:extLst>
          </p:cNvPr>
          <p:cNvCxnSpPr>
            <a:cxnSpLocks/>
            <a:stCxn id="53" idx="2"/>
            <a:endCxn id="16" idx="4"/>
          </p:cNvCxnSpPr>
          <p:nvPr/>
        </p:nvCxnSpPr>
        <p:spPr>
          <a:xfrm rot="5400000">
            <a:off x="3725952" y="164056"/>
            <a:ext cx="229226" cy="3455358"/>
          </a:xfrm>
          <a:prstGeom prst="bentConnector3">
            <a:avLst>
              <a:gd name="adj1" fmla="val 284931"/>
            </a:avLst>
          </a:prstGeom>
          <a:ln w="19050"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8A8EEA35-4BA1-264C-866F-3C3320C89C51}"/>
              </a:ext>
            </a:extLst>
          </p:cNvPr>
          <p:cNvCxnSpPr>
            <a:cxnSpLocks/>
            <a:stCxn id="16" idx="6"/>
          </p:cNvCxnSpPr>
          <p:nvPr/>
        </p:nvCxnSpPr>
        <p:spPr>
          <a:xfrm flipV="1">
            <a:off x="2263806" y="1848314"/>
            <a:ext cx="256142" cy="711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/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EC9395E-F46F-8840-9C9F-4242484B8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5376" y="2141646"/>
                <a:ext cx="237244" cy="276999"/>
              </a:xfrm>
              <a:prstGeom prst="rect">
                <a:avLst/>
              </a:prstGeom>
              <a:blipFill>
                <a:blip r:embed="rId7"/>
                <a:stretch>
                  <a:fillRect l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E071BE0D-FB8E-E344-9A3B-8BB9798E8390}"/>
              </a:ext>
            </a:extLst>
          </p:cNvPr>
          <p:cNvCxnSpPr>
            <a:cxnSpLocks/>
          </p:cNvCxnSpPr>
          <p:nvPr/>
        </p:nvCxnSpPr>
        <p:spPr>
          <a:xfrm>
            <a:off x="5058359" y="1794082"/>
            <a:ext cx="622897" cy="8895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426B0B-D738-7446-B45A-A83D2D3F4615}"/>
                  </a:ext>
                </a:extLst>
              </p:cNvPr>
              <p:cNvSpPr txBox="1"/>
              <p:nvPr/>
            </p:nvSpPr>
            <p:spPr>
              <a:xfrm>
                <a:off x="297164" y="1411933"/>
                <a:ext cx="17096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600" dirty="0"/>
                  <a:t>Reference: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B6426B0B-D738-7446-B45A-A83D2D3F46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64" y="1411933"/>
                <a:ext cx="1709635" cy="338554"/>
              </a:xfrm>
              <a:prstGeom prst="rect">
                <a:avLst/>
              </a:prstGeom>
              <a:blipFill>
                <a:blip r:embed="rId8"/>
                <a:stretch>
                  <a:fillRect l="-2222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7" name="TextBox 46">
            <a:extLst>
              <a:ext uri="{FF2B5EF4-FFF2-40B4-BE49-F238E27FC236}">
                <a16:creationId xmlns:a16="http://schemas.microsoft.com/office/drawing/2014/main" id="{2EE29043-C09F-DD43-8D8A-E1312690EDCA}"/>
              </a:ext>
            </a:extLst>
          </p:cNvPr>
          <p:cNvSpPr txBox="1"/>
          <p:nvPr/>
        </p:nvSpPr>
        <p:spPr>
          <a:xfrm>
            <a:off x="2455531" y="1120177"/>
            <a:ext cx="1072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Controller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49031F2-49CA-7644-A210-3EBDBC6A2FB1}"/>
              </a:ext>
            </a:extLst>
          </p:cNvPr>
          <p:cNvSpPr txBox="1"/>
          <p:nvPr/>
        </p:nvSpPr>
        <p:spPr>
          <a:xfrm>
            <a:off x="1464329" y="5925234"/>
            <a:ext cx="4968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Can derive the transfer function of the composed system from the block diagram.</a:t>
            </a:r>
          </a:p>
        </p:txBody>
      </p:sp>
    </p:spTree>
    <p:extLst>
      <p:ext uri="{BB962C8B-B14F-4D97-AF65-F5344CB8AC3E}">
        <p14:creationId xmlns:p14="http://schemas.microsoft.com/office/powerpoint/2010/main" val="33308219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  <p:bldP spid="30" grpId="0" animBg="1"/>
      <p:bldP spid="16" grpId="0" animBg="1"/>
      <p:bldP spid="29" grpId="0"/>
      <p:bldP spid="46" grpId="0"/>
      <p:bldP spid="47" grpId="0"/>
      <p:bldP spid="4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E0427-1475-0C4B-AABA-E0914B9F0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2046" y="309625"/>
            <a:ext cx="6250329" cy="838200"/>
          </a:xfrm>
        </p:spPr>
        <p:txBody>
          <a:bodyPr/>
          <a:lstStyle/>
          <a:p>
            <a:r>
              <a:rPr lang="en-US" sz="3200" dirty="0"/>
              <a:t>Properties of Laplace Transforms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1F494F0-B65D-FF43-AAE2-7652ADCD6FA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/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8F59F2-E23B-5F4F-9327-D1FE599E4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2224" y="291068"/>
                <a:ext cx="2018117" cy="599331"/>
              </a:xfrm>
              <a:prstGeom prst="rect">
                <a:avLst/>
              </a:prstGeom>
              <a:blipFill>
                <a:blip r:embed="rId3"/>
                <a:stretch>
                  <a:fillRect l="-10000" t="-191667" b="-279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/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acc>
                        <m:accPr>
                          <m:chr m:val="̇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</m:acc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DFC9141-8B0F-3445-A864-6687F2985B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84856" y="2405773"/>
                <a:ext cx="1655518" cy="276999"/>
              </a:xfrm>
              <a:prstGeom prst="rect">
                <a:avLst/>
              </a:prstGeom>
              <a:blipFill>
                <a:blip r:embed="rId4"/>
                <a:stretch>
                  <a:fillRect l="-1515" r="-3788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/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∫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4F99A752-BDE2-2D4C-8AB3-5FE9B7A6C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1484" y="2279265"/>
                <a:ext cx="1900200" cy="520463"/>
              </a:xfrm>
              <a:prstGeom prst="rect">
                <a:avLst/>
              </a:prstGeom>
              <a:blipFill>
                <a:blip r:embed="rId5"/>
                <a:stretch>
                  <a:fillRect l="-1987" t="-4762" r="-331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/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368B5B06-ACCB-D141-A5CE-FAE8574F5C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2470775"/>
                <a:ext cx="1804597" cy="276999"/>
              </a:xfrm>
              <a:prstGeom prst="rect">
                <a:avLst/>
              </a:prstGeom>
              <a:blipFill>
                <a:blip r:embed="rId6"/>
                <a:stretch>
                  <a:fillRect l="-2797" r="-34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7813EE89-305B-C744-95EB-3BFE0D229D70}"/>
              </a:ext>
            </a:extLst>
          </p:cNvPr>
          <p:cNvSpPr txBox="1"/>
          <p:nvPr/>
        </p:nvSpPr>
        <p:spPr>
          <a:xfrm>
            <a:off x="407875" y="2079508"/>
            <a:ext cx="2749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Constant multiplication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970EFCC-356A-2946-BFFC-E4BF4C81E856}"/>
              </a:ext>
            </a:extLst>
          </p:cNvPr>
          <p:cNvSpPr txBox="1"/>
          <p:nvPr/>
        </p:nvSpPr>
        <p:spPr>
          <a:xfrm>
            <a:off x="4584856" y="2014506"/>
            <a:ext cx="1287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Derivative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70EAC54-AAF5-394D-A981-57366868C472}"/>
              </a:ext>
            </a:extLst>
          </p:cNvPr>
          <p:cNvSpPr txBox="1"/>
          <p:nvPr/>
        </p:nvSpPr>
        <p:spPr>
          <a:xfrm>
            <a:off x="6881484" y="2014506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/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53D55F0-8651-7141-8F15-853FD1BC5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735" y="3309133"/>
                <a:ext cx="3000437" cy="276999"/>
              </a:xfrm>
              <a:prstGeom prst="rect">
                <a:avLst/>
              </a:prstGeom>
              <a:blipFill>
                <a:blip r:embed="rId13"/>
                <a:stretch>
                  <a:fillRect l="-1266" r="-211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>
            <a:extLst>
              <a:ext uri="{FF2B5EF4-FFF2-40B4-BE49-F238E27FC236}">
                <a16:creationId xmlns:a16="http://schemas.microsoft.com/office/drawing/2014/main" id="{5F8A3021-6BBE-0B40-9B57-6EAB2FFA0648}"/>
              </a:ext>
            </a:extLst>
          </p:cNvPr>
          <p:cNvSpPr txBox="1"/>
          <p:nvPr/>
        </p:nvSpPr>
        <p:spPr>
          <a:xfrm>
            <a:off x="454175" y="2917866"/>
            <a:ext cx="3749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Summation (Systems in parallel)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/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is a linear operator.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6BAA983-0C04-9346-A08E-A96395B8C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485" y="3856290"/>
                <a:ext cx="2721964" cy="369332"/>
              </a:xfrm>
              <a:prstGeom prst="rect">
                <a:avLst/>
              </a:prstGeom>
              <a:blipFill>
                <a:blip r:embed="rId14"/>
                <a:stretch>
                  <a:fillRect t="-6667" r="-93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B4151CC-0B5C-0F43-ACE3-4424B917C0C9}"/>
              </a:ext>
            </a:extLst>
          </p:cNvPr>
          <p:cNvSpPr txBox="1"/>
          <p:nvPr/>
        </p:nvSpPr>
        <p:spPr>
          <a:xfrm>
            <a:off x="273387" y="1224792"/>
            <a:ext cx="85972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These properties are used to construct the Laplace transform of a complex system.</a:t>
            </a:r>
          </a:p>
        </p:txBody>
      </p:sp>
    </p:spTree>
    <p:extLst>
      <p:ext uri="{BB962C8B-B14F-4D97-AF65-F5344CB8AC3E}">
        <p14:creationId xmlns:p14="http://schemas.microsoft.com/office/powerpoint/2010/main" val="179742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4" grpId="0"/>
      <p:bldP spid="26" grpId="0"/>
      <p:bldP spid="27" grpId="0"/>
      <p:bldP spid="28" grpId="0"/>
      <p:bldP spid="29" grpId="0"/>
      <p:bldP spid="21" grpId="0"/>
      <p:bldP spid="22" grpId="0"/>
      <p:bldP spid="2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A8C92-4B1F-4B45-9176-37D89F5FC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Systems in Series</a:t>
            </a:r>
            <a:endParaRPr lang="en-US" sz="3200" i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BB61BC-AB59-7640-8CDA-C3F2F1944A5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6</a:t>
            </a:fld>
            <a:endParaRPr lang="en-US" altLang="x-non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/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CBF9EA8-B4D2-F646-AF0A-C4E7072430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1636185"/>
                <a:ext cx="3198376" cy="619400"/>
              </a:xfrm>
              <a:prstGeom prst="rect">
                <a:avLst/>
              </a:prstGeom>
              <a:blipFill>
                <a:blip r:embed="rId2"/>
                <a:stretch>
                  <a:fillRect l="-1186" t="-180000" r="-1186" b="-26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/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6F3662F-990E-5547-9A58-24CB647B09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4680" y="2712974"/>
                <a:ext cx="2662524" cy="276999"/>
              </a:xfrm>
              <a:prstGeom prst="rect">
                <a:avLst/>
              </a:prstGeom>
              <a:blipFill>
                <a:blip r:embed="rId3"/>
                <a:stretch>
                  <a:fillRect l="-948" r="-2370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6579666-D546-1B4C-8654-73C028174B4D}"/>
              </a:ext>
            </a:extLst>
          </p:cNvPr>
          <p:cNvSpPr txBox="1"/>
          <p:nvPr/>
        </p:nvSpPr>
        <p:spPr>
          <a:xfrm>
            <a:off x="4590275" y="1361541"/>
            <a:ext cx="290496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definition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AB8F43-DD50-2944-A2DD-9B31166E2E77}"/>
              </a:ext>
            </a:extLst>
          </p:cNvPr>
          <p:cNvSpPr/>
          <p:nvPr/>
        </p:nvSpPr>
        <p:spPr>
          <a:xfrm>
            <a:off x="1577701" y="1649441"/>
            <a:ext cx="1997477" cy="1420427"/>
          </a:xfrm>
          <a:prstGeom prst="rect">
            <a:avLst/>
          </a:prstGeom>
          <a:noFill/>
          <a:ln w="38100">
            <a:solidFill>
              <a:schemeClr val="tx1"/>
            </a:solidFill>
          </a:ln>
          <a:effectLst>
            <a:outerShdw dist="23000" sx="1000" sy="1000" rotWithShape="0">
              <a:srgbClr val="000000"/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19">
                <a:extLst>
                  <a:ext uri="{FF2B5EF4-FFF2-40B4-BE49-F238E27FC236}">
                    <a16:creationId xmlns:a16="http://schemas.microsoft.com/office/drawing/2014/main" id="{76235A21-2B5E-4A44-97FC-6B8A3EA3FD6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04297871"/>
                  </p:ext>
                </p:extLst>
              </p:nvPr>
            </p:nvGraphicFramePr>
            <p:xfrm>
              <a:off x="2731795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1.0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0.8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0.3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253E7A5-7792-4845-B6B9-BA4D32D1532A}"/>
              </a:ext>
            </a:extLst>
          </p:cNvPr>
          <p:cNvSpPr txBox="1"/>
          <p:nvPr/>
        </p:nvSpPr>
        <p:spPr>
          <a:xfrm>
            <a:off x="2687405" y="1654457"/>
            <a:ext cx="83708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165655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τ</m:t>
                                </m:r>
                              </m:oMath>
                            </m:oMathPara>
                          </a14:m>
                          <a:endParaRPr lang="en-US" sz="11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𝒖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𝝉</m:t>
                                </m:r>
                                <m:r>
                                  <a:rPr lang="en-US" sz="1100" b="1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1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165655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9">
                <a:extLst>
                  <a:ext uri="{FF2B5EF4-FFF2-40B4-BE49-F238E27FC236}">
                    <a16:creationId xmlns:a16="http://schemas.microsoft.com/office/drawing/2014/main" id="{42204DF7-D919-5045-9F19-DB2B2805DB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9978081"/>
                  </p:ext>
                </p:extLst>
              </p:nvPr>
            </p:nvGraphicFramePr>
            <p:xfrm>
              <a:off x="1641321" y="1962234"/>
              <a:ext cx="789126" cy="10363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94563">
                      <a:extLst>
                        <a:ext uri="{9D8B030D-6E8A-4147-A177-3AD203B41FA5}">
                          <a16:colId xmlns:a16="http://schemas.microsoft.com/office/drawing/2014/main" val="1610742074"/>
                        </a:ext>
                      </a:extLst>
                    </a:gridCol>
                    <a:gridCol w="394563">
                      <a:extLst>
                        <a:ext uri="{9D8B030D-6E8A-4147-A177-3AD203B41FA5}">
                          <a16:colId xmlns:a16="http://schemas.microsoft.com/office/drawing/2014/main" val="2683857753"/>
                        </a:ext>
                      </a:extLst>
                    </a:gridCol>
                  </a:tblGrid>
                  <a:tr h="2590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125" t="-4762" r="-103125" b="-30952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6452" t="-4762" r="-6452" b="-30952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914779775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4266236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6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501034824"/>
                      </a:ext>
                    </a:extLst>
                  </a:tr>
                  <a:tr h="259080"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sz="1100" dirty="0"/>
                            <a:t>  5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21470394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980C618C-44A3-D14C-8D0E-65731F678B0A}"/>
              </a:ext>
            </a:extLst>
          </p:cNvPr>
          <p:cNvSpPr txBox="1"/>
          <p:nvPr/>
        </p:nvSpPr>
        <p:spPr>
          <a:xfrm>
            <a:off x="1534785" y="1654457"/>
            <a:ext cx="11352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/>
              <a:t>Input History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CEF0A5-F8E8-A142-B3C2-945580980905}"/>
              </a:ext>
            </a:extLst>
          </p:cNvPr>
          <p:cNvCxnSpPr>
            <a:cxnSpLocks/>
          </p:cNvCxnSpPr>
          <p:nvPr/>
        </p:nvCxnSpPr>
        <p:spPr>
          <a:xfrm flipV="1">
            <a:off x="1062799" y="2275042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/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939687AC-F165-344C-9FBC-3F946BE10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105" y="2056380"/>
                <a:ext cx="39786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CC8D342-D3FB-EC4F-A792-7B1E1F7EFB25}"/>
              </a:ext>
            </a:extLst>
          </p:cNvPr>
          <p:cNvCxnSpPr>
            <a:cxnSpLocks/>
          </p:cNvCxnSpPr>
          <p:nvPr/>
        </p:nvCxnSpPr>
        <p:spPr>
          <a:xfrm flipV="1">
            <a:off x="3597001" y="2241046"/>
            <a:ext cx="514902" cy="1478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EE8870-1BAF-E447-8FDC-CD0DBC03825E}"/>
              </a:ext>
            </a:extLst>
          </p:cNvPr>
          <p:cNvCxnSpPr>
            <a:cxnSpLocks/>
          </p:cNvCxnSpPr>
          <p:nvPr/>
        </p:nvCxnSpPr>
        <p:spPr>
          <a:xfrm>
            <a:off x="2430447" y="2359654"/>
            <a:ext cx="301348" cy="524842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/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1E5925FD-0747-8A49-B92D-2E9D24AE18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4893" y="1807170"/>
                <a:ext cx="382605" cy="369332"/>
              </a:xfrm>
              <a:prstGeom prst="rect">
                <a:avLst/>
              </a:prstGeom>
              <a:blipFill>
                <a:blip r:embed="rId7"/>
                <a:stretch>
                  <a:fillRect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452A69D-5920-124F-94B8-F45476B04E4E}"/>
              </a:ext>
            </a:extLst>
          </p:cNvPr>
          <p:cNvCxnSpPr>
            <a:cxnSpLocks/>
          </p:cNvCxnSpPr>
          <p:nvPr/>
        </p:nvCxnSpPr>
        <p:spPr>
          <a:xfrm>
            <a:off x="2409267" y="2601646"/>
            <a:ext cx="365444" cy="0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CCD9955-5ADD-3543-8439-296022CA9287}"/>
              </a:ext>
            </a:extLst>
          </p:cNvPr>
          <p:cNvCxnSpPr>
            <a:cxnSpLocks/>
          </p:cNvCxnSpPr>
          <p:nvPr/>
        </p:nvCxnSpPr>
        <p:spPr>
          <a:xfrm flipV="1">
            <a:off x="2393717" y="2313439"/>
            <a:ext cx="338078" cy="571057"/>
          </a:xfrm>
          <a:prstGeom prst="straightConnector1">
            <a:avLst/>
          </a:prstGeom>
          <a:ln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BC2CE1C-D885-5449-8B9C-C75FFC8492C2}"/>
              </a:ext>
            </a:extLst>
          </p:cNvPr>
          <p:cNvGrpSpPr/>
          <p:nvPr/>
        </p:nvGrpSpPr>
        <p:grpSpPr>
          <a:xfrm>
            <a:off x="517638" y="4275745"/>
            <a:ext cx="3167255" cy="1296054"/>
            <a:chOff x="85441" y="1873625"/>
            <a:chExt cx="5287156" cy="1586444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3229250-8712-0D47-8FC9-9FCBBBBDFA14}"/>
                </a:ext>
              </a:extLst>
            </p:cNvPr>
            <p:cNvSpPr/>
            <p:nvPr/>
          </p:nvSpPr>
          <p:spPr>
            <a:xfrm>
              <a:off x="1348043" y="2155435"/>
              <a:ext cx="962135" cy="850233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>
                <a:solidFill>
                  <a:schemeClr val="bg1"/>
                </a:solidFill>
              </a:endParaRP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DB71C897-C1B0-2246-8724-65ACBB50E741}"/>
                </a:ext>
              </a:extLst>
            </p:cNvPr>
            <p:cNvCxnSpPr>
              <a:cxnSpLocks/>
              <a:endCxn id="24" idx="1"/>
            </p:cNvCxnSpPr>
            <p:nvPr/>
          </p:nvCxnSpPr>
          <p:spPr>
            <a:xfrm>
              <a:off x="183689" y="2573314"/>
              <a:ext cx="1164354" cy="723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1E63983-9CC2-034C-9930-8B923F2CC995}"/>
                </a:ext>
              </a:extLst>
            </p:cNvPr>
            <p:cNvSpPr txBox="1"/>
            <p:nvPr/>
          </p:nvSpPr>
          <p:spPr>
            <a:xfrm>
              <a:off x="85441" y="2164402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5BF9AAF4-A3BC-BB4E-A299-00C89511685C}"/>
                    </a:ext>
                  </a:extLst>
                </p:cNvPr>
                <p:cNvSpPr/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1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FCADCD3A-5E07-1D41-BFDA-A9330B3A84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5383" y="2403784"/>
                  <a:ext cx="985060" cy="339063"/>
                </a:xfrm>
                <a:prstGeom prst="rect">
                  <a:avLst/>
                </a:prstGeom>
                <a:blipFill>
                  <a:blip r:embed="rId8"/>
                  <a:stretch>
                    <a:fillRect b="-869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5E46A52-708E-0046-9102-BA7D00E303FA}"/>
                    </a:ext>
                  </a:extLst>
                </p:cNvPr>
                <p:cNvSpPr/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</m:e>
                          <m:sub>
                            <m:r>
                              <a:rPr lang="en-US" sz="12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1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050" dirty="0"/>
                </a:p>
              </p:txBody>
            </p:sp>
          </mc:Choice>
          <mc:Fallback xmlns=""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B6230513-D083-2342-986E-10890E7B5A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195" y="2164402"/>
                  <a:ext cx="962135" cy="850233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9F398055-427C-FF48-B107-8FBE24894FC9}"/>
                </a:ext>
              </a:extLst>
            </p:cNvPr>
            <p:cNvCxnSpPr>
              <a:cxnSpLocks/>
              <a:stCxn id="24" idx="3"/>
              <a:endCxn id="28" idx="1"/>
            </p:cNvCxnSpPr>
            <p:nvPr/>
          </p:nvCxnSpPr>
          <p:spPr>
            <a:xfrm>
              <a:off x="2310178" y="2580552"/>
              <a:ext cx="777017" cy="8967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D263E5B-15F6-1D44-AAF1-81DC4249263C}"/>
                </a:ext>
              </a:extLst>
            </p:cNvPr>
            <p:cNvSpPr txBox="1"/>
            <p:nvPr/>
          </p:nvSpPr>
          <p:spPr>
            <a:xfrm>
              <a:off x="2279301" y="2140811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S2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DECBF712-9912-0C48-8F89-A9AD7C1C62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35004" y="2580463"/>
              <a:ext cx="952783" cy="994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8C5BB48-D509-234D-B6C7-44F51C934FCA}"/>
                </a:ext>
              </a:extLst>
            </p:cNvPr>
            <p:cNvSpPr txBox="1"/>
            <p:nvPr/>
          </p:nvSpPr>
          <p:spPr>
            <a:xfrm>
              <a:off x="4788710" y="2121659"/>
              <a:ext cx="583887" cy="31080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50" dirty="0"/>
                <a:t>S3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08DD2E73-BC42-DB41-AB9D-9657FD93DBEE}"/>
                </a:ext>
              </a:extLst>
            </p:cNvPr>
            <p:cNvSpPr/>
            <p:nvPr/>
          </p:nvSpPr>
          <p:spPr>
            <a:xfrm>
              <a:off x="830437" y="1873625"/>
              <a:ext cx="3877587" cy="1586444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  <a:prstDash val="dash"/>
            </a:ln>
            <a:effectLst>
              <a:outerShdw dist="23000" sx="1000" sy="1000" rotWithShape="0">
                <a:srgbClr val="000000"/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/>
              <p:nvPr/>
            </p:nvSpPr>
            <p:spPr>
              <a:xfrm>
                <a:off x="4104215" y="4458009"/>
                <a:ext cx="186621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0FEB315B-552B-B643-96C8-C980844D2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4215" y="4458009"/>
                <a:ext cx="1866216" cy="276999"/>
              </a:xfrm>
              <a:prstGeom prst="rect">
                <a:avLst/>
              </a:prstGeom>
              <a:blipFill>
                <a:blip r:embed="rId10"/>
                <a:stretch>
                  <a:fillRect l="-2041" r="-4082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/>
              <p:nvPr/>
            </p:nvSpPr>
            <p:spPr>
              <a:xfrm>
                <a:off x="4067498" y="5115299"/>
                <a:ext cx="4132926" cy="5767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FA351F5-6B5F-6649-9DC6-D40D92271B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7498" y="5115299"/>
                <a:ext cx="4132926" cy="576761"/>
              </a:xfrm>
              <a:prstGeom prst="rect">
                <a:avLst/>
              </a:prstGeom>
              <a:blipFill>
                <a:blip r:embed="rId11"/>
                <a:stretch>
                  <a:fillRect l="-613" t="-4255" r="-1534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8C4175E3-EF34-CC4F-A6EE-5841843DE5EE}"/>
              </a:ext>
            </a:extLst>
          </p:cNvPr>
          <p:cNvSpPr txBox="1"/>
          <p:nvPr/>
        </p:nvSpPr>
        <p:spPr>
          <a:xfrm>
            <a:off x="339577" y="3640045"/>
            <a:ext cx="5565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Systems/signals in series are a convolution.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DF2F593-897F-3E44-8529-883D05957E08}"/>
              </a:ext>
            </a:extLst>
          </p:cNvPr>
          <p:cNvSpPr txBox="1"/>
          <p:nvPr/>
        </p:nvSpPr>
        <p:spPr>
          <a:xfrm>
            <a:off x="4590275" y="2341930"/>
            <a:ext cx="40321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Convolution Laplace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/>
              <p:nvPr/>
            </p:nvSpPr>
            <p:spPr>
              <a:xfrm>
                <a:off x="1794566" y="5156794"/>
                <a:ext cx="70929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FA42A58F-0BB1-8147-836F-4DF014565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4566" y="5156794"/>
                <a:ext cx="709297" cy="369332"/>
              </a:xfrm>
              <a:prstGeom prst="rect">
                <a:avLst/>
              </a:prstGeom>
              <a:blipFill>
                <a:blip r:embed="rId1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0CAC03-F37F-114B-A6C2-C6387F1E87F4}"/>
                  </a:ext>
                </a:extLst>
              </p:cNvPr>
              <p:cNvSpPr/>
              <p:nvPr/>
            </p:nvSpPr>
            <p:spPr>
              <a:xfrm>
                <a:off x="1316378" y="5822321"/>
                <a:ext cx="1533433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50CAC03-F37F-114B-A6C2-C6387F1E87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378" y="5822321"/>
                <a:ext cx="1533433" cy="669094"/>
              </a:xfrm>
              <a:prstGeom prst="rect">
                <a:avLst/>
              </a:prstGeom>
              <a:blipFill>
                <a:blip r:embed="rId13"/>
                <a:stretch>
                  <a:fillRect b="-74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7897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34" grpId="0"/>
      <p:bldP spid="35" grpId="0"/>
      <p:bldP spid="36" grpId="0"/>
      <p:bldP spid="37" grpId="0"/>
      <p:bldP spid="39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730536" cy="838200"/>
          </a:xfrm>
        </p:spPr>
        <p:txBody>
          <a:bodyPr/>
          <a:lstStyle/>
          <a:p>
            <a:r>
              <a:rPr lang="en-US"/>
              <a:t>Closed Loop System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7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C842D8-DF0E-1A4D-BF13-D92C23E6BD21}"/>
              </a:ext>
            </a:extLst>
          </p:cNvPr>
          <p:cNvGrpSpPr/>
          <p:nvPr/>
        </p:nvGrpSpPr>
        <p:grpSpPr>
          <a:xfrm>
            <a:off x="778592" y="1709768"/>
            <a:ext cx="5853027" cy="2086503"/>
            <a:chOff x="1408907" y="1248129"/>
            <a:chExt cx="5853027" cy="20865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071E2E-A15E-5D4F-876F-77FA41845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76869A-F792-4646-99AB-D5CD5BD1CE0D}"/>
                </a:ext>
              </a:extLst>
            </p:cNvPr>
            <p:cNvCxnSpPr>
              <a:cxnSpLocks/>
              <a:stCxn id="15" idx="3"/>
              <a:endCxn id="8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546971-AF83-4F46-89B6-E357F4318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02FF2D-409D-964A-BE3F-E9E9CBEF9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7B6B5-EAC9-EB4C-AB54-3E419CC5B10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5EA6E0D-2A7E-784C-8661-1403A42B4261}"/>
                </a:ext>
              </a:extLst>
            </p:cNvPr>
            <p:cNvCxnSpPr>
              <a:cxnSpLocks/>
              <a:stCxn id="8" idx="3"/>
              <a:endCxn id="17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883419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A30DC2-055F-7A41-B0CB-BA4390C5CEC3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E19E86-608C-DB4F-8611-7EC3EA9AEBA9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B58E68-E027-4E49-9A67-F8595853859B}"/>
                </a:ext>
              </a:extLst>
            </p:cNvPr>
            <p:cNvSpPr txBox="1"/>
            <p:nvPr/>
          </p:nvSpPr>
          <p:spPr>
            <a:xfrm>
              <a:off x="1408907" y="1308717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CD1D59-2465-7B42-AA57-7F407C1C0DD5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A21F7F-C7A7-0747-938E-BD37739D7B9F}"/>
                </a:ext>
              </a:extLst>
            </p:cNvPr>
            <p:cNvSpPr txBox="1"/>
            <p:nvPr/>
          </p:nvSpPr>
          <p:spPr>
            <a:xfrm>
              <a:off x="6209200" y="1308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C9185A-27AC-834E-BB9D-B59BC4B3A836}"/>
                </a:ext>
              </a:extLst>
            </p:cNvPr>
            <p:cNvSpPr txBox="1"/>
            <p:nvPr/>
          </p:nvSpPr>
          <p:spPr>
            <a:xfrm>
              <a:off x="2700544" y="12481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E22454-B627-3A47-A0ED-72107C15F46A}"/>
                </a:ext>
              </a:extLst>
            </p:cNvPr>
            <p:cNvSpPr txBox="1"/>
            <p:nvPr/>
          </p:nvSpPr>
          <p:spPr>
            <a:xfrm>
              <a:off x="4543976" y="1307111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/>
              <p:nvPr/>
            </p:nvSpPr>
            <p:spPr>
              <a:xfrm>
                <a:off x="6083026" y="4433482"/>
                <a:ext cx="1860959" cy="73314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𝑌𝑅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26" y="4433482"/>
                <a:ext cx="1860959" cy="733149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TextBox 56">
            <a:extLst>
              <a:ext uri="{FF2B5EF4-FFF2-40B4-BE49-F238E27FC236}">
                <a16:creationId xmlns:a16="http://schemas.microsoft.com/office/drawing/2014/main" id="{FE9168B6-4009-CB41-97E8-27D95AABEB15}"/>
              </a:ext>
            </a:extLst>
          </p:cNvPr>
          <p:cNvSpPr txBox="1"/>
          <p:nvPr/>
        </p:nvSpPr>
        <p:spPr>
          <a:xfrm>
            <a:off x="1974688" y="5353003"/>
            <a:ext cx="489608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We will use this terminology and notation.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3C87B5-41B7-794F-9983-3CF07CD8D0F3}"/>
                  </a:ext>
                </a:extLst>
              </p:cNvPr>
              <p:cNvSpPr txBox="1"/>
              <p:nvPr/>
            </p:nvSpPr>
            <p:spPr>
              <a:xfrm>
                <a:off x="6088800" y="2905274"/>
                <a:ext cx="1608454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D3C87B5-41B7-794F-9983-3CF07CD8D0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8800" y="2905274"/>
                <a:ext cx="1608454" cy="744243"/>
              </a:xfrm>
              <a:prstGeom prst="rect">
                <a:avLst/>
              </a:prstGeom>
              <a:blipFill>
                <a:blip r:embed="rId10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FD6CE9-8E38-E14D-93BE-648FF069797E}"/>
                  </a:ext>
                </a:extLst>
              </p:cNvPr>
              <p:cNvSpPr txBox="1"/>
              <p:nvPr/>
            </p:nvSpPr>
            <p:spPr>
              <a:xfrm>
                <a:off x="6083026" y="3630257"/>
                <a:ext cx="1618072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𝐺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11FD6CE9-8E38-E14D-93BE-648FF0697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83026" y="3630257"/>
                <a:ext cx="1618072" cy="744243"/>
              </a:xfrm>
              <a:prstGeom prst="rect">
                <a:avLst/>
              </a:prstGeom>
              <a:blipFill>
                <a:blip r:embed="rId11"/>
                <a:stretch>
                  <a:fillRect b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5111506-FF12-544A-AEA0-D50843377216}"/>
              </a:ext>
            </a:extLst>
          </p:cNvPr>
          <p:cNvGrpSpPr/>
          <p:nvPr/>
        </p:nvGrpSpPr>
        <p:grpSpPr>
          <a:xfrm>
            <a:off x="6570149" y="338881"/>
            <a:ext cx="2243144" cy="1151470"/>
            <a:chOff x="6570149" y="338881"/>
            <a:chExt cx="2243144" cy="115147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CFD129A-0EBD-A64D-A519-8BFFEA7D55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9096" y="597258"/>
              <a:ext cx="1768825" cy="893093"/>
              <a:chOff x="1291702" y="3905440"/>
              <a:chExt cx="2485764" cy="125276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4A06A2A-B566-7640-9B73-4C35EBBB43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1702" y="3911789"/>
                <a:ext cx="509223" cy="471158"/>
              </a:xfrm>
              <a:prstGeom prst="ellipse">
                <a:avLst/>
              </a:prstGeom>
              <a:ln w="762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S1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258BA2D-7ADF-4F4D-A77D-8400D1906F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7328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FBB8BEE-79E3-CD4D-B67B-0CEA518CC2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8243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S3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D446170-698D-8A42-A3E2-0D9E1E46ECDB}"/>
                  </a:ext>
                </a:extLst>
              </p:cNvPr>
              <p:cNvCxnSpPr>
                <a:cxnSpLocks/>
                <a:stCxn id="48" idx="6"/>
                <a:endCxn id="49" idx="2"/>
              </p:cNvCxnSpPr>
              <p:nvPr/>
            </p:nvCxnSpPr>
            <p:spPr>
              <a:xfrm>
                <a:off x="1800925" y="4147368"/>
                <a:ext cx="476403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>
                <a:extLst>
                  <a:ext uri="{FF2B5EF4-FFF2-40B4-BE49-F238E27FC236}">
                    <a16:creationId xmlns:a16="http://schemas.microsoft.com/office/drawing/2014/main" id="{B20155A1-DCB6-804E-9768-EFCE409EB22D}"/>
                  </a:ext>
                </a:extLst>
              </p:cNvPr>
              <p:cNvCxnSpPr>
                <a:cxnSpLocks/>
                <a:stCxn id="49" idx="0"/>
                <a:endCxn id="50" idx="0"/>
              </p:cNvCxnSpPr>
              <p:nvPr/>
            </p:nvCxnSpPr>
            <p:spPr>
              <a:xfrm rot="5400000" flipH="1" flipV="1">
                <a:off x="3027397" y="3416332"/>
                <a:ext cx="12700" cy="990915"/>
              </a:xfrm>
              <a:prstGeom prst="bentConnector3">
                <a:avLst>
                  <a:gd name="adj1" fmla="val 1800000"/>
                </a:avLst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2822E01-D6FA-6943-B29D-768C93EF5808}"/>
                  </a:ext>
                </a:extLst>
              </p:cNvPr>
              <p:cNvCxnSpPr>
                <a:stCxn id="50" idx="2"/>
                <a:endCxn id="49" idx="6"/>
              </p:cNvCxnSpPr>
              <p:nvPr/>
            </p:nvCxnSpPr>
            <p:spPr>
              <a:xfrm flipH="1">
                <a:off x="2786551" y="4147368"/>
                <a:ext cx="48169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Down Arrow 58">
                <a:extLst>
                  <a:ext uri="{FF2B5EF4-FFF2-40B4-BE49-F238E27FC236}">
                    <a16:creationId xmlns:a16="http://schemas.microsoft.com/office/drawing/2014/main" id="{27DFEE37-9257-FC4C-9C31-7379E60B5DD6}"/>
                  </a:ext>
                </a:extLst>
              </p:cNvPr>
              <p:cNvSpPr/>
              <p:nvPr/>
            </p:nvSpPr>
            <p:spPr>
              <a:xfrm>
                <a:off x="3453415" y="4382947"/>
                <a:ext cx="150917" cy="775058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60" name="Down Arrow 59">
                <a:extLst>
                  <a:ext uri="{FF2B5EF4-FFF2-40B4-BE49-F238E27FC236}">
                    <a16:creationId xmlns:a16="http://schemas.microsoft.com/office/drawing/2014/main" id="{0EBFED15-9592-5144-BD63-364BC0E21ECB}"/>
                  </a:ext>
                </a:extLst>
              </p:cNvPr>
              <p:cNvSpPr/>
              <p:nvPr/>
            </p:nvSpPr>
            <p:spPr>
              <a:xfrm rot="10800000">
                <a:off x="2462971" y="4382944"/>
                <a:ext cx="150917" cy="775263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F9A7A0A-E63B-6547-BA5C-85F3EA1B3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0149" y="338881"/>
              <a:ext cx="2243144" cy="1023826"/>
            </a:xfrm>
            <a:prstGeom prst="rect">
              <a:avLst/>
            </a:prstGeom>
            <a:solidFill>
              <a:srgbClr val="04A7FF">
                <a:alpha val="23000"/>
              </a:srgbClr>
            </a:solidFill>
            <a:ln>
              <a:solidFill>
                <a:schemeClr val="accent1">
                  <a:shade val="95000"/>
                  <a:satMod val="105000"/>
                  <a:alpha val="14114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D749F79-70B6-AB46-A46F-1BC969C979A1}"/>
                    </a:ext>
                  </a:extLst>
                </p:cNvPr>
                <p:cNvSpPr/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D749F79-70B6-AB46-A46F-1BC969C979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336783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730536" cy="838200"/>
          </a:xfrm>
        </p:spPr>
        <p:txBody>
          <a:bodyPr/>
          <a:lstStyle/>
          <a:p>
            <a:r>
              <a:rPr lang="en-US" dirty="0"/>
              <a:t>Controller 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8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C842D8-DF0E-1A4D-BF13-D92C23E6BD21}"/>
              </a:ext>
            </a:extLst>
          </p:cNvPr>
          <p:cNvGrpSpPr/>
          <p:nvPr/>
        </p:nvGrpSpPr>
        <p:grpSpPr>
          <a:xfrm>
            <a:off x="778592" y="1709768"/>
            <a:ext cx="5853027" cy="2086503"/>
            <a:chOff x="1408907" y="1248129"/>
            <a:chExt cx="5853027" cy="20865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071E2E-A15E-5D4F-876F-77FA41845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76869A-F792-4646-99AB-D5CD5BD1CE0D}"/>
                </a:ext>
              </a:extLst>
            </p:cNvPr>
            <p:cNvCxnSpPr>
              <a:cxnSpLocks/>
              <a:stCxn id="15" idx="3"/>
              <a:endCxn id="8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546971-AF83-4F46-89B6-E357F4318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02FF2D-409D-964A-BE3F-E9E9CBEF9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7B6B5-EAC9-EB4C-AB54-3E419CC5B10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5EA6E0D-2A7E-784C-8661-1403A42B4261}"/>
                </a:ext>
              </a:extLst>
            </p:cNvPr>
            <p:cNvCxnSpPr>
              <a:cxnSpLocks/>
              <a:stCxn id="8" idx="3"/>
              <a:endCxn id="17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883419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A30DC2-055F-7A41-B0CB-BA4390C5CEC3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E19E86-608C-DB4F-8611-7EC3EA9AEBA9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B58E68-E027-4E49-9A67-F8595853859B}"/>
                </a:ext>
              </a:extLst>
            </p:cNvPr>
            <p:cNvSpPr txBox="1"/>
            <p:nvPr/>
          </p:nvSpPr>
          <p:spPr>
            <a:xfrm>
              <a:off x="1408907" y="1308717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CD1D59-2465-7B42-AA57-7F407C1C0DD5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A21F7F-C7A7-0747-938E-BD37739D7B9F}"/>
                </a:ext>
              </a:extLst>
            </p:cNvPr>
            <p:cNvSpPr txBox="1"/>
            <p:nvPr/>
          </p:nvSpPr>
          <p:spPr>
            <a:xfrm>
              <a:off x="6209200" y="1308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C9185A-27AC-834E-BB9D-B59BC4B3A836}"/>
                </a:ext>
              </a:extLst>
            </p:cNvPr>
            <p:cNvSpPr txBox="1"/>
            <p:nvPr/>
          </p:nvSpPr>
          <p:spPr>
            <a:xfrm>
              <a:off x="2700544" y="12481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E22454-B627-3A47-A0ED-72107C15F46A}"/>
                </a:ext>
              </a:extLst>
            </p:cNvPr>
            <p:cNvSpPr txBox="1"/>
            <p:nvPr/>
          </p:nvSpPr>
          <p:spPr>
            <a:xfrm>
              <a:off x="4543976" y="1307111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/>
              <p:nvPr/>
            </p:nvSpPr>
            <p:spPr>
              <a:xfrm>
                <a:off x="4779673" y="5428989"/>
                <a:ext cx="129182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9673" y="5428989"/>
                <a:ext cx="1291827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CD5866-C263-1D41-AFE9-34FE64FEE02D}"/>
                  </a:ext>
                </a:extLst>
              </p:cNvPr>
              <p:cNvSpPr/>
              <p:nvPr/>
            </p:nvSpPr>
            <p:spPr>
              <a:xfrm>
                <a:off x="3234996" y="4605894"/>
                <a:ext cx="716478" cy="66909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99CD5866-C263-1D41-AFE9-34FE64FEE0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4996" y="4605894"/>
                <a:ext cx="716478" cy="669094"/>
              </a:xfrm>
              <a:prstGeom prst="rect">
                <a:avLst/>
              </a:prstGeom>
              <a:blipFill>
                <a:blip r:embed="rId10"/>
                <a:stretch>
                  <a:fillRect b="-9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917BAA-32A3-854D-820F-0573782A2AAF}"/>
                  </a:ext>
                </a:extLst>
              </p:cNvPr>
              <p:cNvSpPr txBox="1"/>
              <p:nvPr/>
            </p:nvSpPr>
            <p:spPr>
              <a:xfrm>
                <a:off x="2476870" y="5459767"/>
                <a:ext cx="24169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then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E917BAA-32A3-854D-820F-0573782A2A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6870" y="5459767"/>
                <a:ext cx="2416944" cy="369332"/>
              </a:xfrm>
              <a:prstGeom prst="rect">
                <a:avLst/>
              </a:prstGeom>
              <a:blipFill>
                <a:blip r:embed="rId11"/>
                <a:stretch>
                  <a:fillRect l="-1563" t="-10345" r="-1042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49FB60-AD7D-A742-B8A4-E0A0668C11A0}"/>
                  </a:ext>
                </a:extLst>
              </p:cNvPr>
              <p:cNvSpPr/>
              <p:nvPr/>
            </p:nvSpPr>
            <p:spPr>
              <a:xfrm>
                <a:off x="2477548" y="4755775"/>
                <a:ext cx="93775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2B49FB60-AD7D-A742-B8A4-E0A0668C11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7548" y="4755775"/>
                <a:ext cx="937757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9FC96B8-D6F3-7049-8FAC-61C479BCE7A1}"/>
              </a:ext>
            </a:extLst>
          </p:cNvPr>
          <p:cNvGrpSpPr/>
          <p:nvPr/>
        </p:nvGrpSpPr>
        <p:grpSpPr>
          <a:xfrm>
            <a:off x="6570149" y="338881"/>
            <a:ext cx="2243144" cy="1151470"/>
            <a:chOff x="6570149" y="338881"/>
            <a:chExt cx="2243144" cy="115147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AC78372B-DF72-BD43-A4CA-F3DB5BF1D45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9096" y="597258"/>
              <a:ext cx="1768825" cy="893093"/>
              <a:chOff x="1291702" y="3905440"/>
              <a:chExt cx="2485764" cy="1252767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D53B958B-BEA6-A541-9E1F-239FD68F26A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1702" y="3911789"/>
                <a:ext cx="509223" cy="471158"/>
              </a:xfrm>
              <a:prstGeom prst="ellipse">
                <a:avLst/>
              </a:prstGeom>
              <a:ln w="762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B9AD70B6-3F2C-C14C-AD1E-5953B8153B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7328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S2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DBA3C77D-38F5-6F40-BE0D-8D94CF1FFF5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8243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S3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CFA2D62-FE90-9140-BC26-2C1B25C147CB}"/>
                  </a:ext>
                </a:extLst>
              </p:cNvPr>
              <p:cNvCxnSpPr>
                <a:cxnSpLocks/>
                <a:stCxn id="35" idx="6"/>
                <a:endCxn id="37" idx="2"/>
              </p:cNvCxnSpPr>
              <p:nvPr/>
            </p:nvCxnSpPr>
            <p:spPr>
              <a:xfrm>
                <a:off x="1800925" y="4147368"/>
                <a:ext cx="476403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Elbow Connector 39">
                <a:extLst>
                  <a:ext uri="{FF2B5EF4-FFF2-40B4-BE49-F238E27FC236}">
                    <a16:creationId xmlns:a16="http://schemas.microsoft.com/office/drawing/2014/main" id="{BED4D2F6-1B5C-1149-865A-70D02EB69BDA}"/>
                  </a:ext>
                </a:extLst>
              </p:cNvPr>
              <p:cNvCxnSpPr>
                <a:cxnSpLocks/>
                <a:stCxn id="37" idx="0"/>
                <a:endCxn id="38" idx="0"/>
              </p:cNvCxnSpPr>
              <p:nvPr/>
            </p:nvCxnSpPr>
            <p:spPr>
              <a:xfrm rot="5400000" flipH="1" flipV="1">
                <a:off x="3027397" y="3416332"/>
                <a:ext cx="12700" cy="990915"/>
              </a:xfrm>
              <a:prstGeom prst="bentConnector3">
                <a:avLst>
                  <a:gd name="adj1" fmla="val 1800000"/>
                </a:avLst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A4F69919-5343-FB49-9F66-29A805A76C22}"/>
                  </a:ext>
                </a:extLst>
              </p:cNvPr>
              <p:cNvCxnSpPr>
                <a:stCxn id="38" idx="2"/>
                <a:endCxn id="37" idx="6"/>
              </p:cNvCxnSpPr>
              <p:nvPr/>
            </p:nvCxnSpPr>
            <p:spPr>
              <a:xfrm flipH="1">
                <a:off x="2786551" y="4147368"/>
                <a:ext cx="48169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Down Arrow 41">
                <a:extLst>
                  <a:ext uri="{FF2B5EF4-FFF2-40B4-BE49-F238E27FC236}">
                    <a16:creationId xmlns:a16="http://schemas.microsoft.com/office/drawing/2014/main" id="{7EF2E70A-5A55-F041-8F81-BC501E22E56F}"/>
                  </a:ext>
                </a:extLst>
              </p:cNvPr>
              <p:cNvSpPr/>
              <p:nvPr/>
            </p:nvSpPr>
            <p:spPr>
              <a:xfrm>
                <a:off x="3453415" y="4382947"/>
                <a:ext cx="150917" cy="775058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43" name="Down Arrow 42">
                <a:extLst>
                  <a:ext uri="{FF2B5EF4-FFF2-40B4-BE49-F238E27FC236}">
                    <a16:creationId xmlns:a16="http://schemas.microsoft.com/office/drawing/2014/main" id="{EAC279F7-C125-6A48-81B3-8F941B4FC003}"/>
                  </a:ext>
                </a:extLst>
              </p:cNvPr>
              <p:cNvSpPr/>
              <p:nvPr/>
            </p:nvSpPr>
            <p:spPr>
              <a:xfrm rot="10800000">
                <a:off x="2462971" y="4382944"/>
                <a:ext cx="150917" cy="775263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91C138F-0108-9F46-9B84-BA9856C734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0149" y="338881"/>
              <a:ext cx="2243144" cy="1023826"/>
            </a:xfrm>
            <a:prstGeom prst="rect">
              <a:avLst/>
            </a:prstGeom>
            <a:solidFill>
              <a:srgbClr val="04A7FF">
                <a:alpha val="23000"/>
              </a:srgbClr>
            </a:solidFill>
            <a:ln>
              <a:solidFill>
                <a:schemeClr val="accent1">
                  <a:shade val="95000"/>
                  <a:satMod val="105000"/>
                  <a:alpha val="14114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60B8892-DF7F-F143-9AA4-1BCACB60C027}"/>
                    </a:ext>
                  </a:extLst>
                </p:cNvPr>
                <p:cNvSpPr/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360B8892-DF7F-F143-9AA4-1BCACB60C0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  <a:blipFill>
                  <a:blip r:embed="rId13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18042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4" grpId="0"/>
      <p:bldP spid="7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7452" y="228600"/>
            <a:ext cx="5930284" cy="838200"/>
          </a:xfrm>
        </p:spPr>
        <p:txBody>
          <a:bodyPr/>
          <a:lstStyle/>
          <a:p>
            <a:r>
              <a:rPr lang="en-US" dirty="0"/>
              <a:t>Closed Loop Transfer Function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9</a:t>
            </a:fld>
            <a:endParaRPr lang="en-US" altLang="x-non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C842D8-DF0E-1A4D-BF13-D92C23E6BD21}"/>
              </a:ext>
            </a:extLst>
          </p:cNvPr>
          <p:cNvGrpSpPr/>
          <p:nvPr/>
        </p:nvGrpSpPr>
        <p:grpSpPr>
          <a:xfrm>
            <a:off x="778592" y="1709768"/>
            <a:ext cx="5853027" cy="2086503"/>
            <a:chOff x="1408907" y="1248129"/>
            <a:chExt cx="5853027" cy="208650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6071E2E-A15E-5D4F-876F-77FA41845D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464710" y="1908762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376869A-F792-4646-99AB-D5CD5BD1CE0D}"/>
                </a:ext>
              </a:extLst>
            </p:cNvPr>
            <p:cNvCxnSpPr>
              <a:cxnSpLocks/>
              <a:stCxn id="15" idx="3"/>
              <a:endCxn id="8" idx="1"/>
            </p:cNvCxnSpPr>
            <p:nvPr/>
          </p:nvCxnSpPr>
          <p:spPr>
            <a:xfrm>
              <a:off x="4498759" y="2226236"/>
              <a:ext cx="965951" cy="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546971-AF83-4F46-89B6-E357F43182B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08275" y="2220800"/>
              <a:ext cx="1153659" cy="1087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/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95734823-CECB-A84E-9295-8008C28AD2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09988" y="1998913"/>
                  <a:ext cx="712054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sz="1600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A968C8BC-6466-334D-A6BD-3246A69BD8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828" y="1908761"/>
                  <a:ext cx="929931" cy="63495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A02FF2D-409D-964A-BE3F-E9E9CBEF95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86127" y="2230684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347B6B5-EAC9-EB4C-AB54-3E419CC5B102}"/>
                </a:ext>
              </a:extLst>
            </p:cNvPr>
            <p:cNvSpPr/>
            <p:nvPr/>
          </p:nvSpPr>
          <p:spPr>
            <a:xfrm>
              <a:off x="2450237" y="2057560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95EA6E0D-2A7E-784C-8661-1403A42B4261}"/>
                </a:ext>
              </a:extLst>
            </p:cNvPr>
            <p:cNvCxnSpPr>
              <a:cxnSpLocks/>
              <a:stCxn id="8" idx="3"/>
              <a:endCxn id="17" idx="4"/>
            </p:cNvCxnSpPr>
            <p:nvPr/>
          </p:nvCxnSpPr>
          <p:spPr>
            <a:xfrm flipH="1">
              <a:off x="2601158" y="2226237"/>
              <a:ext cx="3507117" cy="133163"/>
            </a:xfrm>
            <a:prstGeom prst="bentConnector4">
              <a:avLst>
                <a:gd name="adj1" fmla="val -6518"/>
                <a:gd name="adj2" fmla="val 883419"/>
              </a:avLst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BAA30DC2-055F-7A41-B0CB-BA4390C5CEC3}"/>
                </a:ext>
              </a:extLst>
            </p:cNvPr>
            <p:cNvCxnSpPr>
              <a:cxnSpLocks/>
              <a:stCxn id="17" idx="6"/>
            </p:cNvCxnSpPr>
            <p:nvPr/>
          </p:nvCxnSpPr>
          <p:spPr>
            <a:xfrm>
              <a:off x="2752078" y="2208480"/>
              <a:ext cx="860854" cy="950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/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4720C9DC-9959-B347-B0E4-3CD46F82787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3648" y="2531143"/>
                  <a:ext cx="23724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000" r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1E19E86-608C-DB4F-8611-7EC3EA9AEBA9}"/>
                </a:ext>
              </a:extLst>
            </p:cNvPr>
            <p:cNvSpPr txBox="1"/>
            <p:nvPr/>
          </p:nvSpPr>
          <p:spPr>
            <a:xfrm>
              <a:off x="3545493" y="2538691"/>
              <a:ext cx="104067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Controller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/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F47658B7-F611-DC44-8AE7-83B0B9A01A4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79814" y="1764812"/>
                  <a:ext cx="716863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206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0B58E68-E027-4E49-9A67-F8595853859B}"/>
                </a:ext>
              </a:extLst>
            </p:cNvPr>
            <p:cNvSpPr txBox="1"/>
            <p:nvPr/>
          </p:nvSpPr>
          <p:spPr>
            <a:xfrm>
              <a:off x="1408907" y="1308717"/>
              <a:ext cx="105028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Reference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/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EC450A20-77A6-2544-A898-34E53139A6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8862" y="1775169"/>
                  <a:ext cx="716863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2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/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B467AE80-FA5F-BF4D-87A6-86284A8B469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6163" y="1805289"/>
                  <a:ext cx="716478" cy="369332"/>
                </a:xfrm>
                <a:prstGeom prst="rect">
                  <a:avLst/>
                </a:prstGeom>
                <a:blipFill>
                  <a:blip r:embed="rId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/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0BBB10F0-9877-9341-88F1-BCB6F82398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45953" y="1794573"/>
                  <a:ext cx="71647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08CD1D59-2465-7B42-AA57-7F407C1C0DD5}"/>
                </a:ext>
              </a:extLst>
            </p:cNvPr>
            <p:cNvSpPr txBox="1"/>
            <p:nvPr/>
          </p:nvSpPr>
          <p:spPr>
            <a:xfrm>
              <a:off x="5366182" y="2595968"/>
              <a:ext cx="822661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System</a:t>
              </a:r>
            </a:p>
            <a:p>
              <a:pPr algn="ctr"/>
              <a:r>
                <a:rPr lang="en-US" sz="1400" b="1" dirty="0"/>
                <a:t>Under</a:t>
              </a:r>
            </a:p>
            <a:p>
              <a:pPr algn="ctr"/>
              <a:r>
                <a:rPr lang="en-US" sz="1400" b="1" dirty="0"/>
                <a:t>Control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8A21F7F-C7A7-0747-938E-BD37739D7B9F}"/>
                </a:ext>
              </a:extLst>
            </p:cNvPr>
            <p:cNvSpPr txBox="1"/>
            <p:nvPr/>
          </p:nvSpPr>
          <p:spPr>
            <a:xfrm>
              <a:off x="6209200" y="1308717"/>
              <a:ext cx="101983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Measured</a:t>
              </a:r>
            </a:p>
            <a:p>
              <a:pPr algn="ctr"/>
              <a:r>
                <a:rPr lang="en-US" sz="1400" b="1" dirty="0"/>
                <a:t>Output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48C9185A-27AC-834E-BB9D-B59BC4B3A836}"/>
                </a:ext>
              </a:extLst>
            </p:cNvPr>
            <p:cNvSpPr txBox="1"/>
            <p:nvPr/>
          </p:nvSpPr>
          <p:spPr>
            <a:xfrm>
              <a:off x="2700544" y="1248129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Error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7BE22454-B627-3A47-A0ED-72107C15F46A}"/>
                </a:ext>
              </a:extLst>
            </p:cNvPr>
            <p:cNvSpPr txBox="1"/>
            <p:nvPr/>
          </p:nvSpPr>
          <p:spPr>
            <a:xfrm>
              <a:off x="4543976" y="1307111"/>
              <a:ext cx="8210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400" b="1" dirty="0"/>
                <a:t>Control</a:t>
              </a:r>
            </a:p>
            <a:p>
              <a:pPr algn="ctr"/>
              <a:r>
                <a:rPr lang="en-US" sz="1400" b="1" dirty="0"/>
                <a:t>Input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/>
              <p:nvPr/>
            </p:nvSpPr>
            <p:spPr>
              <a:xfrm>
                <a:off x="1414805" y="4588118"/>
                <a:ext cx="3653821" cy="7442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𝑅𝑌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50F9EFA4-48E1-AE46-83ED-E1611B6BDF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4805" y="4588118"/>
                <a:ext cx="3653821" cy="744243"/>
              </a:xfrm>
              <a:prstGeom prst="rect">
                <a:avLst/>
              </a:prstGeom>
              <a:blipFill>
                <a:blip r:embed="rId9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4" name="Group 43">
            <a:extLst>
              <a:ext uri="{FF2B5EF4-FFF2-40B4-BE49-F238E27FC236}">
                <a16:creationId xmlns:a16="http://schemas.microsoft.com/office/drawing/2014/main" id="{F5111506-FF12-544A-AEA0-D50843377216}"/>
              </a:ext>
            </a:extLst>
          </p:cNvPr>
          <p:cNvGrpSpPr/>
          <p:nvPr/>
        </p:nvGrpSpPr>
        <p:grpSpPr>
          <a:xfrm>
            <a:off x="6570149" y="338881"/>
            <a:ext cx="2243144" cy="1151470"/>
            <a:chOff x="6570149" y="338881"/>
            <a:chExt cx="2243144" cy="1151470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CFD129A-0EBD-A64D-A519-8BFFEA7D554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6859096" y="597258"/>
              <a:ext cx="1768825" cy="893093"/>
              <a:chOff x="1291702" y="3905440"/>
              <a:chExt cx="2485764" cy="1252767"/>
            </a:xfrm>
          </p:grpSpPr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F4A06A2A-B566-7640-9B73-4C35EBBB437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291702" y="3911789"/>
                <a:ext cx="509223" cy="471158"/>
              </a:xfrm>
              <a:prstGeom prst="ellipse">
                <a:avLst/>
              </a:prstGeom>
              <a:ln w="76200"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S1</a:t>
                </a:r>
              </a:p>
            </p:txBody>
          </p:sp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9258BA2D-7ADF-4F4D-A77D-8400D1906FB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277328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S2</a:t>
                </a:r>
              </a:p>
            </p:txBody>
          </p: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3FBB8BEE-79E3-CD4D-B67B-0CEA518CC2A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8243" y="3911789"/>
                <a:ext cx="509223" cy="471158"/>
              </a:xfrm>
              <a:prstGeom prst="ellipse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500" b="1" dirty="0"/>
                  <a:t>S3</a:t>
                </a:r>
              </a:p>
            </p:txBody>
          </p: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0D446170-698D-8A42-A3E2-0D9E1E46ECDB}"/>
                  </a:ext>
                </a:extLst>
              </p:cNvPr>
              <p:cNvCxnSpPr>
                <a:cxnSpLocks/>
                <a:stCxn id="48" idx="6"/>
                <a:endCxn id="49" idx="2"/>
              </p:cNvCxnSpPr>
              <p:nvPr/>
            </p:nvCxnSpPr>
            <p:spPr>
              <a:xfrm>
                <a:off x="1800925" y="4147368"/>
                <a:ext cx="476403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Elbow Connector 54">
                <a:extLst>
                  <a:ext uri="{FF2B5EF4-FFF2-40B4-BE49-F238E27FC236}">
                    <a16:creationId xmlns:a16="http://schemas.microsoft.com/office/drawing/2014/main" id="{B20155A1-DCB6-804E-9768-EFCE409EB22D}"/>
                  </a:ext>
                </a:extLst>
              </p:cNvPr>
              <p:cNvCxnSpPr>
                <a:cxnSpLocks/>
                <a:stCxn id="49" idx="0"/>
                <a:endCxn id="50" idx="0"/>
              </p:cNvCxnSpPr>
              <p:nvPr/>
            </p:nvCxnSpPr>
            <p:spPr>
              <a:xfrm rot="5400000" flipH="1" flipV="1">
                <a:off x="3027397" y="3416332"/>
                <a:ext cx="12700" cy="990915"/>
              </a:xfrm>
              <a:prstGeom prst="bentConnector3">
                <a:avLst>
                  <a:gd name="adj1" fmla="val 1800000"/>
                </a:avLst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22822E01-D6FA-6943-B29D-768C93EF5808}"/>
                  </a:ext>
                </a:extLst>
              </p:cNvPr>
              <p:cNvCxnSpPr>
                <a:stCxn id="50" idx="2"/>
                <a:endCxn id="49" idx="6"/>
              </p:cNvCxnSpPr>
              <p:nvPr/>
            </p:nvCxnSpPr>
            <p:spPr>
              <a:xfrm flipH="1">
                <a:off x="2786551" y="4147368"/>
                <a:ext cx="481692" cy="0"/>
              </a:xfrm>
              <a:prstGeom prst="straightConnector1">
                <a:avLst/>
              </a:prstGeom>
              <a:ln>
                <a:tailEnd type="triangle" w="lg" len="lg"/>
              </a:ln>
              <a:effectLst>
                <a:outerShdw dist="20000" sx="1000" sy="1000" rotWithShape="0">
                  <a:srgbClr val="000000"/>
                </a:outerShdw>
              </a:effectLst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9" name="Down Arrow 58">
                <a:extLst>
                  <a:ext uri="{FF2B5EF4-FFF2-40B4-BE49-F238E27FC236}">
                    <a16:creationId xmlns:a16="http://schemas.microsoft.com/office/drawing/2014/main" id="{27DFEE37-9257-FC4C-9C31-7379E60B5DD6}"/>
                  </a:ext>
                </a:extLst>
              </p:cNvPr>
              <p:cNvSpPr/>
              <p:nvPr/>
            </p:nvSpPr>
            <p:spPr>
              <a:xfrm>
                <a:off x="3453415" y="4382947"/>
                <a:ext cx="150917" cy="775058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  <p:sp>
            <p:nvSpPr>
              <p:cNvPr id="60" name="Down Arrow 59">
                <a:extLst>
                  <a:ext uri="{FF2B5EF4-FFF2-40B4-BE49-F238E27FC236}">
                    <a16:creationId xmlns:a16="http://schemas.microsoft.com/office/drawing/2014/main" id="{0EBFED15-9592-5144-BD63-364BC0E21ECB}"/>
                  </a:ext>
                </a:extLst>
              </p:cNvPr>
              <p:cNvSpPr/>
              <p:nvPr/>
            </p:nvSpPr>
            <p:spPr>
              <a:xfrm rot="10800000">
                <a:off x="2462971" y="4382944"/>
                <a:ext cx="150917" cy="775263"/>
              </a:xfrm>
              <a:prstGeom prst="downArrow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700"/>
              </a:p>
            </p:txBody>
          </p:sp>
        </p:grp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BF9A7A0A-E63B-6547-BA5C-85F3EA1B37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70149" y="338881"/>
              <a:ext cx="2243144" cy="1023826"/>
            </a:xfrm>
            <a:prstGeom prst="rect">
              <a:avLst/>
            </a:prstGeom>
            <a:solidFill>
              <a:srgbClr val="04A7FF">
                <a:alpha val="23000"/>
              </a:srgbClr>
            </a:solidFill>
            <a:ln>
              <a:solidFill>
                <a:schemeClr val="accent1">
                  <a:shade val="95000"/>
                  <a:satMod val="105000"/>
                  <a:alpha val="14114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600" b="1" dirty="0">
                <a:solidFill>
                  <a:schemeClr val="bg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D749F79-70B6-AB46-A46F-1BC969C979A1}"/>
                    </a:ext>
                  </a:extLst>
                </p:cNvPr>
                <p:cNvSpPr/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  <m:r>
                          <a:rPr lang="en-US" b="1" i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7" name="Rectangle 46">
                  <a:extLst>
                    <a:ext uri="{FF2B5EF4-FFF2-40B4-BE49-F238E27FC236}">
                      <a16:creationId xmlns:a16="http://schemas.microsoft.com/office/drawing/2014/main" id="{6D749F79-70B6-AB46-A46F-1BC969C979A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98716" y="926817"/>
                  <a:ext cx="712053" cy="369332"/>
                </a:xfrm>
                <a:prstGeom prst="rect">
                  <a:avLst/>
                </a:prstGeom>
                <a:blipFill>
                  <a:blip r:embed="rId10"/>
                  <a:stretch>
                    <a:fillRect b="-161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372409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198375</TotalTime>
  <Words>2257</Words>
  <Application>Microsoft Macintosh PowerPoint</Application>
  <PresentationFormat>On-screen Show (4:3)</PresentationFormat>
  <Paragraphs>528</Paragraphs>
  <Slides>23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Arial</vt:lpstr>
      <vt:lpstr>Calibri</vt:lpstr>
      <vt:lpstr>Cambria Math</vt:lpstr>
      <vt:lpstr>Courier New</vt:lpstr>
      <vt:lpstr>Office Theme</vt:lpstr>
      <vt:lpstr>BIOE 498 / BIOE 599  Advanced Biological Control Systems   Closed Loop Systems  </vt:lpstr>
      <vt:lpstr>Agenda</vt:lpstr>
      <vt:lpstr>Running Example</vt:lpstr>
      <vt:lpstr>Block Diagram of a Closed Loop System</vt:lpstr>
      <vt:lpstr>Properties of Laplace Transforms</vt:lpstr>
      <vt:lpstr>Systems in Series</vt:lpstr>
      <vt:lpstr>Closed Loop System</vt:lpstr>
      <vt:lpstr>Controller Transfer Function</vt:lpstr>
      <vt:lpstr>Closed Loop Transfer Function</vt:lpstr>
      <vt:lpstr>Calculating Transfer Functions In Diagrams</vt:lpstr>
      <vt:lpstr>Analysis of a More Complicated System</vt:lpstr>
      <vt:lpstr>Error Transfer Function</vt:lpstr>
      <vt:lpstr>Application of Analysis</vt:lpstr>
      <vt:lpstr>Measurement Noise</vt:lpstr>
      <vt:lpstr>Interpreting H_NE (s)</vt:lpstr>
      <vt:lpstr>Adding a Filter</vt:lpstr>
      <vt:lpstr>Disturbances</vt:lpstr>
      <vt:lpstr>Tradeoffs for Eliminating Bias</vt:lpstr>
      <vt:lpstr>BACKUP</vt:lpstr>
      <vt:lpstr>System Abstraction for Reaction Networks</vt:lpstr>
      <vt:lpstr>Finding e(∞)</vt:lpstr>
      <vt:lpstr>Calcuating Transfer Functions In Diagrams</vt:lpstr>
      <vt:lpstr>General Solution</vt:lpstr>
    </vt:vector>
  </TitlesOfParts>
  <Company>University of Washington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Joseph L. Hellerstein</cp:lastModifiedBy>
  <cp:revision>3228</cp:revision>
  <dcterms:created xsi:type="dcterms:W3CDTF">2008-11-04T22:35:39Z</dcterms:created>
  <dcterms:modified xsi:type="dcterms:W3CDTF">2022-04-26T23:46:27Z</dcterms:modified>
</cp:coreProperties>
</file>