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481" r:id="rId3"/>
    <p:sldId id="479" r:id="rId4"/>
    <p:sldId id="480" r:id="rId5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SEPH L. HELLERSTEIN" initials="JLH [2]" lastIdx="1" clrIdx="0"/>
  <p:cmAuthor id="2" name="justin" initials="j" lastIdx="2" clrIdx="1"/>
  <p:cmAuthor id="3" name="amc" initials="amc" lastIdx="8" clrIdx="2"/>
  <p:cmAuthor id="4" name="JOSEPH L. HELLERSTEIN" initials="JLH" lastIdx="8" clrIdx="3"/>
  <p:cmAuthor id="5" name="JOSEPH L. HELLERSTEIN" initials="JLH [3]" lastIdx="1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A7FF"/>
    <a:srgbClr val="3B18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19"/>
    <p:restoredTop sz="86407"/>
  </p:normalViewPr>
  <p:slideViewPr>
    <p:cSldViewPr snapToGrid="0" snapToObjects="1">
      <p:cViewPr varScale="1">
        <p:scale>
          <a:sx n="144" d="100"/>
          <a:sy n="144" d="100"/>
        </p:scale>
        <p:origin x="2560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05BE4F18-81D8-4BC1-98BD-D84381BD97DF}" type="datetimeFigureOut">
              <a:rPr lang="en-US" altLang="x-none"/>
              <a:pPr>
                <a:defRPr/>
              </a:pPr>
              <a:t>3/20/22</a:t>
            </a:fld>
            <a:endParaRPr lang="en-US" alt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783BC0B9-C385-45F2-A496-F5EEADCF36A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061252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DCC3E5AD-E8F4-4AA4-AA5E-D6F4AD4B1421}" type="datetimeFigureOut">
              <a:rPr lang="en-US" altLang="x-none"/>
              <a:pPr>
                <a:defRPr/>
              </a:pPr>
              <a:t>3/20/22</a:t>
            </a:fld>
            <a:endParaRPr lang="en-US" alt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1E3608CA-DBCA-4E8F-8DAB-6E1AFAF1978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788846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Diverse students. Some with bio-backgrounds; some without. Some with CS background; some with very limited. Two separate courses combined because of a substantial shared curriculum.</a:t>
            </a:r>
            <a:endParaRPr/>
          </a:p>
        </p:txBody>
      </p:sp>
      <p:sp>
        <p:nvSpPr>
          <p:cNvPr id="94" name="Google Shape;94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B185A"/>
          </a:solidFill>
          <a:ln w="222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rgbClr val="3B18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7" name="Picture 9" descr="UW.Wordmark_ct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rapezoid 7"/>
          <p:cNvSpPr/>
          <p:nvPr userDrawn="1"/>
        </p:nvSpPr>
        <p:spPr>
          <a:xfrm flipV="1">
            <a:off x="8167688" y="6348413"/>
            <a:ext cx="585787" cy="396875"/>
          </a:xfrm>
          <a:prstGeom prst="trapezoid">
            <a:avLst/>
          </a:prstGeom>
          <a:solidFill>
            <a:srgbClr val="3B18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9" name="Picture 11" descr="UW_W-Logo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9275" y="6348413"/>
            <a:ext cx="5937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52600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08375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59436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14675" y="5943600"/>
            <a:ext cx="2895600" cy="365125"/>
          </a:xfrm>
        </p:spPr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Sauro</a:t>
            </a:r>
            <a:r>
              <a:rPr lang="en-US" dirty="0"/>
              <a:t>, 2018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34275" y="5943600"/>
            <a:ext cx="466725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6B70CF0-7673-4231-A8DF-C83F6333DC4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98469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371600"/>
            <a:ext cx="8229600" cy="45720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28E452-D2D8-47BA-BE45-E1562FFD7E8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80069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1"/>
            <a:ext cx="2057400" cy="5410200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33400"/>
            <a:ext cx="6019800" cy="541020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8BD57A-FCD1-46D0-B4F3-27475AE259D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31333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5" name="Picture 8" descr="UW.Wordmark_ct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19"/>
          <p:cNvGrpSpPr>
            <a:grpSpLocks noChangeAspect="1"/>
          </p:cNvGrpSpPr>
          <p:nvPr userDrawn="1"/>
        </p:nvGrpSpPr>
        <p:grpSpPr bwMode="auto"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7" name="Trapezoid 6"/>
            <p:cNvSpPr/>
            <p:nvPr userDrawn="1"/>
          </p:nvSpPr>
          <p:spPr>
            <a:xfrm flipV="1">
              <a:off x="8045450" y="6222997"/>
              <a:ext cx="733146" cy="494505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  <p:pic>
          <p:nvPicPr>
            <p:cNvPr id="8" name="Picture 7" descr="UW_W-Logo_RGB.pn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57200" y="1371599"/>
            <a:ext cx="8229600" cy="4572001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Hellerstein &amp; </a:t>
            </a:r>
            <a:r>
              <a:rPr lang="en-US" dirty="0" err="1"/>
              <a:t>Sauro</a:t>
            </a:r>
            <a:r>
              <a:rPr lang="en-US" dirty="0"/>
              <a:t>, 2021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543801" y="6248400"/>
            <a:ext cx="533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F4E9CC-9D91-476E-91FD-5BEEC164293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616457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Hellerstein &amp; </a:t>
            </a:r>
            <a:r>
              <a:rPr lang="en-US" dirty="0" err="1"/>
              <a:t>Sauro</a:t>
            </a:r>
            <a:r>
              <a:rPr lang="en-US" dirty="0"/>
              <a:t>, 2021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588372" y="6264274"/>
            <a:ext cx="5377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D48AF5-AD24-49E4-870F-03E7FFAFF73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68392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457200" y="13716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>
          <a:xfrm>
            <a:off x="6096000" y="62642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0F3666-4F92-4AFE-AA79-734D2E6D8EFE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24008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172200" y="6264275"/>
            <a:ext cx="1905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0CB552-6A5F-485E-BCBC-10B8AA1A3860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99722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Hellerstein &amp; </a:t>
            </a:r>
            <a:r>
              <a:rPr lang="en-US" dirty="0" err="1"/>
              <a:t>Sauro</a:t>
            </a:r>
            <a:r>
              <a:rPr lang="en-US" dirty="0"/>
              <a:t>, 2020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565366" y="6324600"/>
            <a:ext cx="51183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4304A7-0FB2-4094-BC1E-DB17183AD0C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34960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400800" y="6324600"/>
            <a:ext cx="16097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F96DF4-0A1C-4FFD-A010-55DAD04D9A67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78201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3008313" cy="10668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33401"/>
            <a:ext cx="5111750" cy="54102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76400"/>
            <a:ext cx="3008313" cy="42672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811D7C-4033-419C-969A-BBAEE2EDFC2C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9672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6482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395922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214938"/>
            <a:ext cx="5486400" cy="7286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E8D658-39E5-437A-8A5B-1BB29676E30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28563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 smtClean="0">
                <a:solidFill>
                  <a:srgbClr val="898989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grpSp>
        <p:nvGrpSpPr>
          <p:cNvPr id="1027" name="Group 19"/>
          <p:cNvGrpSpPr>
            <a:grpSpLocks noChangeAspect="1"/>
          </p:cNvGrpSpPr>
          <p:nvPr userDrawn="1"/>
        </p:nvGrpSpPr>
        <p:grpSpPr bwMode="auto"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9" name="Trapezoid 8"/>
            <p:cNvSpPr/>
            <p:nvPr userDrawn="1"/>
          </p:nvSpPr>
          <p:spPr>
            <a:xfrm flipV="1">
              <a:off x="8045450" y="6222997"/>
              <a:ext cx="733146" cy="494505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  <p:pic>
          <p:nvPicPr>
            <p:cNvPr id="10" name="Picture 9" descr="UW_W-Logo_RGB.png"/>
            <p:cNvPicPr>
              <a:picLocks noChangeAspect="1"/>
            </p:cNvPicPr>
            <p:nvPr userDrawn="1"/>
          </p:nvPicPr>
          <p:blipFill>
            <a:blip r:embed="rId13"/>
            <a:stretch>
              <a:fillRect/>
            </a:stretch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sp>
        <p:nvSpPr>
          <p:cNvPr id="14" name="Rectangle 13"/>
          <p:cNvSpPr/>
          <p:nvPr userDrawn="1"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 algn="ctr">
            <a:solidFill>
              <a:srgbClr val="3B185A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1029" name="Picture 8" descr="UW.Wordmark_ctr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12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43675" y="6248400"/>
            <a:ext cx="1381125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27F3DADD-C4F0-4FD0-93A2-8E07AC6F0FB5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20" r:id="rId1"/>
    <p:sldLayoutId id="2147484221" r:id="rId2"/>
    <p:sldLayoutId id="2147484222" r:id="rId3"/>
    <p:sldLayoutId id="2147484223" r:id="rId4"/>
    <p:sldLayoutId id="2147484224" r:id="rId5"/>
    <p:sldLayoutId id="2147484225" r:id="rId6"/>
    <p:sldLayoutId id="2147484226" r:id="rId7"/>
    <p:sldLayoutId id="2147484227" r:id="rId8"/>
    <p:sldLayoutId id="2147484228" r:id="rId9"/>
    <p:sldLayoutId id="2147484229" r:id="rId10"/>
    <p:sldLayoutId id="2147484230" r:id="rId11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ＭＳ Ｐゴシック" pitchFamily="-112" charset="-128"/>
          <a:cs typeface="ＭＳ Ｐゴシック" pitchFamily="-112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pitchFamily="-112" charset="-128"/>
          <a:cs typeface="ＭＳ Ｐゴシック" pitchFamily="-112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"/>
          <p:cNvSpPr txBox="1">
            <a:spLocks noGrp="1"/>
          </p:cNvSpPr>
          <p:nvPr>
            <p:ph type="ctrTitle"/>
          </p:nvPr>
        </p:nvSpPr>
        <p:spPr>
          <a:xfrm>
            <a:off x="381000" y="517216"/>
            <a:ext cx="84582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/>
              <a:t>BIOE 498 / BIOE 599 </a:t>
            </a:r>
            <a:br>
              <a:rPr lang="en-US" sz="3200" b="1" dirty="0"/>
            </a:br>
            <a:r>
              <a:rPr lang="en-US" sz="3200" b="1" i="1" dirty="0"/>
              <a:t>Advanced Biological Control Systems</a:t>
            </a:r>
            <a:br>
              <a:rPr lang="en-US" sz="3200" b="1" dirty="0"/>
            </a:br>
            <a:br>
              <a:rPr lang="en-US" sz="3200" b="1" dirty="0"/>
            </a:br>
            <a:br>
              <a:rPr lang="en-US" sz="3200" b="1" dirty="0"/>
            </a:br>
            <a:r>
              <a:rPr lang="en-US" sz="3200" b="1" dirty="0"/>
              <a:t>Lecture 5: </a:t>
            </a:r>
            <a:r>
              <a:rPr lang="en-US" sz="3200" b="1" u="sng" dirty="0"/>
              <a:t>Geometric Linear Algebra</a:t>
            </a:r>
            <a:br>
              <a:rPr lang="en-US" b="1" dirty="0"/>
            </a:br>
            <a:br>
              <a:rPr lang="en-US" b="1" dirty="0"/>
            </a:br>
            <a:endParaRPr i="1" dirty="0"/>
          </a:p>
        </p:txBody>
      </p:sp>
      <p:sp>
        <p:nvSpPr>
          <p:cNvPr id="97" name="Google Shape;97;p1"/>
          <p:cNvSpPr txBox="1">
            <a:spLocks noGrp="1"/>
          </p:cNvSpPr>
          <p:nvPr>
            <p:ph type="subTitle" idx="1"/>
          </p:nvPr>
        </p:nvSpPr>
        <p:spPr>
          <a:xfrm>
            <a:off x="381000" y="3611071"/>
            <a:ext cx="8382000" cy="22394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</a:pPr>
            <a:r>
              <a:rPr lang="en-US" dirty="0"/>
              <a:t>Joseph L. Hellerstein</a:t>
            </a:r>
          </a:p>
          <a:p>
            <a:pPr marL="0" lvl="0" indent="0" algn="ctr" rtl="0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</a:pPr>
            <a:r>
              <a:rPr lang="en-US" sz="2800" dirty="0"/>
              <a:t>eScience Institute, Computer Science &amp; Engineering</a:t>
            </a:r>
            <a:endParaRPr dirty="0"/>
          </a:p>
          <a:p>
            <a:pPr marL="0" lvl="0" indent="0" algn="ctr" rtl="0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</a:pPr>
            <a:r>
              <a:rPr lang="en-US" sz="2800" dirty="0"/>
              <a:t>Allen School of Computer Science</a:t>
            </a:r>
          </a:p>
          <a:p>
            <a:pPr marL="0" lvl="0" indent="0" algn="ctr" rtl="0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</a:pPr>
            <a:r>
              <a:rPr lang="en-US" sz="2800" dirty="0" err="1"/>
              <a:t>BioEngineering</a:t>
            </a:r>
            <a:endParaRPr sz="2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48AD6-8AC4-6B4B-BC5F-177582233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06325-9788-1540-852E-1B2253D76C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Geometric review of LA concepts you know</a:t>
            </a:r>
          </a:p>
          <a:p>
            <a:r>
              <a:rPr lang="en-US" dirty="0"/>
              <a:t>Visualization provides intuition</a:t>
            </a:r>
          </a:p>
          <a:p>
            <a:pPr lvl="1"/>
            <a:r>
              <a:rPr lang="en-US" dirty="0"/>
              <a:t>Needed for more advanced concepts that are central to control analysis and design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1C7E23-E637-A948-B29D-B9263CCA442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0450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1FE68-D195-8248-A290-46033C66F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3968EC-5B5F-1643-BF4E-2CF6389296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/>
              <a:t>Materia is advanced in two ways</a:t>
            </a:r>
          </a:p>
          <a:p>
            <a:pPr lvl="1"/>
            <a:r>
              <a:rPr lang="en-US" sz="1200" dirty="0"/>
              <a:t>New content</a:t>
            </a:r>
          </a:p>
          <a:p>
            <a:pPr lvl="1"/>
            <a:r>
              <a:rPr lang="en-US" sz="1200" dirty="0"/>
              <a:t>New interpretations</a:t>
            </a:r>
          </a:p>
          <a:p>
            <a:r>
              <a:rPr lang="en-US" sz="1600" dirty="0"/>
              <a:t>Fundamental subspaces and orthogonality relationships. Relationship between dim of null space, range, and number of rows. Relationship between singularity and size of null space.</a:t>
            </a:r>
          </a:p>
          <a:p>
            <a:r>
              <a:rPr lang="en-US" sz="1600" dirty="0"/>
              <a:t>Learning objectives</a:t>
            </a:r>
          </a:p>
          <a:p>
            <a:pPr lvl="1"/>
            <a:r>
              <a:rPr lang="en-US" sz="1200" dirty="0"/>
              <a:t>Visual interpretation of linear algebra</a:t>
            </a:r>
          </a:p>
          <a:p>
            <a:pPr lvl="1"/>
            <a:r>
              <a:rPr lang="en-US" sz="1200" dirty="0"/>
              <a:t>New representations of linear operations</a:t>
            </a:r>
          </a:p>
          <a:p>
            <a:pPr lvl="1"/>
            <a:r>
              <a:rPr lang="en-US" sz="1200" dirty="0"/>
              <a:t>Some key results: SVD, Cayley Hamilton</a:t>
            </a:r>
          </a:p>
          <a:p>
            <a:r>
              <a:rPr lang="en-US" sz="1600" dirty="0"/>
              <a:t>Definition of linearity</a:t>
            </a:r>
          </a:p>
          <a:p>
            <a:r>
              <a:rPr lang="en-US" sz="1600" dirty="0"/>
              <a:t>Multi-dimensional modeling with dimensions, angles, lengths.</a:t>
            </a:r>
          </a:p>
          <a:p>
            <a:r>
              <a:rPr lang="en-US" sz="1600" dirty="0"/>
              <a:t>Transformations of vectors: rotations, stretching, dimension change.</a:t>
            </a:r>
          </a:p>
          <a:p>
            <a:r>
              <a:rPr lang="en-US" sz="1600" dirty="0"/>
              <a:t>Interpreting linear algebra in terms of transformations</a:t>
            </a:r>
          </a:p>
          <a:p>
            <a:pPr lvl="1"/>
            <a:r>
              <a:rPr lang="en-US" sz="1200" dirty="0"/>
              <a:t>Cross product: angle between two vectors</a:t>
            </a:r>
          </a:p>
          <a:p>
            <a:pPr lvl="1"/>
            <a:r>
              <a:rPr lang="en-US" sz="1200" dirty="0"/>
              <a:t>Summation: decomposed effect of parts</a:t>
            </a:r>
          </a:p>
          <a:p>
            <a:pPr lvl="1"/>
            <a:r>
              <a:rPr lang="en-US" sz="1200" dirty="0"/>
              <a:t>Matrix multiplication: rotation, stretch, dimension change</a:t>
            </a:r>
          </a:p>
          <a:p>
            <a:r>
              <a:rPr lang="en-US" sz="1600" dirty="0"/>
              <a:t>Basis, characteristic polynomial, eigenvalues, independence, orthogonality, unitary matrices, Jordan form, Cayley Hamilton, SVD, computations, orthogonal decomposition from singular values, A*A is PSD, pseudo inverse.</a:t>
            </a:r>
          </a:p>
          <a:p>
            <a:r>
              <a:rPr lang="en-US" sz="1600" dirty="0"/>
              <a:t>Submatrices, column stacking</a:t>
            </a:r>
          </a:p>
          <a:p>
            <a:r>
              <a:rPr lang="en-US" sz="1600" dirty="0"/>
              <a:t>Diagonal representation of a square matrix with distinct non-zero eigenvalues.</a:t>
            </a:r>
          </a:p>
          <a:p>
            <a:r>
              <a:rPr lang="en-US" sz="1600" dirty="0"/>
              <a:t>Transformations resulting from a unitary and diagonal matrix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C621AD-535B-4146-9B78-1ABEC7D664B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11925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06736-72AF-2D4A-9DBC-65F699D59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4CB948-1F6D-0048-BD7B-8E941F341E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07612"/>
            <a:ext cx="8229600" cy="4572001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sz="1400" dirty="0"/>
              <a:t>Vectors</a:t>
            </a:r>
          </a:p>
          <a:p>
            <a:pPr>
              <a:buFont typeface="+mj-lt"/>
              <a:buAutoNum type="arabicPeriod"/>
            </a:pPr>
            <a:r>
              <a:rPr lang="en-US" sz="1400" dirty="0"/>
              <a:t>Vector addition, constant multiplication</a:t>
            </a:r>
          </a:p>
          <a:p>
            <a:pPr>
              <a:buFont typeface="+mj-lt"/>
              <a:buAutoNum type="arabicPeriod"/>
            </a:pPr>
            <a:r>
              <a:rPr lang="en-US" sz="1400" dirty="0"/>
              <a:t>Dimensions, linear combinations of vectors</a:t>
            </a:r>
          </a:p>
          <a:p>
            <a:pPr>
              <a:buFont typeface="+mj-lt"/>
              <a:buAutoNum type="arabicPeriod"/>
            </a:pPr>
            <a:r>
              <a:rPr lang="en-US" sz="1400" dirty="0"/>
              <a:t>Vector space</a:t>
            </a:r>
          </a:p>
          <a:p>
            <a:pPr>
              <a:buFont typeface="+mj-lt"/>
              <a:buAutoNum type="arabicPeriod"/>
            </a:pPr>
            <a:r>
              <a:rPr lang="en-US" sz="1400" dirty="0"/>
              <a:t>Linear independence. Dependence means that can sum to one vectors from the others. One or more vector is superfluous.</a:t>
            </a:r>
          </a:p>
          <a:p>
            <a:pPr>
              <a:buFont typeface="+mj-lt"/>
              <a:buAutoNum type="arabicPeriod"/>
            </a:pPr>
            <a:r>
              <a:rPr lang="en-US" sz="1400" dirty="0"/>
              <a:t>Dimension of a vector space. Null space.</a:t>
            </a:r>
          </a:p>
          <a:p>
            <a:pPr>
              <a:buFont typeface="+mj-lt"/>
              <a:buAutoNum type="arabicPeriod"/>
            </a:pPr>
            <a:r>
              <a:rPr lang="en-US" sz="1400" dirty="0"/>
              <a:t>Dot product, angle interpretation. Orthogonal vectors. Orthogonal vs. </a:t>
            </a:r>
            <a:r>
              <a:rPr lang="en-US" sz="1400"/>
              <a:t>linearly independent.</a:t>
            </a:r>
            <a:endParaRPr lang="en-US" sz="1400" dirty="0"/>
          </a:p>
          <a:p>
            <a:pPr>
              <a:buFont typeface="+mj-lt"/>
              <a:buAutoNum type="arabicPeriod"/>
            </a:pPr>
            <a:r>
              <a:rPr lang="en-US" sz="1400" dirty="0"/>
              <a:t>Matrices. Matrix multiplication as dot products. Represent matrix as a vector of vectors. </a:t>
            </a:r>
          </a:p>
          <a:p>
            <a:pPr>
              <a:buFont typeface="+mj-lt"/>
              <a:buAutoNum type="arabicPeriod"/>
            </a:pPr>
            <a:r>
              <a:rPr lang="en-US" sz="1400" dirty="0"/>
              <a:t>Matrix spaces: range, null space. Also for transpose. Dimensions of spaces. Relate to rows/columns.</a:t>
            </a:r>
          </a:p>
          <a:p>
            <a:pPr>
              <a:buFont typeface="+mj-lt"/>
              <a:buAutoNum type="arabicPeriod"/>
            </a:pPr>
            <a:r>
              <a:rPr lang="en-US" sz="1400" dirty="0"/>
              <a:t>Some types of matrices</a:t>
            </a:r>
          </a:p>
          <a:p>
            <a:pPr lvl="1">
              <a:buFont typeface="+mj-lt"/>
              <a:buAutoNum type="arabicPeriod"/>
            </a:pPr>
            <a:r>
              <a:rPr lang="en-US" sz="1100" dirty="0"/>
              <a:t>Square vs. rectangular: same or different dimensions</a:t>
            </a:r>
          </a:p>
          <a:p>
            <a:pPr lvl="1">
              <a:buFont typeface="+mj-lt"/>
              <a:buAutoNum type="arabicPeriod"/>
            </a:pPr>
            <a:r>
              <a:rPr lang="en-US" sz="1100" dirty="0"/>
              <a:t>Invertible. Only square. Implications for range and null space</a:t>
            </a:r>
          </a:p>
          <a:p>
            <a:pPr lvl="1">
              <a:buFont typeface="+mj-lt"/>
              <a:buAutoNum type="arabicPeriod"/>
            </a:pPr>
            <a:r>
              <a:rPr lang="en-US" sz="1100" dirty="0"/>
              <a:t>Orthogonal columns.</a:t>
            </a:r>
          </a:p>
          <a:p>
            <a:pPr lvl="1">
              <a:buFont typeface="+mj-lt"/>
              <a:buAutoNum type="arabicPeriod"/>
            </a:pPr>
            <a:r>
              <a:rPr lang="en-US" sz="1100" dirty="0"/>
              <a:t>Unitary. Rotate only.</a:t>
            </a:r>
          </a:p>
          <a:p>
            <a:pPr lvl="1">
              <a:buFont typeface="+mj-lt"/>
              <a:buAutoNum type="arabicPeriod"/>
            </a:pPr>
            <a:r>
              <a:rPr lang="en-US" sz="1100" dirty="0"/>
              <a:t>Diagonal. Stretch only.</a:t>
            </a:r>
          </a:p>
          <a:p>
            <a:pPr>
              <a:buFont typeface="+mj-lt"/>
              <a:buAutoNum type="arabicPeriod"/>
            </a:pPr>
            <a:r>
              <a:rPr lang="en-US" sz="1400" dirty="0"/>
              <a:t>Eigenvalues and eigenvectors.</a:t>
            </a:r>
          </a:p>
          <a:p>
            <a:pPr lvl="1">
              <a:buFont typeface="+mj-lt"/>
              <a:buAutoNum type="arabicPeriod"/>
            </a:pPr>
            <a:r>
              <a:rPr lang="en-US" sz="1000" dirty="0"/>
              <a:t>Characteristic polynomial</a:t>
            </a:r>
          </a:p>
          <a:p>
            <a:pPr lvl="1">
              <a:buFont typeface="+mj-lt"/>
              <a:buAutoNum type="arabicPeriod"/>
            </a:pPr>
            <a:r>
              <a:rPr lang="en-US" sz="1000" dirty="0"/>
              <a:t>0 eigenvalues implies singularity</a:t>
            </a:r>
          </a:p>
          <a:p>
            <a:pPr lvl="1">
              <a:buFont typeface="+mj-lt"/>
              <a:buAutoNum type="arabicPeriod"/>
            </a:pPr>
            <a:r>
              <a:rPr lang="en-US" sz="1000" dirty="0"/>
              <a:t>Eigenvector decomposition. Not assured that eigenvectors are orthogonal.</a:t>
            </a:r>
          </a:p>
          <a:p>
            <a:pPr>
              <a:buFont typeface="+mj-lt"/>
              <a:buAutoNum type="arabicPeriod"/>
            </a:pPr>
            <a:endParaRPr lang="en-US" sz="1400" dirty="0"/>
          </a:p>
          <a:p>
            <a:pPr>
              <a:buFont typeface="+mj-lt"/>
              <a:buAutoNum type="arabicPeriod"/>
            </a:pPr>
            <a:endParaRPr lang="en-US" sz="1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A52E48-0CED-BC4F-9346-5AF0B8F799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9924086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178959</TotalTime>
  <Words>427</Words>
  <Application>Microsoft Macintosh PowerPoint</Application>
  <PresentationFormat>On-screen Show (4:3)</PresentationFormat>
  <Paragraphs>54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BIOE 498 / BIOE 599  Advanced Biological Control Systems   Lecture 5: Geometric Linear Algebra  </vt:lpstr>
      <vt:lpstr>Objective</vt:lpstr>
      <vt:lpstr>Notes</vt:lpstr>
      <vt:lpstr>Agenda</vt:lpstr>
    </vt:vector>
  </TitlesOfParts>
  <Company>University of Washington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Tricia Caparas</dc:creator>
  <cp:lastModifiedBy>Joseph L. Hellerstein</cp:lastModifiedBy>
  <cp:revision>2587</cp:revision>
  <dcterms:created xsi:type="dcterms:W3CDTF">2008-11-04T22:35:39Z</dcterms:created>
  <dcterms:modified xsi:type="dcterms:W3CDTF">2022-03-21T15:59:04Z</dcterms:modified>
</cp:coreProperties>
</file>