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488" r:id="rId3"/>
    <p:sldId id="433" r:id="rId4"/>
    <p:sldId id="482" r:id="rId5"/>
    <p:sldId id="483" r:id="rId6"/>
    <p:sldId id="484" r:id="rId7"/>
    <p:sldId id="485" r:id="rId8"/>
    <p:sldId id="486" r:id="rId9"/>
    <p:sldId id="491" r:id="rId10"/>
    <p:sldId id="492" r:id="rId11"/>
    <p:sldId id="493" r:id="rId12"/>
    <p:sldId id="489" r:id="rId13"/>
    <p:sldId id="494" r:id="rId14"/>
    <p:sldId id="476" r:id="rId15"/>
    <p:sldId id="462" r:id="rId16"/>
    <p:sldId id="495" r:id="rId17"/>
    <p:sldId id="468" r:id="rId18"/>
    <p:sldId id="477" r:id="rId19"/>
    <p:sldId id="452" r:id="rId20"/>
    <p:sldId id="454" r:id="rId21"/>
    <p:sldId id="460" r:id="rId22"/>
    <p:sldId id="490" r:id="rId23"/>
    <p:sldId id="461" r:id="rId24"/>
    <p:sldId id="474" r:id="rId25"/>
    <p:sldId id="456" r:id="rId26"/>
    <p:sldId id="478" r:id="rId2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0"/>
    <p:restoredTop sz="86407"/>
  </p:normalViewPr>
  <p:slideViewPr>
    <p:cSldViewPr snapToGrid="0" snapToObjects="1">
      <p:cViewPr varScale="1">
        <p:scale>
          <a:sx n="144" d="100"/>
          <a:sy n="144" d="100"/>
        </p:scale>
        <p:origin x="13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3/21/22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3/21/22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I leave out “first order”? Can solve high order systems with more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56793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I leave out “first order”? Can solve high order systems with more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0645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I leave out “first order”? Can solve high order systems with more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51276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though there are 2 species, this is really a one dimensional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38203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it sufficient to consider just S1?</a:t>
            </a:r>
          </a:p>
          <a:p>
            <a:r>
              <a:rPr lang="en-US" dirty="0"/>
              <a:t>Why is this system linear?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259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I leave out “first order”? Can solve high order systems with more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8924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Can we be anywhere in the 1-d phase plane? No, only those points specified by the differential equation.</a:t>
            </a:r>
          </a:p>
          <a:p>
            <a:pPr marL="228600" indent="-228600">
              <a:buAutoNum type="arabicPeriod"/>
            </a:pPr>
            <a:r>
              <a:rPr lang="en-US" dirty="0"/>
              <a:t>What happens as we move from the fixed point in this example?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37299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dimension of this system?</a:t>
            </a:r>
          </a:p>
          <a:p>
            <a:r>
              <a:rPr lang="en-US" dirty="0"/>
              <a:t>Why is there an n-2 term in the equation for S_{n-1}?</a:t>
            </a:r>
          </a:p>
          <a:p>
            <a:r>
              <a:rPr lang="en-US" dirty="0"/>
              <a:t>Is the network still linear if the reactions are reversible?</a:t>
            </a:r>
          </a:p>
          <a:p>
            <a:r>
              <a:rPr lang="en-US" dirty="0"/>
              <a:t>Under what conditions can we, in general, expect that a network will be a linear system using mass action kinetics?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07749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201.png"/><Relationship Id="rId3" Type="http://schemas.openxmlformats.org/officeDocument/2006/relationships/image" Target="../media/image100.png"/><Relationship Id="rId7" Type="http://schemas.openxmlformats.org/officeDocument/2006/relationships/image" Target="../media/image141.png"/><Relationship Id="rId12" Type="http://schemas.openxmlformats.org/officeDocument/2006/relationships/image" Target="../media/image19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1.png"/><Relationship Id="rId11" Type="http://schemas.openxmlformats.org/officeDocument/2006/relationships/image" Target="../media/image181.png"/><Relationship Id="rId5" Type="http://schemas.openxmlformats.org/officeDocument/2006/relationships/image" Target="../media/image120.png"/><Relationship Id="rId10" Type="http://schemas.openxmlformats.org/officeDocument/2006/relationships/image" Target="../media/image171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38.png"/><Relationship Id="rId3" Type="http://schemas.openxmlformats.org/officeDocument/2006/relationships/image" Target="../media/image100.png"/><Relationship Id="rId7" Type="http://schemas.openxmlformats.org/officeDocument/2006/relationships/image" Target="../media/image141.png"/><Relationship Id="rId12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36.png"/><Relationship Id="rId5" Type="http://schemas.openxmlformats.org/officeDocument/2006/relationships/image" Target="../media/image120.png"/><Relationship Id="rId10" Type="http://schemas.openxmlformats.org/officeDocument/2006/relationships/image" Target="../media/image171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Relationship Id="rId1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910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115.png"/><Relationship Id="rId10" Type="http://schemas.openxmlformats.org/officeDocument/2006/relationships/image" Target="../media/image41.png"/><Relationship Id="rId4" Type="http://schemas.openxmlformats.org/officeDocument/2006/relationships/image" Target="../media/image1010.png"/><Relationship Id="rId9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41.png"/><Relationship Id="rId4" Type="http://schemas.openxmlformats.org/officeDocument/2006/relationships/image" Target="../media/image3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0.png"/><Relationship Id="rId5" Type="http://schemas.openxmlformats.org/officeDocument/2006/relationships/image" Target="../media/image40.jpeg"/><Relationship Id="rId4" Type="http://schemas.openxmlformats.org/officeDocument/2006/relationships/image" Target="../media/image180.png"/><Relationship Id="rId9" Type="http://schemas.openxmlformats.org/officeDocument/2006/relationships/image" Target="../media/image2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42.png"/><Relationship Id="rId7" Type="http://schemas.openxmlformats.org/officeDocument/2006/relationships/image" Target="../media/image270.png"/><Relationship Id="rId12" Type="http://schemas.openxmlformats.org/officeDocument/2006/relationships/image" Target="../media/image3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jpeg"/><Relationship Id="rId11" Type="http://schemas.openxmlformats.org/officeDocument/2006/relationships/image" Target="../media/image290.png"/><Relationship Id="rId5" Type="http://schemas.openxmlformats.org/officeDocument/2006/relationships/image" Target="../media/image260.png"/><Relationship Id="rId10" Type="http://schemas.openxmlformats.org/officeDocument/2006/relationships/image" Target="../media/image291.png"/><Relationship Id="rId4" Type="http://schemas.openxmlformats.org/officeDocument/2006/relationships/image" Target="../media/image250.png"/><Relationship Id="rId9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20.png"/><Relationship Id="rId7" Type="http://schemas.openxmlformats.org/officeDocument/2006/relationships/image" Target="../media/image36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4: </a:t>
            </a:r>
            <a:r>
              <a:rPr lang="en-US" sz="3200" b="1" u="sng" dirty="0"/>
              <a:t>Modeling Dynamical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5F53-A244-AD4F-86AE-F8BADEDA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LaPlace</a:t>
            </a:r>
            <a:r>
              <a:rPr lang="en-US" dirty="0"/>
              <a:t> Transform Essentials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3DE50-454E-7545-ABAF-E10FBE9817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437C-0EB3-B648-AB36-C8B075258327}"/>
                  </a:ext>
                </a:extLst>
              </p:cNvPr>
              <p:cNvSpPr txBox="1"/>
              <p:nvPr/>
            </p:nvSpPr>
            <p:spPr>
              <a:xfrm>
                <a:off x="279645" y="949251"/>
                <a:ext cx="3015184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437C-0EB3-B648-AB36-C8B075258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45" y="949251"/>
                <a:ext cx="3015184" cy="599331"/>
              </a:xfrm>
              <a:prstGeom prst="rect">
                <a:avLst/>
              </a:prstGeom>
              <a:blipFill>
                <a:blip r:embed="rId2"/>
                <a:stretch>
                  <a:fillRect l="-1261" t="-189583" r="-2101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4CD9AA-B750-6D42-B087-AE09B1BB50F5}"/>
                  </a:ext>
                </a:extLst>
              </p:cNvPr>
              <p:cNvSpPr txBox="1"/>
              <p:nvPr/>
            </p:nvSpPr>
            <p:spPr>
              <a:xfrm>
                <a:off x="4734281" y="2183085"/>
                <a:ext cx="911724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4CD9AA-B750-6D42-B087-AE09B1BB5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281" y="2183085"/>
                <a:ext cx="911724" cy="520463"/>
              </a:xfrm>
              <a:prstGeom prst="rect">
                <a:avLst/>
              </a:prstGeom>
              <a:blipFill>
                <a:blip r:embed="rId3"/>
                <a:stretch>
                  <a:fillRect l="-4110" t="-4762" r="-5479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15060E-F383-224C-BF4F-F9350458F2A4}"/>
                  </a:ext>
                </a:extLst>
              </p:cNvPr>
              <p:cNvSpPr txBox="1"/>
              <p:nvPr/>
            </p:nvSpPr>
            <p:spPr>
              <a:xfrm>
                <a:off x="395055" y="2766712"/>
                <a:ext cx="1535485" cy="534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15060E-F383-224C-BF4F-F9350458F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2766712"/>
                <a:ext cx="1535485" cy="534057"/>
              </a:xfrm>
              <a:prstGeom prst="rect">
                <a:avLst/>
              </a:prstGeom>
              <a:blipFill>
                <a:blip r:embed="rId4"/>
                <a:stretch>
                  <a:fillRect l="-3279" t="-4651" r="-4098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652146-D380-6747-AB19-3AEFF99DDA62}"/>
                  </a:ext>
                </a:extLst>
              </p:cNvPr>
              <p:cNvSpPr txBox="1"/>
              <p:nvPr/>
            </p:nvSpPr>
            <p:spPr>
              <a:xfrm>
                <a:off x="395055" y="2075400"/>
                <a:ext cx="1883401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652146-D380-6747-AB19-3AEFF99DD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2075400"/>
                <a:ext cx="1883401" cy="520463"/>
              </a:xfrm>
              <a:prstGeom prst="rect">
                <a:avLst/>
              </a:prstGeom>
              <a:blipFill>
                <a:blip r:embed="rId5"/>
                <a:stretch>
                  <a:fillRect l="-2685" t="-4762" r="-3356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3E1CBF-9C66-904A-93AA-F6131E5D1466}"/>
                  </a:ext>
                </a:extLst>
              </p:cNvPr>
              <p:cNvSpPr txBox="1"/>
              <p:nvPr/>
            </p:nvSpPr>
            <p:spPr>
              <a:xfrm>
                <a:off x="4716001" y="3375423"/>
                <a:ext cx="6881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3E1CBF-9C66-904A-93AA-F6131E5D1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01" y="3375423"/>
                <a:ext cx="688137" cy="276999"/>
              </a:xfrm>
              <a:prstGeom prst="rect">
                <a:avLst/>
              </a:prstGeom>
              <a:blipFill>
                <a:blip r:embed="rId6"/>
                <a:stretch>
                  <a:fillRect l="-7273" r="-363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040672-6A4D-7840-A3C4-5D1C9EA5C337}"/>
                  </a:ext>
                </a:extLst>
              </p:cNvPr>
              <p:cNvSpPr txBox="1"/>
              <p:nvPr/>
            </p:nvSpPr>
            <p:spPr>
              <a:xfrm>
                <a:off x="5454330" y="3172712"/>
                <a:ext cx="1891222" cy="7641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040672-6A4D-7840-A3C4-5D1C9EA5C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330" y="3172712"/>
                <a:ext cx="1891222" cy="764120"/>
              </a:xfrm>
              <a:prstGeom prst="rect">
                <a:avLst/>
              </a:prstGeom>
              <a:blipFill>
                <a:blip r:embed="rId7"/>
                <a:stretch>
                  <a:fillRect l="-36667" t="-140323" b="-20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7CD291-2C0B-FC46-BBA2-2E3591E3EF09}"/>
                  </a:ext>
                </a:extLst>
              </p:cNvPr>
              <p:cNvSpPr txBox="1"/>
              <p:nvPr/>
            </p:nvSpPr>
            <p:spPr>
              <a:xfrm>
                <a:off x="395055" y="3955117"/>
                <a:ext cx="2610073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7CD291-2C0B-FC46-BBA2-2E3591E3E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3955117"/>
                <a:ext cx="2610073" cy="312650"/>
              </a:xfrm>
              <a:prstGeom prst="rect">
                <a:avLst/>
              </a:prstGeom>
              <a:blipFill>
                <a:blip r:embed="rId8"/>
                <a:stretch>
                  <a:fillRect l="-1456" t="-8000" r="-2427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6DC6A77-FD57-664D-8FF8-3C63278D39B9}"/>
              </a:ext>
            </a:extLst>
          </p:cNvPr>
          <p:cNvSpPr txBox="1"/>
          <p:nvPr/>
        </p:nvSpPr>
        <p:spPr>
          <a:xfrm>
            <a:off x="3492216" y="106425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 initial conditions)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E5657D-8891-CA4F-AFDF-77561CEF81CE}"/>
                  </a:ext>
                </a:extLst>
              </p:cNvPr>
              <p:cNvSpPr txBox="1"/>
              <p:nvPr/>
            </p:nvSpPr>
            <p:spPr>
              <a:xfrm>
                <a:off x="457200" y="4946758"/>
                <a:ext cx="3917739" cy="1020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+⋯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Roots of </a:t>
                </a:r>
                <a:r>
                  <a:rPr lang="en-US" i="1" dirty="0"/>
                  <a:t>D(s)</a:t>
                </a:r>
                <a:r>
                  <a:rPr lang="en-US" dirty="0"/>
                  <a:t> are the poles of </a:t>
                </a:r>
                <a:r>
                  <a:rPr lang="en-US" i="1" dirty="0"/>
                  <a:t>F(s)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Roots of </a:t>
                </a:r>
                <a:r>
                  <a:rPr lang="en-US" i="1" dirty="0"/>
                  <a:t>N(s)</a:t>
                </a:r>
                <a:r>
                  <a:rPr lang="en-US" dirty="0"/>
                  <a:t> are the zeroes of </a:t>
                </a:r>
                <a:r>
                  <a:rPr lang="en-US" i="1" dirty="0"/>
                  <a:t>F(s)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E5657D-8891-CA4F-AFDF-77561CEF8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946758"/>
                <a:ext cx="3917739" cy="1020921"/>
              </a:xfrm>
              <a:prstGeom prst="rect">
                <a:avLst/>
              </a:prstGeom>
              <a:blipFill>
                <a:blip r:embed="rId9"/>
                <a:stretch>
                  <a:fillRect l="-3560" r="-2589" b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888624-17EF-074B-B126-E20A7FA136DC}"/>
                  </a:ext>
                </a:extLst>
              </p:cNvPr>
              <p:cNvSpPr txBox="1"/>
              <p:nvPr/>
            </p:nvSpPr>
            <p:spPr>
              <a:xfrm>
                <a:off x="395055" y="4438616"/>
                <a:ext cx="3161506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888624-17EF-074B-B126-E20A7FA13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4438616"/>
                <a:ext cx="3161506" cy="312650"/>
              </a:xfrm>
              <a:prstGeom prst="rect">
                <a:avLst/>
              </a:prstGeom>
              <a:blipFill>
                <a:blip r:embed="rId10"/>
                <a:stretch>
                  <a:fillRect l="-1205" t="-8000" r="-241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2A01A6-9C5E-3B42-9269-56EE7C306F3D}"/>
                  </a:ext>
                </a:extLst>
              </p:cNvPr>
              <p:cNvSpPr txBox="1"/>
              <p:nvPr/>
            </p:nvSpPr>
            <p:spPr>
              <a:xfrm>
                <a:off x="395055" y="3471618"/>
                <a:ext cx="197163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2A01A6-9C5E-3B42-9269-56EE7C306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3471618"/>
                <a:ext cx="1971630" cy="312650"/>
              </a:xfrm>
              <a:prstGeom prst="rect">
                <a:avLst/>
              </a:prstGeom>
              <a:blipFill>
                <a:blip r:embed="rId11"/>
                <a:stretch>
                  <a:fillRect l="-2564" t="-7692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2F019E-D549-7F4B-B846-A887BC4BAFAC}"/>
                  </a:ext>
                </a:extLst>
              </p:cNvPr>
              <p:cNvSpPr txBox="1"/>
              <p:nvPr/>
            </p:nvSpPr>
            <p:spPr>
              <a:xfrm>
                <a:off x="6389954" y="2091960"/>
                <a:ext cx="1548051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2F019E-D549-7F4B-B846-A887BC4BA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954" y="2091960"/>
                <a:ext cx="1548051" cy="525016"/>
              </a:xfrm>
              <a:prstGeom prst="rect">
                <a:avLst/>
              </a:prstGeom>
              <a:blipFill>
                <a:blip r:embed="rId12"/>
                <a:stretch>
                  <a:fillRect l="-820" t="-4762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D6B93A-E248-FE42-80CF-B67152586BF9}"/>
                  </a:ext>
                </a:extLst>
              </p:cNvPr>
              <p:cNvSpPr txBox="1"/>
              <p:nvPr/>
            </p:nvSpPr>
            <p:spPr>
              <a:xfrm>
                <a:off x="4716001" y="4556035"/>
                <a:ext cx="2057551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∫(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D6B93A-E248-FE42-80CF-B67152586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01" y="4556035"/>
                <a:ext cx="2057551" cy="312650"/>
              </a:xfrm>
              <a:prstGeom prst="rect">
                <a:avLst/>
              </a:prstGeom>
              <a:blipFill>
                <a:blip r:embed="rId13"/>
                <a:stretch>
                  <a:fillRect l="-1840" t="-7692" r="-613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E4C1B16-F9A3-5644-A673-BAC9579201CA}"/>
                  </a:ext>
                </a:extLst>
              </p:cNvPr>
              <p:cNvSpPr/>
              <p:nvPr/>
            </p:nvSpPr>
            <p:spPr>
              <a:xfrm>
                <a:off x="6809867" y="4343696"/>
                <a:ext cx="1942519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E4C1B16-F9A3-5644-A673-BAC957920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867" y="4343696"/>
                <a:ext cx="1942519" cy="617348"/>
              </a:xfrm>
              <a:prstGeom prst="rect">
                <a:avLst/>
              </a:prstGeom>
              <a:blipFill>
                <a:blip r:embed="rId1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E5EC6905-5EBE-FB4B-8CE1-583EC620BB7E}"/>
              </a:ext>
            </a:extLst>
          </p:cNvPr>
          <p:cNvSpPr txBox="1"/>
          <p:nvPr/>
        </p:nvSpPr>
        <p:spPr>
          <a:xfrm>
            <a:off x="4598440" y="1693658"/>
            <a:ext cx="368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Calculating </a:t>
            </a:r>
            <a:r>
              <a:rPr lang="en-US" b="1" dirty="0" err="1"/>
              <a:t>LaPlace</a:t>
            </a:r>
            <a:r>
              <a:rPr lang="en-US" b="1" dirty="0"/>
              <a:t> Transforms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96F523-9047-E242-827D-086341649578}"/>
              </a:ext>
            </a:extLst>
          </p:cNvPr>
          <p:cNvSpPr txBox="1"/>
          <p:nvPr/>
        </p:nvSpPr>
        <p:spPr>
          <a:xfrm>
            <a:off x="359542" y="173084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Properties`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49310D-F735-174E-B7D7-E80FAD079B66}"/>
              </a:ext>
            </a:extLst>
          </p:cNvPr>
          <p:cNvSpPr txBox="1"/>
          <p:nvPr/>
        </p:nvSpPr>
        <p:spPr>
          <a:xfrm>
            <a:off x="227024" y="70339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151336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1B42-8616-6042-9EA9-29B3C72F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and Transfer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15F801-C981-AB4A-B5C5-4C6945E84E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8166" y="2633398"/>
                <a:ext cx="8580270" cy="1818443"/>
              </a:xfrm>
            </p:spPr>
            <p:txBody>
              <a:bodyPr/>
              <a:lstStyle/>
              <a:p>
                <a:r>
                  <a:rPr lang="en-US" sz="2000" dirty="0"/>
                  <a:t>A signal is a function of time.</a:t>
                </a:r>
              </a:p>
              <a:p>
                <a:r>
                  <a:rPr lang="en-US" sz="2000" dirty="0"/>
                  <a:t>A system transforms the input signal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into the output signal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has </a:t>
                </a:r>
                <a:r>
                  <a:rPr lang="en-US" sz="2000" dirty="0" err="1"/>
                  <a:t>LaPlace</a:t>
                </a:r>
                <a:r>
                  <a:rPr lang="en-US" sz="2000" dirty="0"/>
                  <a:t> transform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has </a:t>
                </a:r>
                <a:r>
                  <a:rPr lang="en-US" sz="2000" dirty="0" err="1"/>
                  <a:t>LaPlace</a:t>
                </a:r>
                <a:r>
                  <a:rPr lang="en-US" sz="2000" dirty="0"/>
                  <a:t> transform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The transfer function describes the system in terms of the relationship between input and output: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 (with 0 initial conditions).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sz="2000" dirty="0"/>
                  <a:t> is the DC gain of a system; it’s response to a step input.</a:t>
                </a:r>
              </a:p>
              <a:p>
                <a:r>
                  <a:rPr lang="en-US" sz="2000" dirty="0"/>
                  <a:t>Systems can be combined in series (convolutions) or parallel (summation) to construct more complex systems.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15F801-C981-AB4A-B5C5-4C6945E84E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8166" y="2633398"/>
                <a:ext cx="8580270" cy="1818443"/>
              </a:xfrm>
              <a:blipFill>
                <a:blip r:embed="rId2"/>
                <a:stretch>
                  <a:fillRect l="-591" t="-2083" b="-71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BF833F-8685-B840-91A0-C9D771D7C3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68AFD0-B613-1A4A-B85E-BC5BAD897306}"/>
              </a:ext>
            </a:extLst>
          </p:cNvPr>
          <p:cNvSpPr/>
          <p:nvPr/>
        </p:nvSpPr>
        <p:spPr>
          <a:xfrm>
            <a:off x="3515557" y="1655686"/>
            <a:ext cx="914400" cy="665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DEEB455-B4A7-CE4B-9A0E-35FE2C537FB3}"/>
              </a:ext>
            </a:extLst>
          </p:cNvPr>
          <p:cNvSpPr/>
          <p:nvPr/>
        </p:nvSpPr>
        <p:spPr>
          <a:xfrm>
            <a:off x="2938509" y="1935332"/>
            <a:ext cx="479394" cy="1597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6AB6CE6-25BE-E64D-84D9-1791C594DCD0}"/>
              </a:ext>
            </a:extLst>
          </p:cNvPr>
          <p:cNvSpPr/>
          <p:nvPr/>
        </p:nvSpPr>
        <p:spPr>
          <a:xfrm>
            <a:off x="4576439" y="1908699"/>
            <a:ext cx="479394" cy="1597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139637-6978-A348-8842-355F7EC1B0B7}"/>
                  </a:ext>
                </a:extLst>
              </p:cNvPr>
              <p:cNvSpPr txBox="1"/>
              <p:nvPr/>
            </p:nvSpPr>
            <p:spPr>
              <a:xfrm>
                <a:off x="2876696" y="1556979"/>
                <a:ext cx="502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139637-6978-A348-8842-355F7EC1B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96" y="1556979"/>
                <a:ext cx="502573" cy="276999"/>
              </a:xfrm>
              <a:prstGeom prst="rect">
                <a:avLst/>
              </a:prstGeom>
              <a:blipFill>
                <a:blip r:embed="rId3"/>
                <a:stretch>
                  <a:fillRect l="-5000" r="-1750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E8634F-BCC7-FB43-81EA-2CA9939E18D6}"/>
                  </a:ext>
                </a:extLst>
              </p:cNvPr>
              <p:cNvSpPr txBox="1"/>
              <p:nvPr/>
            </p:nvSpPr>
            <p:spPr>
              <a:xfrm>
                <a:off x="2903329" y="2196484"/>
                <a:ext cx="5318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E8634F-BCC7-FB43-81EA-2CA9939E1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329" y="2196484"/>
                <a:ext cx="531812" cy="276999"/>
              </a:xfrm>
              <a:prstGeom prst="rect">
                <a:avLst/>
              </a:prstGeom>
              <a:blipFill>
                <a:blip r:embed="rId4"/>
                <a:stretch>
                  <a:fillRect l="-6977" r="-13953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934D58-0C63-DD48-9FB1-0C5E36D00948}"/>
                  </a:ext>
                </a:extLst>
              </p:cNvPr>
              <p:cNvSpPr txBox="1"/>
              <p:nvPr/>
            </p:nvSpPr>
            <p:spPr>
              <a:xfrm>
                <a:off x="4538301" y="1540703"/>
                <a:ext cx="4873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934D58-0C63-DD48-9FB1-0C5E36D00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301" y="1540703"/>
                <a:ext cx="487313" cy="276999"/>
              </a:xfrm>
              <a:prstGeom prst="rect">
                <a:avLst/>
              </a:prstGeom>
              <a:blipFill>
                <a:blip r:embed="rId5"/>
                <a:stretch>
                  <a:fillRect l="-10256" r="-15385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73A66C-180C-074E-96B5-C32F5FCFF0C4}"/>
                  </a:ext>
                </a:extLst>
              </p:cNvPr>
              <p:cNvSpPr txBox="1"/>
              <p:nvPr/>
            </p:nvSpPr>
            <p:spPr>
              <a:xfrm>
                <a:off x="4576439" y="2127952"/>
                <a:ext cx="513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73A66C-180C-074E-96B5-C32F5FCFF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439" y="2127952"/>
                <a:ext cx="513730" cy="276999"/>
              </a:xfrm>
              <a:prstGeom prst="rect">
                <a:avLst/>
              </a:prstGeom>
              <a:blipFill>
                <a:blip r:embed="rId6"/>
                <a:stretch>
                  <a:fillRect l="-9756" r="-17073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ACF23E-58AE-9842-95EC-23EDB0296F64}"/>
                  </a:ext>
                </a:extLst>
              </p:cNvPr>
              <p:cNvSpPr txBox="1"/>
              <p:nvPr/>
            </p:nvSpPr>
            <p:spPr>
              <a:xfrm>
                <a:off x="3706851" y="1321294"/>
                <a:ext cx="5246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ACF23E-58AE-9842-95EC-23EDB0296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851" y="1321294"/>
                <a:ext cx="524631" cy="276999"/>
              </a:xfrm>
              <a:prstGeom prst="rect">
                <a:avLst/>
              </a:prstGeom>
              <a:blipFill>
                <a:blip r:embed="rId7"/>
                <a:stretch>
                  <a:fillRect l="-6977" r="-13953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46336E9-769B-744E-B493-0F51CD391FD4}"/>
              </a:ext>
            </a:extLst>
          </p:cNvPr>
          <p:cNvSpPr txBox="1"/>
          <p:nvPr/>
        </p:nvSpPr>
        <p:spPr>
          <a:xfrm>
            <a:off x="1482571" y="5779363"/>
            <a:ext cx="638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</a:t>
            </a:r>
            <a:r>
              <a:rPr lang="en-US" b="1" dirty="0" err="1"/>
              <a:t>LaPlace</a:t>
            </a:r>
            <a:r>
              <a:rPr lang="en-US" b="1" dirty="0"/>
              <a:t> Transform can represent a signal or a system.</a:t>
            </a:r>
          </a:p>
        </p:txBody>
      </p:sp>
    </p:spTree>
    <p:extLst>
      <p:ext uri="{BB962C8B-B14F-4D97-AF65-F5344CB8AC3E}">
        <p14:creationId xmlns:p14="http://schemas.microsoft.com/office/powerpoint/2010/main" val="23140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BCF8-F96F-A944-9B00-A3A945BB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for Multivariate With Forced 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67934F-B9FA-AF4E-B2B0-D78212909F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⋯,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×1 </m:t>
                    </m:r>
                  </m:oMath>
                </a14:m>
                <a:r>
                  <a:rPr lang="en-US" dirty="0"/>
                  <a:t> column vectors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matrix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̇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𝑨𝒙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b="0" dirty="0"/>
                  <a:t>  </a:t>
                </a:r>
                <a:r>
                  <a:rPr lang="en-US" sz="2000" b="0" i="1" dirty="0"/>
                  <a:t>[Apply L.T., extract constants, derivatives]</a:t>
                </a:r>
                <a:endParaRPr lang="en-US" dirty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  <a:r>
                  <a:rPr lang="en-US" sz="2000" i="1" dirty="0"/>
                  <a:t>[Factor]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  <a:r>
                  <a:rPr lang="en-US" sz="2000" i="1" dirty="0"/>
                  <a:t>[Possible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𝑠𝐼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000" i="1" dirty="0"/>
                  <a:t> is invertible]</a:t>
                </a:r>
              </a:p>
              <a:p>
                <a:pPr marL="400050" lvl="1" indent="0">
                  <a:buNone/>
                </a:pPr>
                <a:endParaRPr lang="en-US" b="0" dirty="0"/>
              </a:p>
              <a:p>
                <a:pPr marL="40005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67934F-B9FA-AF4E-B2B0-D78212909F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91C4C-AC75-A14F-80E6-2121768CC0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99AEC-CF82-5B41-9859-FF1EABD29A0D}"/>
              </a:ext>
            </a:extLst>
          </p:cNvPr>
          <p:cNvSpPr txBox="1"/>
          <p:nvPr/>
        </p:nvSpPr>
        <p:spPr>
          <a:xfrm>
            <a:off x="390617" y="4955505"/>
            <a:ext cx="670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system is stable if its poles (eigenvalues) are not positive.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620FBED-DE3F-934F-8003-F643B50E3636}"/>
                  </a:ext>
                </a:extLst>
              </p:cNvPr>
              <p:cNvSpPr/>
              <p:nvPr/>
            </p:nvSpPr>
            <p:spPr>
              <a:xfrm>
                <a:off x="1976008" y="5447796"/>
                <a:ext cx="2457659" cy="800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</m:e>
                        <m:sub/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620FBED-DE3F-934F-8003-F643B50E3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008" y="5447796"/>
                <a:ext cx="2457659" cy="800604"/>
              </a:xfrm>
              <a:prstGeom prst="rect">
                <a:avLst/>
              </a:prstGeom>
              <a:blipFill>
                <a:blip r:embed="rId3"/>
                <a:stretch>
                  <a:fillRect t="-117188" b="-15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82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B2E8-A2BC-EB4D-882D-F0B28270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7272E-D46F-6E42-BC9C-FBF77FC05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599"/>
                <a:ext cx="8229600" cy="661387"/>
              </a:xfrm>
            </p:spPr>
            <p:txBody>
              <a:bodyPr/>
              <a:lstStyle/>
              <a:p>
                <a:r>
                  <a:rPr lang="en-US" dirty="0"/>
                  <a:t>Eigenvalues are complex numbers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7272E-D46F-6E42-BC9C-FBF77FC05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599"/>
                <a:ext cx="8229600" cy="661387"/>
              </a:xfrm>
              <a:blipFill>
                <a:blip r:embed="rId2"/>
                <a:stretch>
                  <a:fillRect l="-1389" t="-11538" b="-4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AC818-E3B3-E040-8246-2251009BD1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36CD0CB-D044-674A-A538-0F030AC9FD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9415725"/>
                  </p:ext>
                </p:extLst>
              </p:nvPr>
            </p:nvGraphicFramePr>
            <p:xfrm>
              <a:off x="556333" y="2870693"/>
              <a:ext cx="7975108" cy="22735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93777">
                      <a:extLst>
                        <a:ext uri="{9D8B030D-6E8A-4147-A177-3AD203B41FA5}">
                          <a16:colId xmlns:a16="http://schemas.microsoft.com/office/drawing/2014/main" val="883391308"/>
                        </a:ext>
                      </a:extLst>
                    </a:gridCol>
                    <a:gridCol w="1993777">
                      <a:extLst>
                        <a:ext uri="{9D8B030D-6E8A-4147-A177-3AD203B41FA5}">
                          <a16:colId xmlns:a16="http://schemas.microsoft.com/office/drawing/2014/main" val="2259412574"/>
                        </a:ext>
                      </a:extLst>
                    </a:gridCol>
                    <a:gridCol w="1993777">
                      <a:extLst>
                        <a:ext uri="{9D8B030D-6E8A-4147-A177-3AD203B41FA5}">
                          <a16:colId xmlns:a16="http://schemas.microsoft.com/office/drawing/2014/main" val="3424911122"/>
                        </a:ext>
                      </a:extLst>
                    </a:gridCol>
                    <a:gridCol w="1993777">
                      <a:extLst>
                        <a:ext uri="{9D8B030D-6E8A-4147-A177-3AD203B41FA5}">
                          <a16:colId xmlns:a16="http://schemas.microsoft.com/office/drawing/2014/main" val="2758415832"/>
                        </a:ext>
                      </a:extLst>
                    </a:gridCol>
                  </a:tblGrid>
                  <a:tr h="67955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9856077"/>
                      </a:ext>
                    </a:extLst>
                  </a:tr>
                  <a:tr h="679553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Unstable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 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489713"/>
                      </a:ext>
                    </a:extLst>
                  </a:tr>
                  <a:tr h="679553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Transient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Persistent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Unstable</a:t>
                          </a:r>
                        </a:p>
                        <a:p>
                          <a:pPr algn="ctr"/>
                          <a:r>
                            <a:rPr lang="en-US" dirty="0"/>
                            <a:t>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2993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36CD0CB-D044-674A-A538-0F030AC9FD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9415725"/>
                  </p:ext>
                </p:extLst>
              </p:nvPr>
            </p:nvGraphicFramePr>
            <p:xfrm>
              <a:off x="556333" y="2870693"/>
              <a:ext cx="7975108" cy="22735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93777">
                      <a:extLst>
                        <a:ext uri="{9D8B030D-6E8A-4147-A177-3AD203B41FA5}">
                          <a16:colId xmlns:a16="http://schemas.microsoft.com/office/drawing/2014/main" val="883391308"/>
                        </a:ext>
                      </a:extLst>
                    </a:gridCol>
                    <a:gridCol w="1993777">
                      <a:extLst>
                        <a:ext uri="{9D8B030D-6E8A-4147-A177-3AD203B41FA5}">
                          <a16:colId xmlns:a16="http://schemas.microsoft.com/office/drawing/2014/main" val="2259412574"/>
                        </a:ext>
                      </a:extLst>
                    </a:gridCol>
                    <a:gridCol w="1993777">
                      <a:extLst>
                        <a:ext uri="{9D8B030D-6E8A-4147-A177-3AD203B41FA5}">
                          <a16:colId xmlns:a16="http://schemas.microsoft.com/office/drawing/2014/main" val="3424911122"/>
                        </a:ext>
                      </a:extLst>
                    </a:gridCol>
                    <a:gridCol w="1993777">
                      <a:extLst>
                        <a:ext uri="{9D8B030D-6E8A-4147-A177-3AD203B41FA5}">
                          <a16:colId xmlns:a16="http://schemas.microsoft.com/office/drawing/2014/main" val="2758415832"/>
                        </a:ext>
                      </a:extLst>
                    </a:gridCol>
                  </a:tblGrid>
                  <a:tr h="67955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9367" t="-1852" r="-200000" b="-24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37" t="-1852" r="-101274" b="-24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637" t="-1852" r="-1274" b="-2462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9856077"/>
                      </a:ext>
                    </a:extLst>
                  </a:tr>
                  <a:tr h="6795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1852" r="-301911" b="-14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9367" t="-101852" r="-200000" b="-14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37" t="-101852" r="-101274" b="-14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Unstable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 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489713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51389" r="-301911" b="-9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9367" t="-151389" r="-200000" b="-9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37" t="-151389" r="-101274" b="-9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Unstable</a:t>
                          </a:r>
                        </a:p>
                        <a:p>
                          <a:pPr algn="ctr"/>
                          <a:r>
                            <a:rPr lang="en-US" dirty="0"/>
                            <a:t>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2993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520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9DB1-574E-A14B-8C6C-84EEB4AB8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228600"/>
            <a:ext cx="8430768" cy="838200"/>
          </a:xfrm>
        </p:spPr>
        <p:txBody>
          <a:bodyPr/>
          <a:lstStyle/>
          <a:p>
            <a:r>
              <a:rPr lang="en-US" dirty="0"/>
              <a:t>Reaction Network -&gt; Differential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45BA8-85D4-0A45-B84F-5392CD6FA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195387B2-DF81-2644-89FE-944CE112C5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1722471"/>
                  </p:ext>
                </p:extLst>
              </p:nvPr>
            </p:nvGraphicFramePr>
            <p:xfrm>
              <a:off x="411480" y="1598168"/>
              <a:ext cx="5660136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2736">
                      <a:extLst>
                        <a:ext uri="{9D8B030D-6E8A-4147-A177-3AD203B41FA5}">
                          <a16:colId xmlns:a16="http://schemas.microsoft.com/office/drawing/2014/main" val="365898451"/>
                        </a:ext>
                      </a:extLst>
                    </a:gridCol>
                    <a:gridCol w="1729688">
                      <a:extLst>
                        <a:ext uri="{9D8B030D-6E8A-4147-A177-3AD203B41FA5}">
                          <a16:colId xmlns:a16="http://schemas.microsoft.com/office/drawing/2014/main" val="3279177543"/>
                        </a:ext>
                      </a:extLst>
                    </a:gridCol>
                    <a:gridCol w="2267712">
                      <a:extLst>
                        <a:ext uri="{9D8B030D-6E8A-4147-A177-3AD203B41FA5}">
                          <a16:colId xmlns:a16="http://schemas.microsoft.com/office/drawing/2014/main" val="8705337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Mass Transfer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Mass Action Kinetics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8421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9745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45131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195387B2-DF81-2644-89FE-944CE112C5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1722471"/>
                  </p:ext>
                </p:extLst>
              </p:nvPr>
            </p:nvGraphicFramePr>
            <p:xfrm>
              <a:off x="411480" y="1598168"/>
              <a:ext cx="5660136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2736">
                      <a:extLst>
                        <a:ext uri="{9D8B030D-6E8A-4147-A177-3AD203B41FA5}">
                          <a16:colId xmlns:a16="http://schemas.microsoft.com/office/drawing/2014/main" val="365898451"/>
                        </a:ext>
                      </a:extLst>
                    </a:gridCol>
                    <a:gridCol w="1729688">
                      <a:extLst>
                        <a:ext uri="{9D8B030D-6E8A-4147-A177-3AD203B41FA5}">
                          <a16:colId xmlns:a16="http://schemas.microsoft.com/office/drawing/2014/main" val="3279177543"/>
                        </a:ext>
                      </a:extLst>
                    </a:gridCol>
                    <a:gridCol w="2267712">
                      <a:extLst>
                        <a:ext uri="{9D8B030D-6E8A-4147-A177-3AD203B41FA5}">
                          <a16:colId xmlns:a16="http://schemas.microsoft.com/office/drawing/2014/main" val="8705337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Mass Transfer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Mass Action Kinetics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8421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350" t="-110345" r="-132117" b="-1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279" t="-110345" r="-1117" b="-1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745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350" t="-203333" r="-13211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279" t="-203333" r="-1117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45131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05208C4-DE50-7D41-A5BA-7ED3DECB627B}"/>
              </a:ext>
            </a:extLst>
          </p:cNvPr>
          <p:cNvSpPr txBox="1"/>
          <p:nvPr/>
        </p:nvSpPr>
        <p:spPr>
          <a:xfrm>
            <a:off x="348743" y="1188720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Reaction 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B1C336-E226-C040-AC01-2951EF30F1CE}"/>
              </a:ext>
            </a:extLst>
          </p:cNvPr>
          <p:cNvSpPr txBox="1"/>
          <p:nvPr/>
        </p:nvSpPr>
        <p:spPr>
          <a:xfrm>
            <a:off x="2764028" y="4998731"/>
            <a:ext cx="2217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Stoichiometry Matrix</a:t>
            </a:r>
            <a:endParaRPr lang="en-US" sz="16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7810F2F-103E-1B4A-BBC1-7A72DB7C4E23}"/>
              </a:ext>
            </a:extLst>
          </p:cNvPr>
          <p:cNvGrpSpPr/>
          <p:nvPr/>
        </p:nvGrpSpPr>
        <p:grpSpPr>
          <a:xfrm>
            <a:off x="3105674" y="3289669"/>
            <a:ext cx="1757498" cy="1572708"/>
            <a:chOff x="3782330" y="3426829"/>
            <a:chExt cx="1757498" cy="15727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0B41C6-AC5B-3744-BE87-6926614B8C0D}"/>
                </a:ext>
              </a:extLst>
            </p:cNvPr>
            <p:cNvSpPr txBox="1"/>
            <p:nvPr/>
          </p:nvSpPr>
          <p:spPr>
            <a:xfrm>
              <a:off x="3782330" y="3429877"/>
              <a:ext cx="526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/>
                <a:t>[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008D105-DE70-AC42-931E-20F2DF0CA734}"/>
                    </a:ext>
                  </a:extLst>
                </p:cNvPr>
                <p:cNvSpPr txBox="1"/>
                <p:nvPr/>
              </p:nvSpPr>
              <p:spPr>
                <a:xfrm>
                  <a:off x="4212927" y="3772835"/>
                  <a:ext cx="897682" cy="460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008D105-DE70-AC42-931E-20F2DF0CA7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2927" y="3772835"/>
                  <a:ext cx="897682" cy="460126"/>
                </a:xfrm>
                <a:prstGeom prst="rect">
                  <a:avLst/>
                </a:prstGeom>
                <a:blipFill>
                  <a:blip r:embed="rId3"/>
                  <a:stretch>
                    <a:fillRect l="-1408" t="-2703" r="-5634" b="-351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E528102-3E8D-DC4D-9A66-BAE8416778C9}"/>
                    </a:ext>
                  </a:extLst>
                </p:cNvPr>
                <p:cNvSpPr txBox="1"/>
                <p:nvPr/>
              </p:nvSpPr>
              <p:spPr>
                <a:xfrm>
                  <a:off x="4228167" y="4400723"/>
                  <a:ext cx="878446" cy="4665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2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E528102-3E8D-DC4D-9A66-BAE8416778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167" y="4400723"/>
                  <a:ext cx="878446" cy="466538"/>
                </a:xfrm>
                <a:prstGeom prst="rect">
                  <a:avLst/>
                </a:prstGeom>
                <a:blipFill>
                  <a:blip r:embed="rId4"/>
                  <a:stretch>
                    <a:fillRect l="-8571" t="-10526" r="-5714" b="-31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9FCAC1-5025-CA4D-BBA2-A2DB6441F5E6}"/>
                </a:ext>
              </a:extLst>
            </p:cNvPr>
            <p:cNvSpPr txBox="1"/>
            <p:nvPr/>
          </p:nvSpPr>
          <p:spPr>
            <a:xfrm>
              <a:off x="5013722" y="3426829"/>
              <a:ext cx="526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/>
                <a:t>]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6E9D1E-EE95-9F49-8CA4-FD2645B8AFB0}"/>
              </a:ext>
            </a:extLst>
          </p:cNvPr>
          <p:cNvGrpSpPr/>
          <p:nvPr/>
        </p:nvGrpSpPr>
        <p:grpSpPr>
          <a:xfrm>
            <a:off x="2861381" y="3345215"/>
            <a:ext cx="1594150" cy="1404670"/>
            <a:chOff x="529661" y="3528095"/>
            <a:chExt cx="1594150" cy="140467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AA9A112-B910-6E4A-ABD2-B4F7DDF0EF5D}"/>
                </a:ext>
              </a:extLst>
            </p:cNvPr>
            <p:cNvGrpSpPr/>
            <p:nvPr/>
          </p:nvGrpSpPr>
          <p:grpSpPr>
            <a:xfrm>
              <a:off x="529661" y="3793271"/>
              <a:ext cx="287258" cy="1139494"/>
              <a:chOff x="3364301" y="3729263"/>
              <a:chExt cx="287258" cy="113949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BE87A-12E8-AD4B-B912-3EE7E5CA0BB7}"/>
                  </a:ext>
                </a:extLst>
              </p:cNvPr>
              <p:cNvSpPr txBox="1"/>
              <p:nvPr/>
            </p:nvSpPr>
            <p:spPr>
              <a:xfrm>
                <a:off x="3364301" y="3729263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u="sng" dirty="0"/>
                  <a:t>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3C0526-43BA-1F44-88E3-6DFF0D54B91C}"/>
                  </a:ext>
                </a:extLst>
              </p:cNvPr>
              <p:cNvSpPr txBox="1"/>
              <p:nvPr/>
            </p:nvSpPr>
            <p:spPr>
              <a:xfrm>
                <a:off x="3364301" y="4021891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u="sng" dirty="0"/>
                  <a:t>B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80519D-7F87-E64C-8002-C0A344CE5782}"/>
                  </a:ext>
                </a:extLst>
              </p:cNvPr>
              <p:cNvSpPr txBox="1"/>
              <p:nvPr/>
            </p:nvSpPr>
            <p:spPr>
              <a:xfrm>
                <a:off x="3364301" y="4314519"/>
                <a:ext cx="2872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u="sng" dirty="0"/>
                  <a:t>C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419C51-7413-1043-B6BE-9E0B6E028DC1}"/>
                  </a:ext>
                </a:extLst>
              </p:cNvPr>
              <p:cNvSpPr txBox="1"/>
              <p:nvPr/>
            </p:nvSpPr>
            <p:spPr>
              <a:xfrm>
                <a:off x="3364301" y="4607147"/>
                <a:ext cx="2872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u="sng" dirty="0"/>
                  <a:t>D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F017B9-C79C-C245-8A86-A83FF2E53AD2}"/>
                </a:ext>
              </a:extLst>
            </p:cNvPr>
            <p:cNvSpPr txBox="1"/>
            <p:nvPr/>
          </p:nvSpPr>
          <p:spPr>
            <a:xfrm>
              <a:off x="1258133" y="3528095"/>
              <a:ext cx="3658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u="sng" dirty="0"/>
                <a:t>R1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7D4B76-C392-AB49-BA50-DD069F6010B2}"/>
                </a:ext>
              </a:extLst>
            </p:cNvPr>
            <p:cNvSpPr txBox="1"/>
            <p:nvPr/>
          </p:nvSpPr>
          <p:spPr>
            <a:xfrm>
              <a:off x="1758005" y="3528095"/>
              <a:ext cx="3658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u="sng" dirty="0"/>
                <a:t>R2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3231556-25DF-BA4B-850C-D878D84B1991}"/>
              </a:ext>
            </a:extLst>
          </p:cNvPr>
          <p:cNvGrpSpPr/>
          <p:nvPr/>
        </p:nvGrpSpPr>
        <p:grpSpPr>
          <a:xfrm>
            <a:off x="5156233" y="3558128"/>
            <a:ext cx="1693266" cy="1015663"/>
            <a:chOff x="2824513" y="3558128"/>
            <a:chExt cx="1693266" cy="10156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0482927-856B-5140-97A0-F6A92AB7E84C}"/>
                    </a:ext>
                  </a:extLst>
                </p:cNvPr>
                <p:cNvSpPr txBox="1"/>
                <p:nvPr/>
              </p:nvSpPr>
              <p:spPr>
                <a:xfrm>
                  <a:off x="3108960" y="3805094"/>
                  <a:ext cx="1136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0482927-856B-5140-97A0-F6A92AB7E8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3805094"/>
                  <a:ext cx="113633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444" r="-1111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8CCE580-CD0D-7045-933A-6D01D6FBB150}"/>
                    </a:ext>
                  </a:extLst>
                </p:cNvPr>
                <p:cNvSpPr txBox="1"/>
                <p:nvPr/>
              </p:nvSpPr>
              <p:spPr>
                <a:xfrm>
                  <a:off x="3108960" y="4184007"/>
                  <a:ext cx="10238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8CCE580-CD0D-7045-933A-6D01D6FBB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4184007"/>
                  <a:ext cx="102380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938" r="-3704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A3C4EC-1737-1249-88BF-9E85D7BBD27A}"/>
                </a:ext>
              </a:extLst>
            </p:cNvPr>
            <p:cNvSpPr txBox="1"/>
            <p:nvPr/>
          </p:nvSpPr>
          <p:spPr>
            <a:xfrm>
              <a:off x="2824513" y="3558128"/>
              <a:ext cx="39786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[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60B1B8-CEC0-234F-810F-8AA8B566C308}"/>
                </a:ext>
              </a:extLst>
            </p:cNvPr>
            <p:cNvSpPr txBox="1"/>
            <p:nvPr/>
          </p:nvSpPr>
          <p:spPr>
            <a:xfrm>
              <a:off x="4119913" y="3558128"/>
              <a:ext cx="39786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]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D185050-0438-894C-8FFC-41CD295C62B5}"/>
              </a:ext>
            </a:extLst>
          </p:cNvPr>
          <p:cNvSpPr txBox="1"/>
          <p:nvPr/>
        </p:nvSpPr>
        <p:spPr>
          <a:xfrm>
            <a:off x="6759773" y="3762791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u="sng" dirty="0"/>
              <a:t>R1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DFABC-3AEC-0C48-8562-0DDA4EB58A85}"/>
              </a:ext>
            </a:extLst>
          </p:cNvPr>
          <p:cNvSpPr txBox="1"/>
          <p:nvPr/>
        </p:nvSpPr>
        <p:spPr>
          <a:xfrm>
            <a:off x="6765869" y="4137695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u="sng" dirty="0"/>
              <a:t>R2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A2DA3F9-9DC3-D346-AB02-C017AE3C339F}"/>
              </a:ext>
            </a:extLst>
          </p:cNvPr>
          <p:cNvGrpSpPr/>
          <p:nvPr/>
        </p:nvGrpSpPr>
        <p:grpSpPr>
          <a:xfrm>
            <a:off x="854776" y="3278081"/>
            <a:ext cx="1108274" cy="1575756"/>
            <a:chOff x="420815" y="3672167"/>
            <a:chExt cx="1108274" cy="15757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DD5283B-CDD8-7F47-9B66-CA5ABFBFB383}"/>
                    </a:ext>
                  </a:extLst>
                </p:cNvPr>
                <p:cNvSpPr/>
                <p:nvPr/>
              </p:nvSpPr>
              <p:spPr>
                <a:xfrm>
                  <a:off x="784703" y="3882446"/>
                  <a:ext cx="396904" cy="3798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DD5283B-CDD8-7F47-9B66-CA5ABFBFB3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03" y="3882446"/>
                  <a:ext cx="396904" cy="37984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167E726-F036-D244-8882-C614FA716152}"/>
                    </a:ext>
                  </a:extLst>
                </p:cNvPr>
                <p:cNvSpPr/>
                <p:nvPr/>
              </p:nvSpPr>
              <p:spPr>
                <a:xfrm>
                  <a:off x="779510" y="4194978"/>
                  <a:ext cx="407291" cy="3779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167E726-F036-D244-8882-C614FA716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510" y="4194978"/>
                  <a:ext cx="407291" cy="37798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E13F511-E7A8-0045-9864-3934E733A3BA}"/>
                    </a:ext>
                  </a:extLst>
                </p:cNvPr>
                <p:cNvSpPr/>
                <p:nvPr/>
              </p:nvSpPr>
              <p:spPr>
                <a:xfrm>
                  <a:off x="784768" y="4505651"/>
                  <a:ext cx="396775" cy="3798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E13F511-E7A8-0045-9864-3934E733A3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68" y="4505651"/>
                  <a:ext cx="396775" cy="37984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6B00F5B-1E3C-7A41-8E9B-9E88125BF0E7}"/>
                    </a:ext>
                  </a:extLst>
                </p:cNvPr>
                <p:cNvSpPr/>
                <p:nvPr/>
              </p:nvSpPr>
              <p:spPr>
                <a:xfrm>
                  <a:off x="775246" y="4818182"/>
                  <a:ext cx="415819" cy="3779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6B00F5B-1E3C-7A41-8E9B-9E88125BF0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246" y="4818182"/>
                  <a:ext cx="415819" cy="37798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3D4D5D5-45ED-4047-BEF8-7AA5D894066A}"/>
                </a:ext>
              </a:extLst>
            </p:cNvPr>
            <p:cNvSpPr txBox="1"/>
            <p:nvPr/>
          </p:nvSpPr>
          <p:spPr>
            <a:xfrm>
              <a:off x="420815" y="3672167"/>
              <a:ext cx="526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/>
                <a:t>[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16734A7-DDD6-8E43-B861-E4C738F9539E}"/>
                </a:ext>
              </a:extLst>
            </p:cNvPr>
            <p:cNvSpPr txBox="1"/>
            <p:nvPr/>
          </p:nvSpPr>
          <p:spPr>
            <a:xfrm>
              <a:off x="1002983" y="3678263"/>
              <a:ext cx="526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/>
                <a:t>]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5F90DA0-2927-D64C-9775-006EF112CF47}"/>
                  </a:ext>
                </a:extLst>
              </p:cNvPr>
              <p:cNvSpPr txBox="1"/>
              <p:nvPr/>
            </p:nvSpPr>
            <p:spPr>
              <a:xfrm>
                <a:off x="2108014" y="3860696"/>
                <a:ext cx="47288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5F90DA0-2927-D64C-9775-006EF112C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014" y="3860696"/>
                <a:ext cx="472886" cy="553998"/>
              </a:xfrm>
              <a:prstGeom prst="rect">
                <a:avLst/>
              </a:prstGeom>
              <a:blipFill>
                <a:blip r:embed="rId11"/>
                <a:stretch>
                  <a:fillRect l="-7895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9E00AA2-6EA5-0A4A-93A0-2B4894955891}"/>
                  </a:ext>
                </a:extLst>
              </p:cNvPr>
              <p:cNvSpPr txBox="1"/>
              <p:nvPr/>
            </p:nvSpPr>
            <p:spPr>
              <a:xfrm>
                <a:off x="4752073" y="3845307"/>
                <a:ext cx="4584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9E00AA2-6EA5-0A4A-93A0-2B4894955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073" y="3845307"/>
                <a:ext cx="458459" cy="553998"/>
              </a:xfrm>
              <a:prstGeom prst="rect">
                <a:avLst/>
              </a:prstGeom>
              <a:blipFill>
                <a:blip r:embed="rId12"/>
                <a:stretch>
                  <a:fillRect l="-13514" r="-13514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B9D823ED-2A44-174C-9924-A3619822B2DB}"/>
              </a:ext>
            </a:extLst>
          </p:cNvPr>
          <p:cNvSpPr txBox="1"/>
          <p:nvPr/>
        </p:nvSpPr>
        <p:spPr>
          <a:xfrm>
            <a:off x="5156233" y="4998731"/>
            <a:ext cx="2213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Reaction Flux Vector</a:t>
            </a:r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6E1C03-52F8-E24D-BFC8-E943BC0E270F}"/>
              </a:ext>
            </a:extLst>
          </p:cNvPr>
          <p:cNvSpPr txBox="1"/>
          <p:nvPr/>
        </p:nvSpPr>
        <p:spPr>
          <a:xfrm>
            <a:off x="298925" y="4995491"/>
            <a:ext cx="2178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State Change Vector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629FBCF-70F1-4546-A029-6D06EFAC5829}"/>
                  </a:ext>
                </a:extLst>
              </p:cNvPr>
              <p:cNvSpPr txBox="1"/>
              <p:nvPr/>
            </p:nvSpPr>
            <p:spPr>
              <a:xfrm>
                <a:off x="1201994" y="5476094"/>
                <a:ext cx="85927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629FBCF-70F1-4546-A029-6D06EFAC5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994" y="5476094"/>
                <a:ext cx="859273" cy="525913"/>
              </a:xfrm>
              <a:prstGeom prst="rect">
                <a:avLst/>
              </a:prstGeom>
              <a:blipFill>
                <a:blip r:embed="rId13"/>
                <a:stretch>
                  <a:fillRect l="-4348" t="-2381" r="-434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E199553-FD58-9445-8CFF-028FB95AA032}"/>
              </a:ext>
            </a:extLst>
          </p:cNvPr>
          <p:cNvSpPr txBox="1"/>
          <p:nvPr/>
        </p:nvSpPr>
        <p:spPr>
          <a:xfrm>
            <a:off x="2410160" y="5866989"/>
            <a:ext cx="5399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But this is a nonlinear system!</a:t>
            </a:r>
          </a:p>
        </p:txBody>
      </p:sp>
    </p:spTree>
    <p:extLst>
      <p:ext uri="{BB962C8B-B14F-4D97-AF65-F5344CB8AC3E}">
        <p14:creationId xmlns:p14="http://schemas.microsoft.com/office/powerpoint/2010/main" val="209628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6" grpId="0"/>
      <p:bldP spid="37" grpId="0"/>
      <p:bldP spid="46" grpId="0"/>
      <p:bldP spid="47" grpId="0"/>
      <p:bldP spid="48" grpId="0"/>
      <p:bldP spid="49" grpId="0"/>
      <p:bldP spid="50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2DA6-9804-3743-8C3E-63A2108C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7145C-0577-0E40-97BD-DDB1A3B0AC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42415"/>
                <a:ext cx="8229600" cy="4572001"/>
              </a:xfrm>
            </p:spPr>
            <p:txBody>
              <a:bodyPr/>
              <a:lstStyle/>
              <a:p>
                <a:r>
                  <a:rPr lang="en-US" dirty="0"/>
                  <a:t>Where do nonlinear models arise in biochemical systems?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With mass action kinetics, reaction rate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3"/>
                <a:r>
                  <a:rPr lang="en-US" b="0" dirty="0"/>
                  <a:t>Kinetics law: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𝑘𝐴𝐵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Enzyme kinetics</a:t>
                </a:r>
              </a:p>
              <a:p>
                <a:pPr lvl="1"/>
                <a:r>
                  <a:rPr lang="en-US" dirty="0"/>
                  <a:t>Positive feedback</a:t>
                </a:r>
              </a:p>
              <a:p>
                <a:pPr lvl="1"/>
                <a:r>
                  <a:rPr lang="en-US" dirty="0"/>
                  <a:t>And much, much more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7145C-0577-0E40-97BD-DDB1A3B0AC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42415"/>
                <a:ext cx="8229600" cy="4572001"/>
              </a:xfrm>
              <a:blipFill>
                <a:blip r:embed="rId2"/>
                <a:stretch>
                  <a:fillRect l="-1852" t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30634-FC2A-384F-9E54-2DDBFB0409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25431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B1FB-7F04-464E-90B0-F0A28312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Linearizing a Nonlinear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189301"/>
                <a:ext cx="8229600" cy="2514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err="1"/>
                  <a:t>Suppse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18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+⋯+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189301"/>
                <a:ext cx="8229600" cy="2514600"/>
              </a:xfrm>
              <a:blipFill>
                <a:blip r:embed="rId2"/>
                <a:stretch>
                  <a:fillRect l="-772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0F358-5F99-2A4F-911F-83BDABA7E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D71FBC-C4AE-C24E-8D85-5089330A9B63}"/>
              </a:ext>
            </a:extLst>
          </p:cNvPr>
          <p:cNvSpPr txBox="1"/>
          <p:nvPr/>
        </p:nvSpPr>
        <p:spPr>
          <a:xfrm>
            <a:off x="3101381" y="2797066"/>
            <a:ext cx="2217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Stoichiometry Matrix</a:t>
            </a:r>
            <a:endParaRPr 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9B072A2-5AF1-974F-88D2-A81B67E628BD}"/>
              </a:ext>
            </a:extLst>
          </p:cNvPr>
          <p:cNvGrpSpPr/>
          <p:nvPr/>
        </p:nvGrpSpPr>
        <p:grpSpPr>
          <a:xfrm>
            <a:off x="3443027" y="1088004"/>
            <a:ext cx="1757498" cy="1572708"/>
            <a:chOff x="3782330" y="3426829"/>
            <a:chExt cx="1757498" cy="15727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AB540F-DBA3-9B4F-947F-6ABD61B53BE3}"/>
                </a:ext>
              </a:extLst>
            </p:cNvPr>
            <p:cNvSpPr txBox="1"/>
            <p:nvPr/>
          </p:nvSpPr>
          <p:spPr>
            <a:xfrm>
              <a:off x="3782330" y="3429877"/>
              <a:ext cx="526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/>
                <a:t>[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3DEDFED-29D2-B645-AB7D-539CE4335EA0}"/>
                    </a:ext>
                  </a:extLst>
                </p:cNvPr>
                <p:cNvSpPr txBox="1"/>
                <p:nvPr/>
              </p:nvSpPr>
              <p:spPr>
                <a:xfrm>
                  <a:off x="4212927" y="3772835"/>
                  <a:ext cx="897682" cy="460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008D105-DE70-AC42-931E-20F2DF0CA7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2927" y="3772835"/>
                  <a:ext cx="897682" cy="460126"/>
                </a:xfrm>
                <a:prstGeom prst="rect">
                  <a:avLst/>
                </a:prstGeom>
                <a:blipFill>
                  <a:blip r:embed="rId3"/>
                  <a:stretch>
                    <a:fillRect l="-1408" t="-2703" r="-5634" b="-351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9C0C66E-8728-1E4E-BE3E-7404B0B405C7}"/>
                    </a:ext>
                  </a:extLst>
                </p:cNvPr>
                <p:cNvSpPr txBox="1"/>
                <p:nvPr/>
              </p:nvSpPr>
              <p:spPr>
                <a:xfrm>
                  <a:off x="4228167" y="4400723"/>
                  <a:ext cx="878446" cy="4665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2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E528102-3E8D-DC4D-9A66-BAE8416778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167" y="4400723"/>
                  <a:ext cx="878446" cy="466538"/>
                </a:xfrm>
                <a:prstGeom prst="rect">
                  <a:avLst/>
                </a:prstGeom>
                <a:blipFill>
                  <a:blip r:embed="rId4"/>
                  <a:stretch>
                    <a:fillRect l="-8571" t="-10526" r="-5714" b="-31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5A0615-8648-F64A-85C9-BBCC86BA8D1A}"/>
                </a:ext>
              </a:extLst>
            </p:cNvPr>
            <p:cNvSpPr txBox="1"/>
            <p:nvPr/>
          </p:nvSpPr>
          <p:spPr>
            <a:xfrm>
              <a:off x="5013722" y="3426829"/>
              <a:ext cx="526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/>
                <a:t>]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F3B749D-7EC3-EC49-8C72-F1D882719718}"/>
              </a:ext>
            </a:extLst>
          </p:cNvPr>
          <p:cNvGrpSpPr/>
          <p:nvPr/>
        </p:nvGrpSpPr>
        <p:grpSpPr>
          <a:xfrm>
            <a:off x="3198734" y="1143550"/>
            <a:ext cx="1594150" cy="1404670"/>
            <a:chOff x="529661" y="3528095"/>
            <a:chExt cx="1594150" cy="140467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12A5DA2-7D29-1142-969E-3E5A2FD35939}"/>
                </a:ext>
              </a:extLst>
            </p:cNvPr>
            <p:cNvGrpSpPr/>
            <p:nvPr/>
          </p:nvGrpSpPr>
          <p:grpSpPr>
            <a:xfrm>
              <a:off x="529661" y="3793271"/>
              <a:ext cx="287258" cy="1139494"/>
              <a:chOff x="3364301" y="3729263"/>
              <a:chExt cx="287258" cy="1139494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CA27DF-EEFA-8140-BAFF-C7DFEB445A8B}"/>
                  </a:ext>
                </a:extLst>
              </p:cNvPr>
              <p:cNvSpPr txBox="1"/>
              <p:nvPr/>
            </p:nvSpPr>
            <p:spPr>
              <a:xfrm>
                <a:off x="3364301" y="3729263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u="sng" dirty="0"/>
                  <a:t>A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8B7A50-6DEA-B74F-9CFD-0C0D2DEFA12C}"/>
                  </a:ext>
                </a:extLst>
              </p:cNvPr>
              <p:cNvSpPr txBox="1"/>
              <p:nvPr/>
            </p:nvSpPr>
            <p:spPr>
              <a:xfrm>
                <a:off x="3364301" y="4021891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u="sng" dirty="0"/>
                  <a:t>B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48F4931-5480-4F4F-97E0-690B02849CC8}"/>
                  </a:ext>
                </a:extLst>
              </p:cNvPr>
              <p:cNvSpPr txBox="1"/>
              <p:nvPr/>
            </p:nvSpPr>
            <p:spPr>
              <a:xfrm>
                <a:off x="3364301" y="4314519"/>
                <a:ext cx="2872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u="sng" dirty="0"/>
                  <a:t>C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AC5F404-72E8-C546-B728-44319DD363C5}"/>
                  </a:ext>
                </a:extLst>
              </p:cNvPr>
              <p:cNvSpPr txBox="1"/>
              <p:nvPr/>
            </p:nvSpPr>
            <p:spPr>
              <a:xfrm>
                <a:off x="3364301" y="4607147"/>
                <a:ext cx="2872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u="sng" dirty="0"/>
                  <a:t>D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D49F169-6C4E-9D4D-8A1C-3FD9A56529D3}"/>
                </a:ext>
              </a:extLst>
            </p:cNvPr>
            <p:cNvSpPr txBox="1"/>
            <p:nvPr/>
          </p:nvSpPr>
          <p:spPr>
            <a:xfrm>
              <a:off x="1258133" y="3528095"/>
              <a:ext cx="3658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u="sng" dirty="0"/>
                <a:t>R1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F681A3-0139-3742-9C2B-D0E04FA202F1}"/>
                </a:ext>
              </a:extLst>
            </p:cNvPr>
            <p:cNvSpPr txBox="1"/>
            <p:nvPr/>
          </p:nvSpPr>
          <p:spPr>
            <a:xfrm>
              <a:off x="1758005" y="3528095"/>
              <a:ext cx="3658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u="sng" dirty="0"/>
                <a:t>R2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C32D5E-809B-854E-9749-25105F6B54DB}"/>
              </a:ext>
            </a:extLst>
          </p:cNvPr>
          <p:cNvGrpSpPr/>
          <p:nvPr/>
        </p:nvGrpSpPr>
        <p:grpSpPr>
          <a:xfrm>
            <a:off x="5493586" y="1356463"/>
            <a:ext cx="1693266" cy="1015663"/>
            <a:chOff x="2824513" y="3558128"/>
            <a:chExt cx="1693266" cy="10156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35339F8-F6EF-2D45-9045-7644A778A805}"/>
                    </a:ext>
                  </a:extLst>
                </p:cNvPr>
                <p:cNvSpPr txBox="1"/>
                <p:nvPr/>
              </p:nvSpPr>
              <p:spPr>
                <a:xfrm>
                  <a:off x="3108960" y="3805094"/>
                  <a:ext cx="1136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0482927-856B-5140-97A0-F6A92AB7E8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3805094"/>
                  <a:ext cx="113633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444" r="-1111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993DE03-C513-CB4A-9125-747F60CE91AB}"/>
                    </a:ext>
                  </a:extLst>
                </p:cNvPr>
                <p:cNvSpPr txBox="1"/>
                <p:nvPr/>
              </p:nvSpPr>
              <p:spPr>
                <a:xfrm>
                  <a:off x="3108960" y="4184007"/>
                  <a:ext cx="10238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8CCE580-CD0D-7045-933A-6D01D6FBB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4184007"/>
                  <a:ext cx="102380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938" r="-3704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028A1D6-041F-7A46-BD50-E888B9EA855B}"/>
                </a:ext>
              </a:extLst>
            </p:cNvPr>
            <p:cNvSpPr txBox="1"/>
            <p:nvPr/>
          </p:nvSpPr>
          <p:spPr>
            <a:xfrm>
              <a:off x="2824513" y="3558128"/>
              <a:ext cx="39786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[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515EB4-4260-6448-B1E2-158E5E2FE55D}"/>
                </a:ext>
              </a:extLst>
            </p:cNvPr>
            <p:cNvSpPr txBox="1"/>
            <p:nvPr/>
          </p:nvSpPr>
          <p:spPr>
            <a:xfrm>
              <a:off x="4119913" y="3558128"/>
              <a:ext cx="39786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]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751C645-AEE3-6542-B897-ED56B7AB1110}"/>
              </a:ext>
            </a:extLst>
          </p:cNvPr>
          <p:cNvSpPr txBox="1"/>
          <p:nvPr/>
        </p:nvSpPr>
        <p:spPr>
          <a:xfrm>
            <a:off x="7097126" y="1561126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u="sng" dirty="0"/>
              <a:t>R1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4D77C1-B57C-3F48-AF65-6E90FCFAF2F8}"/>
              </a:ext>
            </a:extLst>
          </p:cNvPr>
          <p:cNvSpPr txBox="1"/>
          <p:nvPr/>
        </p:nvSpPr>
        <p:spPr>
          <a:xfrm>
            <a:off x="7103222" y="1936030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u="sng" dirty="0"/>
              <a:t>R2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31F88B8-FB6C-A14F-8C42-B597F09EA40E}"/>
              </a:ext>
            </a:extLst>
          </p:cNvPr>
          <p:cNvGrpSpPr/>
          <p:nvPr/>
        </p:nvGrpSpPr>
        <p:grpSpPr>
          <a:xfrm>
            <a:off x="1192129" y="1076416"/>
            <a:ext cx="1108274" cy="1575756"/>
            <a:chOff x="420815" y="3672167"/>
            <a:chExt cx="1108274" cy="15757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1D7B357-E4FA-2C41-A81B-FAE0841EF50F}"/>
                    </a:ext>
                  </a:extLst>
                </p:cNvPr>
                <p:cNvSpPr/>
                <p:nvPr/>
              </p:nvSpPr>
              <p:spPr>
                <a:xfrm>
                  <a:off x="784703" y="3882446"/>
                  <a:ext cx="396904" cy="3798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DD5283B-CDD8-7F47-9B66-CA5ABFBFB3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03" y="3882446"/>
                  <a:ext cx="396904" cy="37984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D45A669-4CBF-4C4A-8072-9FCF3576CB32}"/>
                    </a:ext>
                  </a:extLst>
                </p:cNvPr>
                <p:cNvSpPr/>
                <p:nvPr/>
              </p:nvSpPr>
              <p:spPr>
                <a:xfrm>
                  <a:off x="779510" y="4194978"/>
                  <a:ext cx="407291" cy="3779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167E726-F036-D244-8882-C614FA716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510" y="4194978"/>
                  <a:ext cx="407291" cy="37798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27AF73E6-A9C4-824A-A9AC-758A3BC9EDB2}"/>
                    </a:ext>
                  </a:extLst>
                </p:cNvPr>
                <p:cNvSpPr/>
                <p:nvPr/>
              </p:nvSpPr>
              <p:spPr>
                <a:xfrm>
                  <a:off x="784768" y="4505651"/>
                  <a:ext cx="396775" cy="3798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E13F511-E7A8-0045-9864-3934E733A3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68" y="4505651"/>
                  <a:ext cx="396775" cy="37984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D15C82C-B6FF-C44E-A07D-70ADF5E98649}"/>
                    </a:ext>
                  </a:extLst>
                </p:cNvPr>
                <p:cNvSpPr/>
                <p:nvPr/>
              </p:nvSpPr>
              <p:spPr>
                <a:xfrm>
                  <a:off x="775246" y="4818182"/>
                  <a:ext cx="415819" cy="3779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6B00F5B-1E3C-7A41-8E9B-9E88125BF0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246" y="4818182"/>
                  <a:ext cx="415819" cy="37798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FEBC559-33F1-1344-82FC-29C2401C0ADE}"/>
                </a:ext>
              </a:extLst>
            </p:cNvPr>
            <p:cNvSpPr txBox="1"/>
            <p:nvPr/>
          </p:nvSpPr>
          <p:spPr>
            <a:xfrm>
              <a:off x="420815" y="3672167"/>
              <a:ext cx="526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/>
                <a:t>[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356200E-71A1-044F-9747-23FB834A4D04}"/>
                </a:ext>
              </a:extLst>
            </p:cNvPr>
            <p:cNvSpPr txBox="1"/>
            <p:nvPr/>
          </p:nvSpPr>
          <p:spPr>
            <a:xfrm>
              <a:off x="1002983" y="3678263"/>
              <a:ext cx="526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/>
                <a:t>]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B5988EB-1BB1-5146-BFD1-A249AAAAA138}"/>
                  </a:ext>
                </a:extLst>
              </p:cNvPr>
              <p:cNvSpPr txBox="1"/>
              <p:nvPr/>
            </p:nvSpPr>
            <p:spPr>
              <a:xfrm>
                <a:off x="2445367" y="1659031"/>
                <a:ext cx="47288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B5988EB-1BB1-5146-BFD1-A249AAAAA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367" y="1659031"/>
                <a:ext cx="472886" cy="553998"/>
              </a:xfrm>
              <a:prstGeom prst="rect">
                <a:avLst/>
              </a:prstGeom>
              <a:blipFill>
                <a:blip r:embed="rId11"/>
                <a:stretch>
                  <a:fillRect l="-5263" r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662AC7-734F-4244-B2E9-121E9A4EEE18}"/>
                  </a:ext>
                </a:extLst>
              </p:cNvPr>
              <p:cNvSpPr txBox="1"/>
              <p:nvPr/>
            </p:nvSpPr>
            <p:spPr>
              <a:xfrm>
                <a:off x="5089426" y="1643642"/>
                <a:ext cx="4584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662AC7-734F-4244-B2E9-121E9A4EE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426" y="1643642"/>
                <a:ext cx="458459" cy="553998"/>
              </a:xfrm>
              <a:prstGeom prst="rect">
                <a:avLst/>
              </a:prstGeom>
              <a:blipFill>
                <a:blip r:embed="rId12"/>
                <a:stretch>
                  <a:fillRect l="-13514" r="-16216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0D10F2BB-558A-6949-B0F7-0580140D2180}"/>
              </a:ext>
            </a:extLst>
          </p:cNvPr>
          <p:cNvSpPr txBox="1"/>
          <p:nvPr/>
        </p:nvSpPr>
        <p:spPr>
          <a:xfrm>
            <a:off x="5493586" y="2797066"/>
            <a:ext cx="2213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Reaction Flux Vector</a:t>
            </a:r>
            <a:endParaRPr 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2A0380-08D0-E143-9CC6-D24A4FA00779}"/>
              </a:ext>
            </a:extLst>
          </p:cNvPr>
          <p:cNvSpPr txBox="1"/>
          <p:nvPr/>
        </p:nvSpPr>
        <p:spPr>
          <a:xfrm>
            <a:off x="636278" y="2793826"/>
            <a:ext cx="2178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State Change Vector</a:t>
            </a:r>
            <a:endParaRPr lang="en-US" sz="16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049775C-FA27-7F42-A7E2-844CB79A233E}"/>
              </a:ext>
            </a:extLst>
          </p:cNvPr>
          <p:cNvGrpSpPr/>
          <p:nvPr/>
        </p:nvGrpSpPr>
        <p:grpSpPr>
          <a:xfrm>
            <a:off x="1645090" y="5267656"/>
            <a:ext cx="1693266" cy="1015663"/>
            <a:chOff x="2824513" y="3558128"/>
            <a:chExt cx="1693266" cy="10156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C1D2321-04F9-A945-9E0E-70B91002C9CE}"/>
                    </a:ext>
                  </a:extLst>
                </p:cNvPr>
                <p:cNvSpPr txBox="1"/>
                <p:nvPr/>
              </p:nvSpPr>
              <p:spPr>
                <a:xfrm>
                  <a:off x="3108960" y="3805094"/>
                  <a:ext cx="1136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0482927-856B-5140-97A0-F6A92AB7E8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3805094"/>
                  <a:ext cx="113633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444" r="-1111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8E2AFEA-95A6-854C-8F2A-C9BCA9B397EA}"/>
                    </a:ext>
                  </a:extLst>
                </p:cNvPr>
                <p:cNvSpPr txBox="1"/>
                <p:nvPr/>
              </p:nvSpPr>
              <p:spPr>
                <a:xfrm>
                  <a:off x="3108960" y="4184007"/>
                  <a:ext cx="10238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8CCE580-CD0D-7045-933A-6D01D6FBB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4184007"/>
                  <a:ext cx="102380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938" r="-3704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D5D6F0B-CCD0-7F47-B435-7ACECDA92743}"/>
                </a:ext>
              </a:extLst>
            </p:cNvPr>
            <p:cNvSpPr txBox="1"/>
            <p:nvPr/>
          </p:nvSpPr>
          <p:spPr>
            <a:xfrm>
              <a:off x="2824513" y="3558128"/>
              <a:ext cx="39786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[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D2A035-39D2-7142-BCA1-5EDCBCB99B4E}"/>
                </a:ext>
              </a:extLst>
            </p:cNvPr>
            <p:cNvSpPr txBox="1"/>
            <p:nvPr/>
          </p:nvSpPr>
          <p:spPr>
            <a:xfrm>
              <a:off x="4119913" y="3558128"/>
              <a:ext cx="39786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]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978F5AD-F7D9-B844-BCF3-6FD1E53A3CB2}"/>
                  </a:ext>
                </a:extLst>
              </p:cNvPr>
              <p:cNvSpPr txBox="1"/>
              <p:nvPr/>
            </p:nvSpPr>
            <p:spPr>
              <a:xfrm>
                <a:off x="3247779" y="5591362"/>
                <a:ext cx="58458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978F5AD-F7D9-B844-BCF3-6FD1E53A3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779" y="5591362"/>
                <a:ext cx="584584" cy="83099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7F0826AD-FD98-AF45-8A69-32DC21196211}"/>
              </a:ext>
            </a:extLst>
          </p:cNvPr>
          <p:cNvGrpSpPr/>
          <p:nvPr/>
        </p:nvGrpSpPr>
        <p:grpSpPr>
          <a:xfrm>
            <a:off x="3763348" y="5249750"/>
            <a:ext cx="1693266" cy="1015663"/>
            <a:chOff x="2824513" y="3558128"/>
            <a:chExt cx="1693266" cy="10156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A85A5FB-25AA-F04A-8F2F-2EE47FA36BAF}"/>
                    </a:ext>
                  </a:extLst>
                </p:cNvPr>
                <p:cNvSpPr txBox="1"/>
                <p:nvPr/>
              </p:nvSpPr>
              <p:spPr>
                <a:xfrm>
                  <a:off x="3108960" y="3805094"/>
                  <a:ext cx="1136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0482927-856B-5140-97A0-F6A92AB7E8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3805094"/>
                  <a:ext cx="113633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444" r="-1111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B6ECF5C-E6AC-754A-B35F-ACF22BCF02D8}"/>
                    </a:ext>
                  </a:extLst>
                </p:cNvPr>
                <p:cNvSpPr txBox="1"/>
                <p:nvPr/>
              </p:nvSpPr>
              <p:spPr>
                <a:xfrm>
                  <a:off x="3108960" y="4184007"/>
                  <a:ext cx="10238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8CCE580-CD0D-7045-933A-6D01D6FBB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4184007"/>
                  <a:ext cx="102380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938" r="-3704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ED69CDB-DC1A-184A-A014-519662C0A54A}"/>
                </a:ext>
              </a:extLst>
            </p:cNvPr>
            <p:cNvSpPr txBox="1"/>
            <p:nvPr/>
          </p:nvSpPr>
          <p:spPr>
            <a:xfrm>
              <a:off x="2824513" y="3558128"/>
              <a:ext cx="39786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[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E6DC082-9EF4-994F-8EE6-5D2001BCA56B}"/>
                </a:ext>
              </a:extLst>
            </p:cNvPr>
            <p:cNvSpPr txBox="1"/>
            <p:nvPr/>
          </p:nvSpPr>
          <p:spPr>
            <a:xfrm>
              <a:off x="4119913" y="3558128"/>
              <a:ext cx="39786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]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4B5B380-7788-CD43-BDFC-801CB02169FB}"/>
                  </a:ext>
                </a:extLst>
              </p:cNvPr>
              <p:cNvSpPr txBox="1"/>
              <p:nvPr/>
            </p:nvSpPr>
            <p:spPr>
              <a:xfrm>
                <a:off x="5456614" y="5339601"/>
                <a:ext cx="3841180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4B5B380-7788-CD43-BDFC-801CB0216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614" y="5339601"/>
                <a:ext cx="3841180" cy="1077218"/>
              </a:xfrm>
              <a:prstGeom prst="rect">
                <a:avLst/>
              </a:prstGeom>
              <a:blipFill>
                <a:blip r:embed="rId14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57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0" grpId="0"/>
      <p:bldP spid="31" grpId="0"/>
      <p:bldP spid="39" grpId="0"/>
      <p:bldP spid="40" grpId="0"/>
      <p:bldP spid="41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F070-FBC9-1541-8F0D-129EBB4E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Characterizing Fixed Point(s)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F06DC-05B7-3445-A439-29BDDFF56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1014983"/>
            <a:ext cx="7086600" cy="2203705"/>
          </a:xfrm>
        </p:spPr>
        <p:txBody>
          <a:bodyPr/>
          <a:lstStyle/>
          <a:p>
            <a:r>
              <a:rPr lang="en-US" sz="2800" dirty="0"/>
              <a:t>Characterizing means classifying the type</a:t>
            </a:r>
          </a:p>
          <a:p>
            <a:pPr lvl="1"/>
            <a:r>
              <a:rPr lang="en-US" sz="2400" dirty="0"/>
              <a:t>Stable? Unstable? Saddle? Oscillatory?</a:t>
            </a:r>
          </a:p>
          <a:p>
            <a:r>
              <a:rPr lang="en-US" sz="2800" dirty="0"/>
              <a:t>Approach: Linearization</a:t>
            </a:r>
          </a:p>
          <a:p>
            <a:pPr lvl="1"/>
            <a:r>
              <a:rPr lang="en-US" sz="2400" dirty="0"/>
              <a:t>Construct linear approximations of the differential equations at the fixed point</a:t>
            </a:r>
          </a:p>
          <a:p>
            <a:pPr lvl="1"/>
            <a:r>
              <a:rPr lang="en-US" sz="2400" dirty="0"/>
              <a:t>Calculate the trace and determinant of the </a:t>
            </a:r>
            <a:r>
              <a:rPr lang="en-US" sz="2400" i="1" dirty="0"/>
              <a:t>A</a:t>
            </a:r>
            <a:r>
              <a:rPr lang="en-US" sz="2400" dirty="0"/>
              <a:t> matrix</a:t>
            </a:r>
          </a:p>
          <a:p>
            <a:pPr lvl="1"/>
            <a:r>
              <a:rPr lang="en-US" sz="2400" dirty="0"/>
              <a:t>Use results from linear models to classify the fixed point</a:t>
            </a:r>
          </a:p>
          <a:p>
            <a:pPr lvl="2"/>
            <a:r>
              <a:rPr lang="en-US" sz="2000" dirty="0"/>
              <a:t>Works for Stable node, unstable node, saddle</a:t>
            </a:r>
          </a:p>
          <a:p>
            <a:pPr lvl="2"/>
            <a:r>
              <a:rPr lang="en-US" sz="2000" dirty="0"/>
              <a:t>Doesn’t help with center (oscillation)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434DBE-9F25-9B49-B6EF-CF21E66DEA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3882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D3F32-A2CD-9F4B-A8BC-D498275E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1E22-7A86-A648-8A22-1850ECBF9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DE6A5-0AAD-DE49-BF6E-80FD968E59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6863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470C2-4D47-A448-8529-365DD657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a Simple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CDEA-5DE4-DA41-9FD3-E7C69FC7C4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457200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/>
                  <a:t>Reaction Network</a:t>
                </a:r>
              </a:p>
              <a:p>
                <a:pPr marL="457200" lvl="1" indent="0">
                  <a:buNone/>
                </a:pPr>
                <a:endParaRPr lang="en-US" sz="2400" b="0" dirty="0"/>
              </a:p>
              <a:p>
                <a:pPr marL="0" indent="0">
                  <a:buNone/>
                </a:pPr>
                <a:r>
                  <a:rPr lang="en-US" sz="2800" b="1" dirty="0"/>
                  <a:t>Mass action kinetics</a:t>
                </a:r>
                <a:endParaRPr lang="en-US" sz="2800" dirty="0"/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b="1" dirty="0"/>
              </a:p>
              <a:p>
                <a:pPr marL="0" indent="0">
                  <a:buNone/>
                </a:pPr>
                <a:r>
                  <a:rPr lang="en-US" sz="2800" b="1" dirty="0"/>
                  <a:t>Conservation Law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28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2800" b="0" i="1" dirty="0"/>
              </a:p>
              <a:p>
                <a:pPr marL="45720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CDEA-5DE4-DA41-9FD3-E7C69FC7C4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4572001"/>
              </a:xfrm>
              <a:blipFill>
                <a:blip r:embed="rId3"/>
                <a:stretch>
                  <a:fillRect l="-1698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A54A3-EFC9-E948-BE33-DE3D611399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92F210-3874-8744-B604-FB49B6A1AF6C}"/>
              </a:ext>
            </a:extLst>
          </p:cNvPr>
          <p:cNvGrpSpPr/>
          <p:nvPr/>
        </p:nvGrpSpPr>
        <p:grpSpPr>
          <a:xfrm>
            <a:off x="924691" y="1400525"/>
            <a:ext cx="1232187" cy="799075"/>
            <a:chOff x="4340751" y="5677925"/>
            <a:chExt cx="1232187" cy="7990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4A41545-A387-984F-839C-FC8DFCE4E53D}"/>
                    </a:ext>
                  </a:extLst>
                </p:cNvPr>
                <p:cNvSpPr/>
                <p:nvPr/>
              </p:nvSpPr>
              <p:spPr>
                <a:xfrm>
                  <a:off x="4719492" y="6107668"/>
                  <a:ext cx="4800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4A41545-A387-984F-839C-FC8DFCE4E5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492" y="6107668"/>
                  <a:ext cx="48006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BD0E254-3A44-9041-9EE4-4166CD932399}"/>
                    </a:ext>
                  </a:extLst>
                </p:cNvPr>
                <p:cNvSpPr/>
                <p:nvPr/>
              </p:nvSpPr>
              <p:spPr>
                <a:xfrm>
                  <a:off x="4657567" y="5677925"/>
                  <a:ext cx="476541" cy="3915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BD0E254-3A44-9041-9EE4-4166CD9323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7567" y="5677925"/>
                  <a:ext cx="476541" cy="391582"/>
                </a:xfrm>
                <a:prstGeom prst="rect">
                  <a:avLst/>
                </a:prstGeom>
                <a:blipFill>
                  <a:blip r:embed="rId5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FF74EBE-9F7B-A64C-AEB8-C187A3B5557D}"/>
                </a:ext>
              </a:extLst>
            </p:cNvPr>
            <p:cNvGrpSpPr/>
            <p:nvPr/>
          </p:nvGrpSpPr>
          <p:grpSpPr>
            <a:xfrm>
              <a:off x="4340751" y="5882575"/>
              <a:ext cx="1232187" cy="461665"/>
              <a:chOff x="4340751" y="5882575"/>
              <a:chExt cx="1232187" cy="461665"/>
            </a:xfrm>
          </p:grpSpPr>
          <p:pic>
            <p:nvPicPr>
              <p:cNvPr id="16" name="Picture 2" descr="Reversible Reaction Symbol png download - 822*670 - Free Transparent  Chemical Equilibrium png Download. - CleanPNG / KissPNG">
                <a:extLst>
                  <a:ext uri="{FF2B5EF4-FFF2-40B4-BE49-F238E27FC236}">
                    <a16:creationId xmlns:a16="http://schemas.microsoft.com/office/drawing/2014/main" id="{8C12DD64-A80F-CB4B-A3D3-21217E6683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3600" y="5995603"/>
                <a:ext cx="311853" cy="2356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778E76C5-C41C-8D4A-809C-A6692365A976}"/>
                      </a:ext>
                    </a:extLst>
                  </p:cNvPr>
                  <p:cNvSpPr/>
                  <p:nvPr/>
                </p:nvSpPr>
                <p:spPr>
                  <a:xfrm>
                    <a:off x="4340751" y="5882575"/>
                    <a:ext cx="55508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778E76C5-C41C-8D4A-809C-A6692365A9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0751" y="5882575"/>
                    <a:ext cx="555087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30259E0B-BB82-B944-BD54-D280A426A8A0}"/>
                      </a:ext>
                    </a:extLst>
                  </p:cNvPr>
                  <p:cNvSpPr/>
                  <p:nvPr/>
                </p:nvSpPr>
                <p:spPr>
                  <a:xfrm>
                    <a:off x="5010733" y="5882575"/>
                    <a:ext cx="562205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30259E0B-BB82-B944-BD54-D280A426A8A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0733" y="5882575"/>
                    <a:ext cx="562205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D3D314-2060-3B4A-BE85-E3E008F4017E}"/>
                  </a:ext>
                </a:extLst>
              </p:cNvPr>
              <p:cNvSpPr txBox="1"/>
              <p:nvPr/>
            </p:nvSpPr>
            <p:spPr>
              <a:xfrm>
                <a:off x="4623756" y="1371663"/>
                <a:ext cx="373666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D3D314-2060-3B4A-BE85-E3E008F40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756" y="1371663"/>
                <a:ext cx="3736664" cy="299249"/>
              </a:xfrm>
              <a:prstGeom prst="rect">
                <a:avLst/>
              </a:prstGeom>
              <a:blipFill>
                <a:blip r:embed="rId9"/>
                <a:stretch>
                  <a:fillRect l="-3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 descr="Chart&#10;&#10;Description automatically generated">
            <a:extLst>
              <a:ext uri="{FF2B5EF4-FFF2-40B4-BE49-F238E27FC236}">
                <a16:creationId xmlns:a16="http://schemas.microsoft.com/office/drawing/2014/main" id="{0DB2DE9F-062D-D04C-B7DD-379C47D823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756" y="1724385"/>
            <a:ext cx="3278737" cy="312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3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0622-976C-3C4F-8BD4-845BB8EC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00FCF-FFBE-2342-A4A9-BD070926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environment where explore dynamical behavior as we change eigenvectors, eigenvalues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96E38-907B-9A4C-A0D6-8B77764626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6685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470C2-4D47-A448-8529-365DD657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9781"/>
            <a:ext cx="8229600" cy="838200"/>
          </a:xfrm>
        </p:spPr>
        <p:txBody>
          <a:bodyPr/>
          <a:lstStyle/>
          <a:p>
            <a:r>
              <a:rPr lang="en-US" dirty="0"/>
              <a:t>Calculating Fixed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CDEA-5DE4-DA41-9FD3-E7C69FC7C4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17945"/>
                <a:ext cx="8229600" cy="97953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Fixed point </a:t>
                </a:r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CDEA-5DE4-DA41-9FD3-E7C69FC7C4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17945"/>
                <a:ext cx="8229600" cy="979539"/>
              </a:xfrm>
              <a:blipFill>
                <a:blip r:embed="rId2"/>
                <a:stretch>
                  <a:fillRect l="-1852" t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A54A3-EFC9-E948-BE33-DE3D611399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A65287-A2D7-2A4E-A9C7-526797229815}"/>
                  </a:ext>
                </a:extLst>
              </p:cNvPr>
              <p:cNvSpPr/>
              <p:nvPr/>
            </p:nvSpPr>
            <p:spPr>
              <a:xfrm>
                <a:off x="3505200" y="1964754"/>
                <a:ext cx="1790747" cy="7250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A65287-A2D7-2A4E-A9C7-5267972298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964754"/>
                <a:ext cx="1790747" cy="725070"/>
              </a:xfrm>
              <a:prstGeom prst="rect">
                <a:avLst/>
              </a:prstGeom>
              <a:blipFill>
                <a:blip r:embed="rId3"/>
                <a:stretch>
                  <a:fillRect l="-15493" t="-118966" b="-18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F811AD5-7F61-394D-AF1E-969AF679EA18}"/>
                  </a:ext>
                </a:extLst>
              </p:cNvPr>
              <p:cNvSpPr/>
              <p:nvPr/>
            </p:nvSpPr>
            <p:spPr>
              <a:xfrm>
                <a:off x="0" y="695873"/>
                <a:ext cx="8001000" cy="793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F811AD5-7F61-394D-AF1E-969AF679EA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95873"/>
                <a:ext cx="8001000" cy="793551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2D5F723-4B25-C848-BD62-502697EAA363}"/>
                  </a:ext>
                </a:extLst>
              </p:cNvPr>
              <p:cNvSpPr/>
              <p:nvPr/>
            </p:nvSpPr>
            <p:spPr>
              <a:xfrm>
                <a:off x="0" y="4035320"/>
                <a:ext cx="5144697" cy="8976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0.8∗10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0.8+1.0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=4.44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2D5F723-4B25-C848-BD62-502697EAA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35320"/>
                <a:ext cx="5144697" cy="897682"/>
              </a:xfrm>
              <a:prstGeom prst="rect">
                <a:avLst/>
              </a:prstGeom>
              <a:blipFill>
                <a:blip r:embed="rId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4746F7B6-6003-9F4E-BC8C-70AF4E5844D9}"/>
              </a:ext>
            </a:extLst>
          </p:cNvPr>
          <p:cNvGrpSpPr/>
          <p:nvPr/>
        </p:nvGrpSpPr>
        <p:grpSpPr>
          <a:xfrm>
            <a:off x="5228351" y="3027582"/>
            <a:ext cx="3281425" cy="2913158"/>
            <a:chOff x="4891264" y="1539548"/>
            <a:chExt cx="3746602" cy="2726487"/>
          </a:xfrm>
        </p:grpSpPr>
        <p:pic>
          <p:nvPicPr>
            <p:cNvPr id="23" name="Picture 22" descr="Chart, line chart&#10;&#10;Description automatically generated">
              <a:extLst>
                <a:ext uri="{FF2B5EF4-FFF2-40B4-BE49-F238E27FC236}">
                  <a16:creationId xmlns:a16="http://schemas.microsoft.com/office/drawing/2014/main" id="{44541606-F291-D248-9F34-1E6B665DC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91264" y="1539548"/>
              <a:ext cx="3746602" cy="2726487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56CF564-4E39-AC49-82E9-2B29C422C15C}"/>
                </a:ext>
              </a:extLst>
            </p:cNvPr>
            <p:cNvCxnSpPr>
              <a:cxnSpLocks/>
            </p:cNvCxnSpPr>
            <p:nvPr/>
          </p:nvCxnSpPr>
          <p:spPr>
            <a:xfrm>
              <a:off x="6764565" y="2631059"/>
              <a:ext cx="0" cy="12823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274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470C2-4D47-A448-8529-365DD657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About This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A54A3-EFC9-E948-BE33-DE3D611399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E6ADCD5-EA9D-4342-BCB9-94C54CE27DD1}"/>
              </a:ext>
            </a:extLst>
          </p:cNvPr>
          <p:cNvGrpSpPr/>
          <p:nvPr/>
        </p:nvGrpSpPr>
        <p:grpSpPr>
          <a:xfrm>
            <a:off x="457200" y="742518"/>
            <a:ext cx="1232187" cy="799075"/>
            <a:chOff x="4340751" y="5677925"/>
            <a:chExt cx="1232187" cy="7990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BAD0369-896B-E249-8F6F-65814E6B422F}"/>
                    </a:ext>
                  </a:extLst>
                </p:cNvPr>
                <p:cNvSpPr/>
                <p:nvPr/>
              </p:nvSpPr>
              <p:spPr>
                <a:xfrm>
                  <a:off x="4719492" y="6107668"/>
                  <a:ext cx="4800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BAD0369-896B-E249-8F6F-65814E6B42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492" y="6107668"/>
                  <a:ext cx="48006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92C0DDA-0005-8E4C-B427-EBCDC4F1C39E}"/>
                    </a:ext>
                  </a:extLst>
                </p:cNvPr>
                <p:cNvSpPr/>
                <p:nvPr/>
              </p:nvSpPr>
              <p:spPr>
                <a:xfrm>
                  <a:off x="4657567" y="5677925"/>
                  <a:ext cx="476541" cy="3915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92C0DDA-0005-8E4C-B427-EBCDC4F1C3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7567" y="5677925"/>
                  <a:ext cx="476541" cy="391582"/>
                </a:xfrm>
                <a:prstGeom prst="rect">
                  <a:avLst/>
                </a:prstGeom>
                <a:blipFill>
                  <a:blip r:embed="rId4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E8F1479-E468-284E-80B6-43F31436EC0E}"/>
                </a:ext>
              </a:extLst>
            </p:cNvPr>
            <p:cNvGrpSpPr/>
            <p:nvPr/>
          </p:nvGrpSpPr>
          <p:grpSpPr>
            <a:xfrm>
              <a:off x="4340751" y="5882575"/>
              <a:ext cx="1232187" cy="461665"/>
              <a:chOff x="4340751" y="5882575"/>
              <a:chExt cx="1232187" cy="461665"/>
            </a:xfrm>
          </p:grpSpPr>
          <p:pic>
            <p:nvPicPr>
              <p:cNvPr id="27" name="Picture 2" descr="Reversible Reaction Symbol png download - 822*670 - Free Transparent  Chemical Equilibrium png Download. - CleanPNG / KissPNG">
                <a:extLst>
                  <a:ext uri="{FF2B5EF4-FFF2-40B4-BE49-F238E27FC236}">
                    <a16:creationId xmlns:a16="http://schemas.microsoft.com/office/drawing/2014/main" id="{965D87DB-5A3C-CF43-9D05-B6677706DA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3600" y="5995603"/>
                <a:ext cx="311853" cy="2356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28B1069F-0B0F-4A43-8664-D277F090C1B3}"/>
                      </a:ext>
                    </a:extLst>
                  </p:cNvPr>
                  <p:cNvSpPr/>
                  <p:nvPr/>
                </p:nvSpPr>
                <p:spPr>
                  <a:xfrm>
                    <a:off x="4340751" y="5882575"/>
                    <a:ext cx="55508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28B1069F-0B0F-4A43-8664-D277F090C1B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0751" y="5882575"/>
                    <a:ext cx="555087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03155604-95E4-0441-BDA2-87B92FF958CA}"/>
                      </a:ext>
                    </a:extLst>
                  </p:cNvPr>
                  <p:cNvSpPr/>
                  <p:nvPr/>
                </p:nvSpPr>
                <p:spPr>
                  <a:xfrm>
                    <a:off x="5010733" y="5882575"/>
                    <a:ext cx="562205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03155604-95E4-0441-BDA2-87B92FF958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0733" y="5882575"/>
                    <a:ext cx="562205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C30A125-19BD-A141-BB0E-62D5FC633991}"/>
              </a:ext>
            </a:extLst>
          </p:cNvPr>
          <p:cNvSpPr txBox="1"/>
          <p:nvPr/>
        </p:nvSpPr>
        <p:spPr>
          <a:xfrm>
            <a:off x="283464" y="2199952"/>
            <a:ext cx="5769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Although there are two chemical species, this is a 1-dimensional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”Autonomous system” – dynamics are </a:t>
            </a:r>
            <a:r>
              <a:rPr lang="en-US" sz="2000" i="1" dirty="0"/>
              <a:t>not</a:t>
            </a:r>
            <a:r>
              <a:rPr lang="en-US" sz="2000" dirty="0"/>
              <a:t> a explicit function of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exists a stable steady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system is linear in the state variable.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9F59488-7FFE-4E4F-8F55-16331901A14F}"/>
                  </a:ext>
                </a:extLst>
              </p:cNvPr>
              <p:cNvSpPr/>
              <p:nvPr/>
            </p:nvSpPr>
            <p:spPr>
              <a:xfrm>
                <a:off x="1794300" y="863138"/>
                <a:ext cx="3518188" cy="618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9F59488-7FFE-4E4F-8F55-16331901A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00" y="863138"/>
                <a:ext cx="3518188" cy="618246"/>
              </a:xfrm>
              <a:prstGeom prst="rect">
                <a:avLst/>
              </a:prstGeom>
              <a:blipFill>
                <a:blip r:embed="rId9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21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3831-AD6D-3F4A-AC18-7F76897C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1" y="381000"/>
            <a:ext cx="8637973" cy="838200"/>
          </a:xfrm>
        </p:spPr>
        <p:txBody>
          <a:bodyPr/>
          <a:lstStyle/>
          <a:p>
            <a:r>
              <a:rPr lang="en-US" sz="2800" dirty="0"/>
              <a:t>Multivariate, Linear, Forced 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27715"/>
                <a:ext cx="8229600" cy="5549285"/>
              </a:xfrm>
              <a:solidFill>
                <a:schemeClr val="bg1"/>
              </a:solidFill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 ⋯,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800" dirty="0"/>
                  <a:t> is a column vector</a:t>
                </a:r>
              </a:p>
              <a:p>
                <a:pPr lvl="1"/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is an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matrix</a:t>
                </a:r>
              </a:p>
              <a:p>
                <a:pPr lvl="1"/>
                <a:r>
                  <a:rPr lang="en-US" sz="1800" dirty="0"/>
                  <a:t>Scalars are real</a:t>
                </a:r>
              </a:p>
              <a:p>
                <a:r>
                  <a:rPr lang="en-US" sz="2000" dirty="0"/>
                  <a:t>Solution 2 – (distinct) Eigenvalues and eigenvectors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</m:e>
                        <m:sub/>
                      </m:sSub>
                    </m:oMath>
                  </m:oMathPara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 are the eigenvectors of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/>
                    </m:sSup>
                  </m:oMath>
                </a14:m>
                <a:endParaRPr lang="en-US" sz="1800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 are the eigenvalues of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1800" b="1" dirty="0"/>
              </a:p>
              <a:p>
                <a:r>
                  <a:rPr lang="en-US" sz="2000" dirty="0"/>
                  <a:t>Validation</a:t>
                </a:r>
              </a:p>
              <a:p>
                <a:pPr lvl="1"/>
                <a:r>
                  <a:rPr lang="en-US" sz="1800" dirty="0"/>
                  <a:t>Each eigenvector, value is a solution: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The sum of solutions is also a solution</a:t>
                </a:r>
              </a:p>
              <a:p>
                <a:r>
                  <a:rPr lang="en-US" sz="2200" dirty="0"/>
                  <a:t>Repeated eigenvalues have terms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27715"/>
                <a:ext cx="8229600" cy="5549285"/>
              </a:xfrm>
              <a:blipFill>
                <a:blip r:embed="rId3"/>
                <a:stretch>
                  <a:fillRect l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690A4-9B3E-6D43-A9DA-43150D0AE9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0481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470C2-4D47-A448-8529-365DD657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and Fixed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A54A3-EFC9-E948-BE33-DE3D611399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76EF755D-3778-6E46-8798-110A74864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264" y="1539548"/>
            <a:ext cx="3746602" cy="272648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E6ADCD5-EA9D-4342-BCB9-94C54CE27DD1}"/>
              </a:ext>
            </a:extLst>
          </p:cNvPr>
          <p:cNvGrpSpPr/>
          <p:nvPr/>
        </p:nvGrpSpPr>
        <p:grpSpPr>
          <a:xfrm>
            <a:off x="457200" y="647632"/>
            <a:ext cx="1232187" cy="799075"/>
            <a:chOff x="4340751" y="5677925"/>
            <a:chExt cx="1232187" cy="7990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BAD0369-896B-E249-8F6F-65814E6B422F}"/>
                    </a:ext>
                  </a:extLst>
                </p:cNvPr>
                <p:cNvSpPr/>
                <p:nvPr/>
              </p:nvSpPr>
              <p:spPr>
                <a:xfrm>
                  <a:off x="4719492" y="6107668"/>
                  <a:ext cx="4800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BAD0369-896B-E249-8F6F-65814E6B42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492" y="6107668"/>
                  <a:ext cx="48006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92C0DDA-0005-8E4C-B427-EBCDC4F1C39E}"/>
                    </a:ext>
                  </a:extLst>
                </p:cNvPr>
                <p:cNvSpPr/>
                <p:nvPr/>
              </p:nvSpPr>
              <p:spPr>
                <a:xfrm>
                  <a:off x="4657567" y="5677925"/>
                  <a:ext cx="476541" cy="3915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92C0DDA-0005-8E4C-B427-EBCDC4F1C3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7567" y="5677925"/>
                  <a:ext cx="476541" cy="391582"/>
                </a:xfrm>
                <a:prstGeom prst="rect">
                  <a:avLst/>
                </a:prstGeom>
                <a:blipFill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E8F1479-E468-284E-80B6-43F31436EC0E}"/>
                </a:ext>
              </a:extLst>
            </p:cNvPr>
            <p:cNvGrpSpPr/>
            <p:nvPr/>
          </p:nvGrpSpPr>
          <p:grpSpPr>
            <a:xfrm>
              <a:off x="4340751" y="5882575"/>
              <a:ext cx="1232187" cy="461665"/>
              <a:chOff x="4340751" y="5882575"/>
              <a:chExt cx="1232187" cy="461665"/>
            </a:xfrm>
          </p:grpSpPr>
          <p:pic>
            <p:nvPicPr>
              <p:cNvPr id="27" name="Picture 2" descr="Reversible Reaction Symbol png download - 822*670 - Free Transparent  Chemical Equilibrium png Download. - CleanPNG / KissPNG">
                <a:extLst>
                  <a:ext uri="{FF2B5EF4-FFF2-40B4-BE49-F238E27FC236}">
                    <a16:creationId xmlns:a16="http://schemas.microsoft.com/office/drawing/2014/main" id="{965D87DB-5A3C-CF43-9D05-B6677706DA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3600" y="5995603"/>
                <a:ext cx="311853" cy="2356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28B1069F-0B0F-4A43-8664-D277F090C1B3}"/>
                      </a:ext>
                    </a:extLst>
                  </p:cNvPr>
                  <p:cNvSpPr/>
                  <p:nvPr/>
                </p:nvSpPr>
                <p:spPr>
                  <a:xfrm>
                    <a:off x="4340751" y="5882575"/>
                    <a:ext cx="55508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28B1069F-0B0F-4A43-8664-D277F090C1B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0751" y="5882575"/>
                    <a:ext cx="555087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03155604-95E4-0441-BDA2-87B92FF958CA}"/>
                      </a:ext>
                    </a:extLst>
                  </p:cNvPr>
                  <p:cNvSpPr/>
                  <p:nvPr/>
                </p:nvSpPr>
                <p:spPr>
                  <a:xfrm>
                    <a:off x="5010733" y="5882575"/>
                    <a:ext cx="562205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03155604-95E4-0441-BDA2-87B92FF958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0733" y="5882575"/>
                    <a:ext cx="562205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30" name="Picture 29" descr="Chart&#10;&#10;Description automatically generated">
            <a:extLst>
              <a:ext uri="{FF2B5EF4-FFF2-40B4-BE49-F238E27FC236}">
                <a16:creationId xmlns:a16="http://schemas.microsoft.com/office/drawing/2014/main" id="{3B420D1F-AAC3-974F-A38D-A69F0543A6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134" y="1405211"/>
            <a:ext cx="3278737" cy="31285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30A125-19BD-A141-BB0E-62D5FC633991}"/>
                  </a:ext>
                </a:extLst>
              </p:cNvPr>
              <p:cNvSpPr txBox="1"/>
              <p:nvPr/>
            </p:nvSpPr>
            <p:spPr>
              <a:xfrm>
                <a:off x="506134" y="4578873"/>
                <a:ext cx="8475397" cy="1487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Phase Portraits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1-dimensional system: Plot derivative of state variable against its value.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Possible because system is autonomous.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Fixed point </a:t>
                </a:r>
                <a:r>
                  <a:rPr lang="en-US" dirty="0"/>
                  <a:t>occurs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0.  </m:t>
                    </m:r>
                  </m:oMath>
                </a14:m>
                <a:r>
                  <a:rPr lang="en-US" dirty="0"/>
                  <a:t>Occurs when plot intersects y = 0.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Fixed point is stable (</a:t>
                </a:r>
                <a:r>
                  <a:rPr lang="en-US" b="1" dirty="0"/>
                  <a:t>steady state</a:t>
                </a:r>
                <a:r>
                  <a:rPr lang="en-US" dirty="0"/>
                  <a:t>) if movement away forces the system back.`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30A125-19BD-A141-BB0E-62D5FC63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34" y="4578873"/>
                <a:ext cx="8475397" cy="1487843"/>
              </a:xfrm>
              <a:prstGeom prst="rect">
                <a:avLst/>
              </a:prstGeom>
              <a:blipFill>
                <a:blip r:embed="rId10"/>
                <a:stretch>
                  <a:fillRect l="-448" t="-1695" r="-448" b="-5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9F59488-7FFE-4E4F-8F55-16331901A14F}"/>
                  </a:ext>
                </a:extLst>
              </p:cNvPr>
              <p:cNvSpPr/>
              <p:nvPr/>
            </p:nvSpPr>
            <p:spPr>
              <a:xfrm>
                <a:off x="1794300" y="768252"/>
                <a:ext cx="3518188" cy="618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9F59488-7FFE-4E4F-8F55-16331901A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00" y="768252"/>
                <a:ext cx="3518188" cy="618246"/>
              </a:xfrm>
              <a:prstGeom prst="rect">
                <a:avLst/>
              </a:prstGeom>
              <a:blipFill>
                <a:blip r:embed="rId11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9CBA04-EE33-F444-AEF2-E5F8A62BBD4E}"/>
              </a:ext>
            </a:extLst>
          </p:cNvPr>
          <p:cNvCxnSpPr>
            <a:cxnSpLocks/>
          </p:cNvCxnSpPr>
          <p:nvPr/>
        </p:nvCxnSpPr>
        <p:spPr>
          <a:xfrm>
            <a:off x="6764565" y="2631059"/>
            <a:ext cx="0" cy="12823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5B09D7-DB82-874A-8BB8-7E26244CCB7D}"/>
              </a:ext>
            </a:extLst>
          </p:cNvPr>
          <p:cNvCxnSpPr>
            <a:cxnSpLocks/>
          </p:cNvCxnSpPr>
          <p:nvPr/>
        </p:nvCxnSpPr>
        <p:spPr>
          <a:xfrm flipH="1">
            <a:off x="1012287" y="2902791"/>
            <a:ext cx="266256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71AC967-8D33-4249-9BD9-3A785DDE531E}"/>
                  </a:ext>
                </a:extLst>
              </p:cNvPr>
              <p:cNvSpPr txBox="1"/>
              <p:nvPr/>
            </p:nvSpPr>
            <p:spPr>
              <a:xfrm>
                <a:off x="1262740" y="3190282"/>
                <a:ext cx="2349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Steady state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71AC967-8D33-4249-9BD9-3A785DDE5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740" y="3190282"/>
                <a:ext cx="2349874" cy="338554"/>
              </a:xfrm>
              <a:prstGeom prst="rect">
                <a:avLst/>
              </a:prstGeom>
              <a:blipFill>
                <a:blip r:embed="rId12"/>
                <a:stretch>
                  <a:fillRect l="-1613" t="-740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F76E17-3D35-AA42-895E-43C298320B14}"/>
              </a:ext>
            </a:extLst>
          </p:cNvPr>
          <p:cNvCxnSpPr>
            <a:cxnSpLocks/>
          </p:cNvCxnSpPr>
          <p:nvPr/>
        </p:nvCxnSpPr>
        <p:spPr>
          <a:xfrm flipH="1" flipV="1">
            <a:off x="1906439" y="2969494"/>
            <a:ext cx="437131" cy="302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C11F42-9C0B-034F-B868-EB4731E3D181}"/>
              </a:ext>
            </a:extLst>
          </p:cNvPr>
          <p:cNvCxnSpPr/>
          <p:nvPr/>
        </p:nvCxnSpPr>
        <p:spPr>
          <a:xfrm>
            <a:off x="6211019" y="3830126"/>
            <a:ext cx="457200" cy="0"/>
          </a:xfrm>
          <a:prstGeom prst="straightConnector1">
            <a:avLst/>
          </a:prstGeom>
          <a:ln w="1905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5B74AF-2B86-EF40-8DF0-E67CF10736D3}"/>
              </a:ext>
            </a:extLst>
          </p:cNvPr>
          <p:cNvCxnSpPr>
            <a:cxnSpLocks/>
          </p:cNvCxnSpPr>
          <p:nvPr/>
        </p:nvCxnSpPr>
        <p:spPr>
          <a:xfrm flipH="1">
            <a:off x="6840749" y="3831838"/>
            <a:ext cx="457199" cy="0"/>
          </a:xfrm>
          <a:prstGeom prst="straightConnector1">
            <a:avLst/>
          </a:prstGeom>
          <a:ln w="19050"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35B7-09BA-944B-8535-45EF1CFB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380D4-022B-0240-9CA2-03AF7E7BB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Why differential equations</a:t>
            </a:r>
          </a:p>
          <a:p>
            <a:pPr lvl="1"/>
            <a:r>
              <a:rPr lang="en-US" sz="2000" dirty="0"/>
              <a:t>From reactions to differential equations</a:t>
            </a:r>
          </a:p>
          <a:p>
            <a:r>
              <a:rPr lang="en-US" sz="2400" dirty="0"/>
              <a:t>Single variable, linear, homogeneous</a:t>
            </a:r>
          </a:p>
          <a:p>
            <a:pPr lvl="1"/>
            <a:r>
              <a:rPr lang="en-US" sz="2000" dirty="0"/>
              <a:t>Stability? Speed of dynamics?</a:t>
            </a:r>
          </a:p>
          <a:p>
            <a:r>
              <a:rPr lang="en-US" sz="2400" dirty="0"/>
              <a:t>Multiple variables, linear</a:t>
            </a:r>
          </a:p>
          <a:p>
            <a:pPr lvl="1"/>
            <a:r>
              <a:rPr lang="en-US" sz="2000" dirty="0"/>
              <a:t>Stability? Speed of dynamics? Oscillations</a:t>
            </a:r>
          </a:p>
          <a:p>
            <a:r>
              <a:rPr lang="en-US" sz="2400" dirty="0"/>
              <a:t>Non-linear</a:t>
            </a:r>
          </a:p>
          <a:p>
            <a:pPr lvl="1"/>
            <a:r>
              <a:rPr lang="en-US" sz="2000" dirty="0"/>
              <a:t>Fixed points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302EC-E018-2C42-B7B6-A8AFD670BF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13298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30A5-18CA-504D-BA18-76C7EEDF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Reactant, Linear Pathway is a Linear </a:t>
            </a:r>
            <a:br>
              <a:rPr lang="en-US" dirty="0"/>
            </a:br>
            <a:r>
              <a:rPr lang="en-US" dirty="0"/>
              <a:t>(With Mass Action Kinetics)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D4D73-5DA0-8D4B-9FE6-7B3C924F26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6924" y="2522723"/>
                <a:ext cx="1699404" cy="59522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D4D73-5DA0-8D4B-9FE6-7B3C924F26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6924" y="2522723"/>
                <a:ext cx="1699404" cy="595225"/>
              </a:xfrm>
              <a:blipFill>
                <a:blip r:embed="rId3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982CC-1AEE-DE4A-92ED-7FB769C451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25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24A4E9-ECE2-8242-A0BA-67DB7D75CA5A}"/>
                  </a:ext>
                </a:extLst>
              </p:cNvPr>
              <p:cNvSpPr txBox="1"/>
              <p:nvPr/>
            </p:nvSpPr>
            <p:spPr>
              <a:xfrm>
                <a:off x="1768414" y="2354529"/>
                <a:ext cx="1209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24A4E9-ECE2-8242-A0BA-67DB7D75C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414" y="2354529"/>
                <a:ext cx="120914" cy="276999"/>
              </a:xfrm>
              <a:prstGeom prst="rect">
                <a:avLst/>
              </a:prstGeom>
              <a:blipFill>
                <a:blip r:embed="rId4"/>
                <a:stretch>
                  <a:fillRect l="-70000" r="-120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0DAD800-5B29-364F-8983-62363E298A37}"/>
              </a:ext>
            </a:extLst>
          </p:cNvPr>
          <p:cNvGrpSpPr/>
          <p:nvPr/>
        </p:nvGrpSpPr>
        <p:grpSpPr>
          <a:xfrm>
            <a:off x="678613" y="4123926"/>
            <a:ext cx="2332013" cy="699221"/>
            <a:chOff x="1187568" y="3205661"/>
            <a:chExt cx="2332013" cy="699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ontent Placeholder 2">
                  <a:extLst>
                    <a:ext uri="{FF2B5EF4-FFF2-40B4-BE49-F238E27FC236}">
                      <a16:creationId xmlns:a16="http://schemas.microsoft.com/office/drawing/2014/main" id="{FFAEE04F-6BC7-E04D-8CA6-39E59BF2695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87568" y="3309657"/>
                  <a:ext cx="2332013" cy="595225"/>
                </a:xfrm>
                <a:prstGeom prst="rect">
                  <a:avLst/>
                </a:prstGeom>
              </p:spPr>
              <p:txBody>
                <a:bodyPr/>
                <a:lstStyle>
                  <a:lvl1pPr marL="342900" indent="-342900" algn="l" defTabSz="4572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ＭＳ Ｐゴシック" pitchFamily="-112" charset="-128"/>
                      <a:cs typeface="ＭＳ Ｐゴシック" pitchFamily="-112" charset="-128"/>
                    </a:defRPr>
                  </a:lvl1pPr>
                  <a:lvl2pPr marL="742950" indent="-285750" algn="l" defTabSz="4572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ＭＳ Ｐゴシック" pitchFamily="-112" charset="-128"/>
                      <a:cs typeface="+mn-cs"/>
                    </a:defRPr>
                  </a:lvl2pPr>
                  <a:lvl3pPr marL="1143000" indent="-228600" algn="l" defTabSz="4572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ＭＳ Ｐゴシック" pitchFamily="-112" charset="-128"/>
                      <a:cs typeface="+mn-cs"/>
                    </a:defRPr>
                  </a:lvl3pPr>
                  <a:lvl4pPr marL="1600200" indent="-228600" algn="l" defTabSz="4572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ＭＳ Ｐゴシック" pitchFamily="-112" charset="-128"/>
                      <a:cs typeface="+mn-cs"/>
                    </a:defRPr>
                  </a:lvl4pPr>
                  <a:lvl5pPr marL="2057400" indent="-228600" algn="l" defTabSz="4572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ＭＳ Ｐゴシック" pitchFamily="-112" charset="-128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Content Placeholder 2">
                  <a:extLst>
                    <a:ext uri="{FF2B5EF4-FFF2-40B4-BE49-F238E27FC236}">
                      <a16:creationId xmlns:a16="http://schemas.microsoft.com/office/drawing/2014/main" id="{FFAEE04F-6BC7-E04D-8CA6-39E59BF269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568" y="3309657"/>
                  <a:ext cx="2332013" cy="595225"/>
                </a:xfrm>
                <a:prstGeom prst="rect">
                  <a:avLst/>
                </a:prstGeom>
                <a:blipFill>
                  <a:blip r:embed="rId5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05F464A-E587-924C-85EA-050E74971106}"/>
                    </a:ext>
                  </a:extLst>
                </p:cNvPr>
                <p:cNvSpPr txBox="1"/>
                <p:nvPr/>
              </p:nvSpPr>
              <p:spPr>
                <a:xfrm>
                  <a:off x="2291751" y="3205661"/>
                  <a:ext cx="12091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05F464A-E587-924C-85EA-050E74971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1751" y="3205661"/>
                  <a:ext cx="12091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70000" r="-310000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C09337-B324-F04C-A3B4-7FD3AB50C566}"/>
              </a:ext>
            </a:extLst>
          </p:cNvPr>
          <p:cNvGrpSpPr/>
          <p:nvPr/>
        </p:nvGrpSpPr>
        <p:grpSpPr>
          <a:xfrm>
            <a:off x="1840450" y="3407754"/>
            <a:ext cx="91440" cy="396240"/>
            <a:chOff x="1840450" y="3030721"/>
            <a:chExt cx="91440" cy="39624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8E6BF5C-49B8-874A-99C2-B44C0D332A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0450" y="30307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93AB035-D630-3B46-9CD2-61DCF33CC6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0450" y="31831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1C0DB29-49F1-0146-8BCD-28B1D5A3C1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0450" y="33355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5E7E7-1938-4246-B430-427BC937F141}"/>
                  </a:ext>
                </a:extLst>
              </p:cNvPr>
              <p:cNvSpPr txBox="1"/>
              <p:nvPr/>
            </p:nvSpPr>
            <p:spPr>
              <a:xfrm>
                <a:off x="4269179" y="2469726"/>
                <a:ext cx="1778372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5E7E7-1938-4246-B430-427BC937F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179" y="2469726"/>
                <a:ext cx="1778372" cy="701218"/>
              </a:xfrm>
              <a:prstGeom prst="rect">
                <a:avLst/>
              </a:prstGeom>
              <a:blipFill>
                <a:blip r:embed="rId7"/>
                <a:stretch>
                  <a:fillRect l="-3546" t="-3571" r="-70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89F467-9271-9D4C-A611-DB17A52A4D13}"/>
                  </a:ext>
                </a:extLst>
              </p:cNvPr>
              <p:cNvSpPr txBox="1"/>
              <p:nvPr/>
            </p:nvSpPr>
            <p:spPr>
              <a:xfrm>
                <a:off x="4257676" y="4122927"/>
                <a:ext cx="4107791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89F467-9271-9D4C-A611-DB17A52A4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676" y="4122927"/>
                <a:ext cx="4107791" cy="701218"/>
              </a:xfrm>
              <a:prstGeom prst="rect">
                <a:avLst/>
              </a:prstGeom>
              <a:blipFill>
                <a:blip r:embed="rId8"/>
                <a:stretch>
                  <a:fillRect l="-1235" t="-178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5F3F9F6-320C-1341-8824-C4B7A34AD6A3}"/>
              </a:ext>
            </a:extLst>
          </p:cNvPr>
          <p:cNvSpPr txBox="1"/>
          <p:nvPr/>
        </p:nvSpPr>
        <p:spPr>
          <a:xfrm>
            <a:off x="816634" y="1846052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Reaction Network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50E4A3-2A7C-7B4E-B5A9-93EA3388CBA4}"/>
              </a:ext>
            </a:extLst>
          </p:cNvPr>
          <p:cNvSpPr txBox="1"/>
          <p:nvPr/>
        </p:nvSpPr>
        <p:spPr>
          <a:xfrm>
            <a:off x="4111030" y="1840527"/>
            <a:ext cx="2832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Differential Equations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F58E7F-5CD3-8B4C-BE63-560D70B154A2}"/>
              </a:ext>
            </a:extLst>
          </p:cNvPr>
          <p:cNvGrpSpPr/>
          <p:nvPr/>
        </p:nvGrpSpPr>
        <p:grpSpPr>
          <a:xfrm>
            <a:off x="4572000" y="3407754"/>
            <a:ext cx="91440" cy="396240"/>
            <a:chOff x="1840450" y="3030721"/>
            <a:chExt cx="91440" cy="39624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39F36B9-158A-9B4F-9C9D-250AA6F32A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0450" y="30307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1297FA9-3144-D94F-84C6-1F94DB94EB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0450" y="31831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0226ED0-6337-4843-9DC0-A5C007F2D1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0450" y="33355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257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470C2-4D47-A448-8529-365DD657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9781"/>
            <a:ext cx="8229600" cy="838200"/>
          </a:xfrm>
        </p:spPr>
        <p:txBody>
          <a:bodyPr/>
          <a:lstStyle/>
          <a:p>
            <a:r>
              <a:rPr lang="en-US" dirty="0"/>
              <a:t>Calculating Fixed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CDEA-5DE4-DA41-9FD3-E7C69FC7C4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97321"/>
                <a:ext cx="8229600" cy="97953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Fixed point </a:t>
                </a:r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CDEA-5DE4-DA41-9FD3-E7C69FC7C4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97321"/>
                <a:ext cx="8229600" cy="979539"/>
              </a:xfrm>
              <a:blipFill>
                <a:blip r:embed="rId2"/>
                <a:stretch>
                  <a:fillRect l="-1852" t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A54A3-EFC9-E948-BE33-DE3D611399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A65287-A2D7-2A4E-A9C7-526797229815}"/>
                  </a:ext>
                </a:extLst>
              </p:cNvPr>
              <p:cNvSpPr/>
              <p:nvPr/>
            </p:nvSpPr>
            <p:spPr>
              <a:xfrm>
                <a:off x="3505200" y="1544130"/>
                <a:ext cx="1790747" cy="7250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A65287-A2D7-2A4E-A9C7-5267972298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544130"/>
                <a:ext cx="1790747" cy="725070"/>
              </a:xfrm>
              <a:prstGeom prst="rect">
                <a:avLst/>
              </a:prstGeom>
              <a:blipFill>
                <a:blip r:embed="rId3"/>
                <a:stretch>
                  <a:fillRect l="-15493" t="-118966" b="-18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F811AD5-7F61-394D-AF1E-969AF679EA18}"/>
                  </a:ext>
                </a:extLst>
              </p:cNvPr>
              <p:cNvSpPr/>
              <p:nvPr/>
            </p:nvSpPr>
            <p:spPr>
              <a:xfrm>
                <a:off x="0" y="695873"/>
                <a:ext cx="8001000" cy="793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F811AD5-7F61-394D-AF1E-969AF679EA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95873"/>
                <a:ext cx="8001000" cy="793551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E9F818-1D5A-E34E-82C7-794F499B01F9}"/>
                  </a:ext>
                </a:extLst>
              </p:cNvPr>
              <p:cNvSpPr txBox="1"/>
              <p:nvPr/>
            </p:nvSpPr>
            <p:spPr>
              <a:xfrm>
                <a:off x="662838" y="4588547"/>
                <a:ext cx="2078967" cy="597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=0.44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E9F818-1D5A-E34E-82C7-794F499B0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38" y="4588547"/>
                <a:ext cx="2078967" cy="597664"/>
              </a:xfrm>
              <a:prstGeom prst="rect">
                <a:avLst/>
              </a:prstGeom>
              <a:blipFill>
                <a:blip r:embed="rId5"/>
                <a:stretch>
                  <a:fillRect l="-1818" t="-4167" r="-1212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7A0938-19B6-D64D-8BF1-37A18C772732}"/>
                  </a:ext>
                </a:extLst>
              </p:cNvPr>
              <p:cNvSpPr txBox="1"/>
              <p:nvPr/>
            </p:nvSpPr>
            <p:spPr>
              <a:xfrm>
                <a:off x="634224" y="3892114"/>
                <a:ext cx="175464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7A0938-19B6-D64D-8BF1-37A18C772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24" y="3892114"/>
                <a:ext cx="1754648" cy="520399"/>
              </a:xfrm>
              <a:prstGeom prst="rect">
                <a:avLst/>
              </a:prstGeom>
              <a:blipFill>
                <a:blip r:embed="rId6"/>
                <a:stretch>
                  <a:fillRect l="-1429" t="-4762" r="-2143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2D5F723-4B25-C848-BD62-502697EAA363}"/>
                  </a:ext>
                </a:extLst>
              </p:cNvPr>
              <p:cNvSpPr/>
              <p:nvPr/>
            </p:nvSpPr>
            <p:spPr>
              <a:xfrm>
                <a:off x="358179" y="2902346"/>
                <a:ext cx="4324718" cy="864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2D5F723-4B25-C848-BD62-502697EAA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79" y="2902346"/>
                <a:ext cx="4324718" cy="864532"/>
              </a:xfrm>
              <a:prstGeom prst="rect">
                <a:avLst/>
              </a:prstGeom>
              <a:blipFill>
                <a:blip r:embed="rId7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4746F7B6-6003-9F4E-BC8C-70AF4E5844D9}"/>
              </a:ext>
            </a:extLst>
          </p:cNvPr>
          <p:cNvGrpSpPr/>
          <p:nvPr/>
        </p:nvGrpSpPr>
        <p:grpSpPr>
          <a:xfrm>
            <a:off x="5228351" y="3027582"/>
            <a:ext cx="3281425" cy="2913158"/>
            <a:chOff x="4891264" y="1539548"/>
            <a:chExt cx="3746602" cy="2726487"/>
          </a:xfrm>
        </p:grpSpPr>
        <p:pic>
          <p:nvPicPr>
            <p:cNvPr id="23" name="Picture 22" descr="Chart, line chart&#10;&#10;Description automatically generated">
              <a:extLst>
                <a:ext uri="{FF2B5EF4-FFF2-40B4-BE49-F238E27FC236}">
                  <a16:creationId xmlns:a16="http://schemas.microsoft.com/office/drawing/2014/main" id="{44541606-F291-D248-9F34-1E6B665DC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91264" y="1539548"/>
              <a:ext cx="3746602" cy="2726487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56CF564-4E39-AC49-82E9-2B29C422C15C}"/>
                </a:ext>
              </a:extLst>
            </p:cNvPr>
            <p:cNvCxnSpPr>
              <a:cxnSpLocks/>
            </p:cNvCxnSpPr>
            <p:nvPr/>
          </p:nvCxnSpPr>
          <p:spPr>
            <a:xfrm>
              <a:off x="6764565" y="2631059"/>
              <a:ext cx="0" cy="12823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511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6" grpId="0"/>
      <p:bldP spid="17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F0ABEA-2151-DB44-87EA-3FC997EC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dirty="0"/>
              <a:t>G.P.E. Box (Famous Statistician)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239C5-E3EC-E048-9302-8AC3195CD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FCB56-1487-AF4C-8A6F-80E77F5C2E69}"/>
              </a:ext>
            </a:extLst>
          </p:cNvPr>
          <p:cNvSpPr txBox="1"/>
          <p:nvPr/>
        </p:nvSpPr>
        <p:spPr>
          <a:xfrm>
            <a:off x="304800" y="3992940"/>
            <a:ext cx="85763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All models are wrong.</a:t>
            </a:r>
          </a:p>
          <a:p>
            <a:r>
              <a:rPr lang="en-US" sz="4800" b="1" dirty="0"/>
              <a:t>But some models are useful.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A8A36-116F-3B4A-8D5E-EADF1923C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173540"/>
            <a:ext cx="1968521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8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185EF6-FAAA-1448-A3DB-FA6BC32C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3819A5-CC67-7B41-9408-032874513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72001"/>
          </a:xfrm>
        </p:spPr>
        <p:txBody>
          <a:bodyPr/>
          <a:lstStyle/>
          <a:p>
            <a:r>
              <a:rPr lang="en-US" sz="2800" dirty="0"/>
              <a:t>Solving linear ordinary differential equations</a:t>
            </a:r>
          </a:p>
          <a:p>
            <a:pPr lvl="1"/>
            <a:r>
              <a:rPr lang="en-US" sz="2400" dirty="0"/>
              <a:t>Univariate without/with forced input</a:t>
            </a:r>
          </a:p>
          <a:p>
            <a:pPr lvl="1"/>
            <a:r>
              <a:rPr lang="en-US" sz="2400" dirty="0"/>
              <a:t>Multivariate without/with forced input</a:t>
            </a:r>
          </a:p>
          <a:p>
            <a:pPr lvl="2"/>
            <a:r>
              <a:rPr lang="en-US" sz="2000" dirty="0"/>
              <a:t>Matrix exponential solutions, eigenvalue solutions</a:t>
            </a:r>
          </a:p>
          <a:p>
            <a:r>
              <a:rPr lang="en-US" sz="2800" dirty="0" err="1"/>
              <a:t>LaPlace</a:t>
            </a:r>
            <a:r>
              <a:rPr lang="en-US" sz="2800" dirty="0"/>
              <a:t> transform refresher</a:t>
            </a:r>
          </a:p>
          <a:p>
            <a:pPr lvl="1"/>
            <a:r>
              <a:rPr lang="en-US" sz="2400" dirty="0"/>
              <a:t>Poles, DC gain, convolution</a:t>
            </a:r>
          </a:p>
          <a:p>
            <a:r>
              <a:rPr lang="en-US" sz="2800" dirty="0"/>
              <a:t>Non-linear differential equations</a:t>
            </a:r>
          </a:p>
          <a:p>
            <a:pPr lvl="1"/>
            <a:r>
              <a:rPr lang="en-US" sz="2400" dirty="0"/>
              <a:t>Fixed points</a:t>
            </a:r>
          </a:p>
          <a:p>
            <a:pPr lvl="1"/>
            <a:r>
              <a:rPr lang="en-US" sz="2400" dirty="0"/>
              <a:t>Jacobian</a:t>
            </a:r>
          </a:p>
          <a:p>
            <a:pPr lvl="1"/>
            <a:r>
              <a:rPr lang="en-US" sz="2400" dirty="0"/>
              <a:t>Solution strategy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61AA2D-A0F1-0C46-8A04-45E3E73751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45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A500-22F3-074A-9AD8-3CE539D0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Linearity and Why it’s Important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8684B-F947-CC40-AFC7-D63178EDFA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a linear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Implications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can be decomposed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Divide and conquer!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8684B-F947-CC40-AFC7-D63178EDF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E7A22-143A-5A4A-A01F-67F6393AA0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439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B0F-C9CD-BC4D-BFF5-C517586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81000"/>
            <a:ext cx="8673484" cy="838200"/>
          </a:xfrm>
        </p:spPr>
        <p:txBody>
          <a:bodyPr/>
          <a:lstStyle/>
          <a:p>
            <a:r>
              <a:rPr lang="en-US" sz="2800" dirty="0"/>
              <a:t>Univariate, First Order, Linear Differential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Homogeneous: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Verify: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en-US" dirty="0"/>
                  <a:t>, substituting: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Inhomogeneous (forced input):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Interpretation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is the response of a homogeneous system with initial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r>
                  <a:rPr lang="en-US" dirty="0"/>
                  <a:t>Since the system is linear, we sum all of the responses to initial conditions.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B308-985A-B246-96EB-B173C6B26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5593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3831-AD6D-3F4A-AC18-7F76897C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1" y="381000"/>
            <a:ext cx="8637973" cy="838200"/>
          </a:xfrm>
        </p:spPr>
        <p:txBody>
          <a:bodyPr/>
          <a:lstStyle/>
          <a:p>
            <a:r>
              <a:rPr lang="en-US" sz="2800" dirty="0"/>
              <a:t>Multivariate, Linear Differential Equations Homogeneous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⋯,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a column vector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matrix</a:t>
                </a:r>
              </a:p>
              <a:p>
                <a:pPr lvl="1"/>
                <a:r>
                  <a:rPr lang="en-US" dirty="0"/>
                  <a:t>Scalars are real</a:t>
                </a:r>
              </a:p>
              <a:p>
                <a:r>
                  <a:rPr lang="en-US" dirty="0"/>
                  <a:t>Solution 1 - Matrix Exponential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Exactly follow the univariate case!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But 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690A4-9B3E-6D43-A9DA-43150D0AE9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887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3831-AD6D-3F4A-AC18-7F76897C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1" y="381000"/>
            <a:ext cx="8637973" cy="838200"/>
          </a:xfrm>
        </p:spPr>
        <p:txBody>
          <a:bodyPr/>
          <a:lstStyle/>
          <a:p>
            <a:r>
              <a:rPr lang="en-US" sz="2800" dirty="0"/>
              <a:t>Multivariate, Linear Differential Equations Homogeneous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27715"/>
                <a:ext cx="8229600" cy="5549285"/>
              </a:xfrm>
              <a:solidFill>
                <a:schemeClr val="bg1"/>
              </a:solidFill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 ⋯,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800" dirty="0"/>
                  <a:t> is a column vector</a:t>
                </a:r>
              </a:p>
              <a:p>
                <a:pPr lvl="1"/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is an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matrix</a:t>
                </a:r>
              </a:p>
              <a:p>
                <a:pPr lvl="1"/>
                <a:r>
                  <a:rPr lang="en-US" sz="1800" dirty="0"/>
                  <a:t>Scalars are real</a:t>
                </a:r>
              </a:p>
              <a:p>
                <a:r>
                  <a:rPr lang="en-US" sz="2000" dirty="0"/>
                  <a:t>Solution 2 – (distinct) Eigenvalues and eigenvectors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</m:e>
                        <m:sub/>
                      </m:sSub>
                    </m:oMath>
                  </m:oMathPara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 are the eigenvectors of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/>
                    </m:sSup>
                  </m:oMath>
                </a14:m>
                <a:endParaRPr lang="en-US" sz="1800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 are the eigenvalues of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1800" b="1" dirty="0"/>
              </a:p>
              <a:p>
                <a:r>
                  <a:rPr lang="en-US" sz="2000" dirty="0"/>
                  <a:t>Validation</a:t>
                </a:r>
              </a:p>
              <a:p>
                <a:pPr lvl="1"/>
                <a:r>
                  <a:rPr lang="en-US" sz="1800" dirty="0"/>
                  <a:t>Each eigenvector, value is a solution: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The sum of solutions is also a solution</a:t>
                </a:r>
              </a:p>
              <a:p>
                <a:r>
                  <a:rPr lang="en-US" sz="2200" dirty="0"/>
                  <a:t>Repeated eigenvalues have terms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27715"/>
                <a:ext cx="8229600" cy="5549285"/>
              </a:xfrm>
              <a:blipFill>
                <a:blip r:embed="rId3"/>
                <a:stretch>
                  <a:fillRect l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690A4-9B3E-6D43-A9DA-43150D0AE9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25511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3831-AD6D-3F4A-AC18-7F76897C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1" y="381000"/>
            <a:ext cx="8637973" cy="838200"/>
          </a:xfrm>
        </p:spPr>
        <p:txBody>
          <a:bodyPr/>
          <a:lstStyle/>
          <a:p>
            <a:r>
              <a:rPr lang="en-US" sz="2800" dirty="0"/>
              <a:t>Multivariate, Linear, Forced 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⋯,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 </m:t>
                    </m:r>
                  </m:oMath>
                </a14:m>
                <a:r>
                  <a:rPr lang="en-US" dirty="0"/>
                  <a:t> column vectors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matrix</a:t>
                </a:r>
              </a:p>
              <a:p>
                <a:r>
                  <a:rPr lang="en-US" dirty="0"/>
                  <a:t>Solution - Matrix Exponential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Interpretation is same as for univariate</a:t>
                </a:r>
              </a:p>
              <a:p>
                <a:r>
                  <a:rPr lang="en-US" dirty="0"/>
                  <a:t>Best solved using </a:t>
                </a:r>
                <a:r>
                  <a:rPr lang="en-US" dirty="0" err="1"/>
                  <a:t>LaPlace</a:t>
                </a:r>
                <a:r>
                  <a:rPr lang="en-US" dirty="0"/>
                  <a:t> transforms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108" b="-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690A4-9B3E-6D43-A9DA-43150D0AE9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495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180504</TotalTime>
  <Words>2020</Words>
  <Application>Microsoft Macintosh PowerPoint</Application>
  <PresentationFormat>On-screen Show (4:3)</PresentationFormat>
  <Paragraphs>360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 Math</vt:lpstr>
      <vt:lpstr>Office Theme</vt:lpstr>
      <vt:lpstr>BIOE 498 / BIOE 599  Advanced Biological Control Systems   Lecture 4: Modeling Dynamical Systems  </vt:lpstr>
      <vt:lpstr>Notes</vt:lpstr>
      <vt:lpstr>G.P.E. Box (Famous Statistician)</vt:lpstr>
      <vt:lpstr>Agenda</vt:lpstr>
      <vt:lpstr>What is Linearity and Why it’s Important</vt:lpstr>
      <vt:lpstr>Univariate, First Order, Linear Differential Equations</vt:lpstr>
      <vt:lpstr>Multivariate, Linear Differential Equations Homogeneous </vt:lpstr>
      <vt:lpstr>Multivariate, Linear Differential Equations Homogeneous </vt:lpstr>
      <vt:lpstr>Multivariate, Linear, Forced Input</vt:lpstr>
      <vt:lpstr>LaPlace Transform Essentials</vt:lpstr>
      <vt:lpstr>Signals and Transfer Functions</vt:lpstr>
      <vt:lpstr>Solution for Multivariate With Forced Input</vt:lpstr>
      <vt:lpstr>Classification of Systems</vt:lpstr>
      <vt:lpstr>Reaction Network -&gt; Differential Equations</vt:lpstr>
      <vt:lpstr>Nonlinear Models</vt:lpstr>
      <vt:lpstr>Linearizing a Nonlinear System</vt:lpstr>
      <vt:lpstr>Characterizing Fixed Point(s)</vt:lpstr>
      <vt:lpstr>BACKUP</vt:lpstr>
      <vt:lpstr>Analysis of a Simple System</vt:lpstr>
      <vt:lpstr>Calculating Fixed Points</vt:lpstr>
      <vt:lpstr>Observations About This System</vt:lpstr>
      <vt:lpstr>Multivariate, Linear, Forced Input</vt:lpstr>
      <vt:lpstr>Visualizations and Fixed Points</vt:lpstr>
      <vt:lpstr>PowerPoint Presentation</vt:lpstr>
      <vt:lpstr>Single Reactant, Linear Pathway is a Linear  (With Mass Action Kinetics)</vt:lpstr>
      <vt:lpstr>Calculating Fixed Points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2645</cp:revision>
  <dcterms:created xsi:type="dcterms:W3CDTF">2008-11-04T22:35:39Z</dcterms:created>
  <dcterms:modified xsi:type="dcterms:W3CDTF">2022-03-23T02:03:30Z</dcterms:modified>
</cp:coreProperties>
</file>