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3" r:id="rId3"/>
    <p:sldId id="482" r:id="rId4"/>
    <p:sldId id="483" r:id="rId5"/>
    <p:sldId id="484" r:id="rId6"/>
    <p:sldId id="485" r:id="rId7"/>
    <p:sldId id="486" r:id="rId8"/>
    <p:sldId id="491" r:id="rId9"/>
    <p:sldId id="492" r:id="rId10"/>
    <p:sldId id="493" r:id="rId11"/>
    <p:sldId id="497" r:id="rId12"/>
    <p:sldId id="499" r:id="rId13"/>
    <p:sldId id="489" r:id="rId14"/>
    <p:sldId id="494" r:id="rId15"/>
    <p:sldId id="476" r:id="rId16"/>
    <p:sldId id="462" r:id="rId17"/>
    <p:sldId id="495" r:id="rId18"/>
    <p:sldId id="498" r:id="rId19"/>
    <p:sldId id="49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3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1276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387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016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79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62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4: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</a:t>
            </a:r>
            <a:r>
              <a:rPr lang="en-US" b="1" dirty="0" err="1"/>
              <a:t>LaPlace</a:t>
            </a:r>
            <a:r>
              <a:rPr lang="en-US" b="1" dirty="0"/>
              <a:t>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F7C-F55D-1346-9362-CF86B3E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Eigenvectors Determine Trajectory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B6453-8D6C-CB4D-8ABA-D054172A7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1C7067-9AA8-D944-8A73-7157605FABA9}"/>
              </a:ext>
            </a:extLst>
          </p:cNvPr>
          <p:cNvSpPr/>
          <p:nvPr/>
        </p:nvSpPr>
        <p:spPr>
          <a:xfrm>
            <a:off x="736846" y="1287262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506BEE-E39C-014A-AEC5-0A0110A966CF}"/>
              </a:ext>
            </a:extLst>
          </p:cNvPr>
          <p:cNvSpPr/>
          <p:nvPr/>
        </p:nvSpPr>
        <p:spPr>
          <a:xfrm>
            <a:off x="1777013" y="128726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85A2C-2B70-5D47-8579-B7DAFEFE9923}"/>
              </a:ext>
            </a:extLst>
          </p:cNvPr>
          <p:cNvSpPr/>
          <p:nvPr/>
        </p:nvSpPr>
        <p:spPr>
          <a:xfrm>
            <a:off x="2799422" y="128726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884278-C627-C94A-9A65-2EF7B97D48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287262" y="1562469"/>
            <a:ext cx="4897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E3F0E-2638-844D-B134-FA99FD75D3E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327429" y="1562469"/>
            <a:ext cx="471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/>
              <p:nvPr/>
            </p:nvSpPr>
            <p:spPr>
              <a:xfrm>
                <a:off x="931270" y="1821401"/>
                <a:ext cx="988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70" y="1821401"/>
                <a:ext cx="9886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/>
              <p:nvPr/>
            </p:nvSpPr>
            <p:spPr>
              <a:xfrm>
                <a:off x="2032696" y="1836477"/>
                <a:ext cx="11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96" y="1836477"/>
                <a:ext cx="1127553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/>
              <p:nvPr/>
            </p:nvSpPr>
            <p:spPr>
              <a:xfrm>
                <a:off x="3799643" y="996157"/>
                <a:ext cx="1680717" cy="1508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643" y="996157"/>
                <a:ext cx="1680717" cy="1508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id="{DB667600-ACA1-1C49-AACF-45259879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707" y="1004099"/>
            <a:ext cx="2910093" cy="1956787"/>
          </a:xfrm>
          <a:prstGeom prst="rect">
            <a:avLst/>
          </a:prstGeom>
        </p:spPr>
      </p:pic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604A6BC-B5E6-D64F-A8B7-728CFB27F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050" y="3870482"/>
            <a:ext cx="5410115" cy="2081256"/>
          </a:xfrm>
          <a:prstGeom prst="rect">
            <a:avLst/>
          </a:prstGeom>
        </p:spPr>
      </p:pic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AC0C5F0-65C6-E747-9065-153F4F8F5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912" y="4201546"/>
            <a:ext cx="2755900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C6FF66-8942-364D-8775-4C19CE0D9CF7}"/>
              </a:ext>
            </a:extLst>
          </p:cNvPr>
          <p:cNvSpPr txBox="1"/>
          <p:nvPr/>
        </p:nvSpPr>
        <p:spPr>
          <a:xfrm>
            <a:off x="248570" y="3889948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Eigenvectors for eigenvalues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59058-67E4-E94A-B27C-AF1E7ECB40B1}"/>
              </a:ext>
            </a:extLst>
          </p:cNvPr>
          <p:cNvSpPr txBox="1"/>
          <p:nvPr/>
        </p:nvSpPr>
        <p:spPr>
          <a:xfrm>
            <a:off x="3799643" y="6027939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(Lines are “fuzzified” so can see overlaps.)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/>
              <p:nvPr/>
            </p:nvSpPr>
            <p:spPr>
              <a:xfrm>
                <a:off x="564554" y="2879432"/>
                <a:ext cx="229261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54" y="2879432"/>
                <a:ext cx="2292615" cy="764505"/>
              </a:xfrm>
              <a:prstGeom prst="rect">
                <a:avLst/>
              </a:prstGeom>
              <a:blipFill>
                <a:blip r:embed="rId8"/>
                <a:stretch>
                  <a:fillRect t="-119355" b="-16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7276F98-2670-6043-B28F-1A17FF681CD5}"/>
              </a:ext>
            </a:extLst>
          </p:cNvPr>
          <p:cNvSpPr txBox="1"/>
          <p:nvPr/>
        </p:nvSpPr>
        <p:spPr>
          <a:xfrm>
            <a:off x="6951216" y="2849732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224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F8-F96F-A944-9B00-A3A945B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Multivariate With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sz="2000" b="0" i="1" dirty="0"/>
                  <a:t>[Apply L.T., extract constants, derivatives]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[Factor]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[Possible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i="1" dirty="0"/>
                  <a:t> is invertible.]</a:t>
                </a:r>
              </a:p>
              <a:p>
                <a:pPr marL="400050" lvl="1" indent="0">
                  <a:buNone/>
                </a:pPr>
                <a:endParaRPr lang="en-US" b="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1C4C-AC75-A14F-80E6-2121768CC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9AEC-CF82-5B41-9859-FF1EABD29A0D}"/>
              </a:ext>
            </a:extLst>
          </p:cNvPr>
          <p:cNvSpPr txBox="1"/>
          <p:nvPr/>
        </p:nvSpPr>
        <p:spPr>
          <a:xfrm>
            <a:off x="390617" y="4955505"/>
            <a:ext cx="670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system is stable if its poles (eigenvalues) are not positive.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/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  <a:blipFill>
                <a:blip r:embed="rId3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209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543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057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763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237168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 err="1"/>
              <a:t>LaPlace</a:t>
            </a:r>
            <a:r>
              <a:rPr lang="en-US" sz="2800" dirty="0"/>
              <a:t> transform refresher</a:t>
            </a:r>
          </a:p>
          <a:p>
            <a:pPr lvl="1"/>
            <a:r>
              <a:rPr lang="en-US" sz="2400" dirty="0"/>
              <a:t>Poles, DC gain, convolution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Implications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be decomposed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Divide and conquer!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Verify: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Inhomogeneous (forced input):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of a homogeneous system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with initial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Matrix Exponential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  <a:p>
                <a:r>
                  <a:rPr lang="en-US" dirty="0"/>
                  <a:t>Solution 1 -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Same as the univariate case!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dirty="0"/>
                  <a:t> is a column vector</a:t>
                </a:r>
              </a:p>
              <a:p>
                <a:pPr lvl="1"/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matrix</a:t>
                </a:r>
              </a:p>
              <a:p>
                <a:pPr lvl="1"/>
                <a:r>
                  <a:rPr lang="en-US" sz="1800" dirty="0"/>
                  <a:t>Scalars are real</a:t>
                </a:r>
              </a:p>
              <a:p>
                <a:r>
                  <a:rPr lang="en-US" sz="20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1800" b="1" dirty="0"/>
              </a:p>
              <a:p>
                <a:r>
                  <a:rPr lang="en-US" sz="2000" dirty="0"/>
                  <a:t>Validation</a:t>
                </a:r>
              </a:p>
              <a:p>
                <a:pPr lvl="1"/>
                <a:r>
                  <a:rPr lang="en-US" sz="1800" dirty="0"/>
                  <a:t>Each eigenvector, value is a solution: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 sum of solutions is also a solution</a:t>
                </a:r>
              </a:p>
              <a:p>
                <a:r>
                  <a:rPr lang="en-US" sz="2200" dirty="0"/>
                  <a:t>Repeated eigenvalues have terms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Linear,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r>
                  <a:rPr lang="en-US" dirty="0"/>
                  <a:t>Interpretation is same as for univariate</a:t>
                </a:r>
              </a:p>
              <a:p>
                <a:r>
                  <a:rPr lang="en-US" dirty="0"/>
                  <a:t>Best solved using </a:t>
                </a:r>
                <a:r>
                  <a:rPr lang="en-US" dirty="0" err="1"/>
                  <a:t>LaPlace</a:t>
                </a:r>
                <a:r>
                  <a:rPr lang="en-US" dirty="0"/>
                  <a:t> transforms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49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181750</TotalTime>
  <Words>1574</Words>
  <Application>Microsoft Macintosh PowerPoint</Application>
  <PresentationFormat>On-screen Show (4:3)</PresentationFormat>
  <Paragraphs>306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BIOE 498 / BIOE 599  Advanced Biological Control Systems   Lecture 4: Modeling Dynamical Systems  </vt:lpstr>
      <vt:lpstr>G.P.E. Box (Famous Statistician)</vt:lpstr>
      <vt:lpstr>Agenda</vt:lpstr>
      <vt:lpstr>What is Linearity and Why it’s Important</vt:lpstr>
      <vt:lpstr>Univariate, First Order, Linear Differential Equations</vt:lpstr>
      <vt:lpstr>Multivariate, Homogeneous: Matrix Exponential Solution </vt:lpstr>
      <vt:lpstr>Multivariate, Homogeneous: Eigenvector Solution </vt:lpstr>
      <vt:lpstr>Multivariate, Linear, Forced Input</vt:lpstr>
      <vt:lpstr>LaPlace Transform Essentials</vt:lpstr>
      <vt:lpstr>Signals and Transfer Functions</vt:lpstr>
      <vt:lpstr>Example of Interconnected Systems</vt:lpstr>
      <vt:lpstr>How Eigenvectors Determine Trajectory</vt:lpstr>
      <vt:lpstr>Solution for Multivariate With Forced Input</vt:lpstr>
      <vt:lpstr>Classification of Systems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2703</cp:revision>
  <dcterms:created xsi:type="dcterms:W3CDTF">2008-11-04T22:35:39Z</dcterms:created>
  <dcterms:modified xsi:type="dcterms:W3CDTF">2022-03-23T22:49:16Z</dcterms:modified>
</cp:coreProperties>
</file>