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4" r:id="rId3"/>
    <p:sldId id="487" r:id="rId4"/>
    <p:sldId id="488" r:id="rId5"/>
    <p:sldId id="497" r:id="rId6"/>
    <p:sldId id="511" r:id="rId7"/>
    <p:sldId id="500" r:id="rId8"/>
    <p:sldId id="514" r:id="rId9"/>
    <p:sldId id="498" r:id="rId10"/>
    <p:sldId id="501" r:id="rId11"/>
    <p:sldId id="517" r:id="rId12"/>
    <p:sldId id="518" r:id="rId13"/>
    <p:sldId id="515" r:id="rId14"/>
    <p:sldId id="503" r:id="rId15"/>
    <p:sldId id="504" r:id="rId16"/>
    <p:sldId id="512" r:id="rId17"/>
    <p:sldId id="516" r:id="rId18"/>
    <p:sldId id="505" r:id="rId1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6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2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4/21/22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noise input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35.png"/><Relationship Id="rId5" Type="http://schemas.openxmlformats.org/officeDocument/2006/relationships/image" Target="../media/image16.png"/><Relationship Id="rId10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91.png"/><Relationship Id="rId2" Type="http://schemas.openxmlformats.org/officeDocument/2006/relationships/image" Target="../media/image37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6.png"/><Relationship Id="rId10" Type="http://schemas.openxmlformats.org/officeDocument/2006/relationships/image" Target="../media/image770.png"/><Relationship Id="rId4" Type="http://schemas.openxmlformats.org/officeDocument/2006/relationships/image" Target="../media/image910.png"/><Relationship Id="rId9" Type="http://schemas.openxmlformats.org/officeDocument/2006/relationships/image" Target="../media/image760.png"/><Relationship Id="rId14" Type="http://schemas.openxmlformats.org/officeDocument/2006/relationships/image" Target="../media/image9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3" Type="http://schemas.openxmlformats.org/officeDocument/2006/relationships/image" Target="../media/image98.png"/><Relationship Id="rId21" Type="http://schemas.openxmlformats.org/officeDocument/2006/relationships/image" Target="../media/image116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</a:t>
            </a:r>
            <a:r>
              <a:rPr lang="en-US" sz="3200" b="1"/>
              <a:t>: </a:t>
            </a:r>
            <a:r>
              <a:rPr lang="en-US" sz="3200" b="1" u="sng"/>
              <a:t>Control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174235" y="209519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208284" y="2412667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5831567" y="2370010"/>
            <a:ext cx="341667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513" y="2185344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353" y="2095192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495652" y="241711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159762" y="224399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32" idx="2"/>
            <a:endCxn id="17" idx="4"/>
          </p:cNvCxnSpPr>
          <p:nvPr/>
        </p:nvCxnSpPr>
        <p:spPr>
          <a:xfrm rot="5400000">
            <a:off x="4474252" y="186768"/>
            <a:ext cx="195495" cy="4522631"/>
          </a:xfrm>
          <a:prstGeom prst="bentConnector3">
            <a:avLst>
              <a:gd name="adj1" fmla="val 43036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461603" y="2394911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173" y="271757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339" y="1951243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387" y="1961600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688" y="1991720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075" y="1981004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6173234" y="222620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 flipV="1">
            <a:off x="6489996" y="2361052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888" y="1299434"/>
                <a:ext cx="727250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6324155" y="1668766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761" y="3896146"/>
                <a:ext cx="1118591" cy="490327"/>
              </a:xfrm>
              <a:prstGeom prst="rect">
                <a:avLst/>
              </a:prstGeom>
              <a:blipFill>
                <a:blip r:embed="rId10"/>
                <a:stretch>
                  <a:fillRect l="-4444" t="-250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6315576" y="1061217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ECD2D12-4869-8E4D-AE8F-34FBB30903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566717-3AAA-0E48-8AC4-96283245F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2200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2373988" y="4060220"/>
            <a:ext cx="4147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</a:t>
            </a:r>
            <a:r>
              <a:rPr lang="en-US" dirty="0" err="1"/>
              <a:t>smoothes</a:t>
            </a:r>
            <a:r>
              <a:rPr lang="en-US" dirty="0"/>
              <a:t> noisy measurements.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/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1092587-1365-BC41-87E9-2190EB43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91" y="4721226"/>
                <a:ext cx="3419589" cy="744243"/>
              </a:xfrm>
              <a:prstGeom prst="rect">
                <a:avLst/>
              </a:prstGeom>
              <a:blipFill>
                <a:blip r:embed="rId1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584" y="5505965"/>
                <a:ext cx="3082126" cy="744243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</a:t>
            </a:r>
            <a:r>
              <a:rPr lang="en-US" dirty="0" err="1"/>
              <a:t>Transfor</a:t>
            </a:r>
            <a:r>
              <a:rPr lang="en-US" dirty="0"/>
              <a:t> of Control Error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4" y="4267238"/>
                <a:ext cx="4337085" cy="276999"/>
              </a:xfrm>
              <a:prstGeom prst="rect">
                <a:avLst/>
              </a:prstGeom>
              <a:blipFill>
                <a:blip r:embed="rId6"/>
                <a:stretch>
                  <a:fillRect l="-585" r="-1462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54" y="4925098"/>
                <a:ext cx="5243615" cy="433196"/>
              </a:xfrm>
              <a:prstGeom prst="rect">
                <a:avLst/>
              </a:prstGeom>
              <a:blipFill>
                <a:blip r:embed="rId14"/>
                <a:stretch>
                  <a:fillRect l="-2651" t="-5714" r="-168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Hint: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24" y="5538093"/>
                <a:ext cx="2666436" cy="276999"/>
              </a:xfrm>
              <a:prstGeom prst="rect">
                <a:avLst/>
              </a:prstGeom>
              <a:blipFill>
                <a:blip r:embed="rId15"/>
                <a:stretch>
                  <a:fillRect l="-5687" t="-21739" r="-948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1601852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669064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1986538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1981102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759215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669063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1990986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181786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25" idx="3"/>
          </p:cNvCxnSpPr>
          <p:nvPr/>
        </p:nvCxnSpPr>
        <p:spPr>
          <a:xfrm flipH="1">
            <a:off x="4912631" y="1986539"/>
            <a:ext cx="1195644" cy="1318541"/>
          </a:xfrm>
          <a:prstGeom prst="bentConnector3">
            <a:avLst>
              <a:gd name="adj1" fmla="val -1911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1968782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291445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298993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525114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069019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535471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565591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554875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356270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069019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00843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067413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59CF5B1-0234-E642-AC00-89A6F6A8B9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00" y="2987605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932B0DD-63A1-3C4C-9BC9-4F21C1CAC4D9}"/>
              </a:ext>
            </a:extLst>
          </p:cNvPr>
          <p:cNvCxnSpPr>
            <a:cxnSpLocks/>
            <a:stCxn id="25" idx="1"/>
            <a:endCxn id="17" idx="4"/>
          </p:cNvCxnSpPr>
          <p:nvPr/>
        </p:nvCxnSpPr>
        <p:spPr>
          <a:xfrm rot="10800000">
            <a:off x="2601158" y="2119702"/>
            <a:ext cx="1381542" cy="11853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AA0BD06-6B37-1446-B24E-0605581A3D29}"/>
              </a:ext>
            </a:extLst>
          </p:cNvPr>
          <p:cNvSpPr txBox="1"/>
          <p:nvPr/>
        </p:nvSpPr>
        <p:spPr>
          <a:xfrm>
            <a:off x="4153533" y="3629792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655896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A38-9E34-9043-B247-9F98F3C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8070-9502-2D4B-8ED9-2D2B9AAC0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Control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5464710" y="190876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4498759" y="2226236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</p:cNvCxnSpPr>
          <p:nvPr/>
        </p:nvCxnSpPr>
        <p:spPr>
          <a:xfrm flipV="1">
            <a:off x="6108275" y="2220800"/>
            <a:ext cx="1153659" cy="1087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988" y="1998913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828" y="1908761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1786127" y="2230684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2450237" y="2057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8" idx="3"/>
            <a:endCxn id="17" idx="4"/>
          </p:cNvCxnSpPr>
          <p:nvPr/>
        </p:nvCxnSpPr>
        <p:spPr>
          <a:xfrm flipH="1">
            <a:off x="2601158" y="2226237"/>
            <a:ext cx="3507117" cy="133163"/>
          </a:xfrm>
          <a:prstGeom prst="bentConnector4">
            <a:avLst>
              <a:gd name="adj1" fmla="val -6518"/>
              <a:gd name="adj2" fmla="val 1156757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2752078" y="2208480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3648" y="2531143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41E19E86-608C-DB4F-8611-7EC3EA9AEBA9}"/>
              </a:ext>
            </a:extLst>
          </p:cNvPr>
          <p:cNvSpPr txBox="1"/>
          <p:nvPr/>
        </p:nvSpPr>
        <p:spPr>
          <a:xfrm>
            <a:off x="3545493" y="2538691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814" y="1764812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0B58E68-E027-4E49-9A67-F8595853859B}"/>
              </a:ext>
            </a:extLst>
          </p:cNvPr>
          <p:cNvSpPr txBox="1"/>
          <p:nvPr/>
        </p:nvSpPr>
        <p:spPr>
          <a:xfrm>
            <a:off x="1408907" y="1308717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Reference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2" y="1775169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163" y="1805289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53" y="1794573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08CD1D59-2465-7B42-AA57-7F407C1C0DD5}"/>
              </a:ext>
            </a:extLst>
          </p:cNvPr>
          <p:cNvSpPr txBox="1"/>
          <p:nvPr/>
        </p:nvSpPr>
        <p:spPr>
          <a:xfrm>
            <a:off x="5366182" y="2595968"/>
            <a:ext cx="8226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System</a:t>
            </a:r>
          </a:p>
          <a:p>
            <a:pPr algn="ctr"/>
            <a:r>
              <a:rPr lang="en-US" sz="1400" b="1" dirty="0"/>
              <a:t>Under</a:t>
            </a:r>
          </a:p>
          <a:p>
            <a:pPr algn="ctr"/>
            <a:r>
              <a:rPr lang="en-US" sz="1400" b="1" dirty="0"/>
              <a:t>Control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8A21F7F-C7A7-0747-938E-BD37739D7B9F}"/>
              </a:ext>
            </a:extLst>
          </p:cNvPr>
          <p:cNvSpPr txBox="1"/>
          <p:nvPr/>
        </p:nvSpPr>
        <p:spPr>
          <a:xfrm>
            <a:off x="6209200" y="1308717"/>
            <a:ext cx="10198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Measured</a:t>
            </a:r>
          </a:p>
          <a:p>
            <a:pPr algn="ctr"/>
            <a:r>
              <a:rPr lang="en-US" sz="1400" b="1" dirty="0"/>
              <a:t>Output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8C9185A-27AC-834E-BB9D-B59BC4B3A836}"/>
              </a:ext>
            </a:extLst>
          </p:cNvPr>
          <p:cNvSpPr txBox="1"/>
          <p:nvPr/>
        </p:nvSpPr>
        <p:spPr>
          <a:xfrm>
            <a:off x="2700544" y="1248129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Error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E22454-B627-3A47-A0ED-72107C15F46A}"/>
              </a:ext>
            </a:extLst>
          </p:cNvPr>
          <p:cNvSpPr txBox="1"/>
          <p:nvPr/>
        </p:nvSpPr>
        <p:spPr>
          <a:xfrm>
            <a:off x="4543976" y="1307111"/>
            <a:ext cx="82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Control</a:t>
            </a:r>
          </a:p>
          <a:p>
            <a:pPr algn="ctr"/>
            <a:r>
              <a:rPr lang="en-US" sz="1400" b="1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120" y="4126479"/>
                <a:ext cx="3419590" cy="744243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</p:spTree>
    <p:extLst>
      <p:ext uri="{BB962C8B-B14F-4D97-AF65-F5344CB8AC3E}">
        <p14:creationId xmlns:p14="http://schemas.microsoft.com/office/powerpoint/2010/main" val="51972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195029</TotalTime>
  <Words>1441</Words>
  <Application>Microsoft Macintosh PowerPoint</Application>
  <PresentationFormat>On-screen Show (4:3)</PresentationFormat>
  <Paragraphs>408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Control Systems  </vt:lpstr>
      <vt:lpstr>Agenda</vt:lpstr>
      <vt:lpstr>System Abstraction for Reaction Networks</vt:lpstr>
      <vt:lpstr>Block Diagrams</vt:lpstr>
      <vt:lpstr>Properties of Laplace Transforms</vt:lpstr>
      <vt:lpstr>Convolution of a Signal With a System</vt:lpstr>
      <vt:lpstr>Systems in Series</vt:lpstr>
      <vt:lpstr>Feedback Control System</vt:lpstr>
      <vt:lpstr>Calcuating Transfer Functions In Diagrams</vt:lpstr>
      <vt:lpstr>Interpreting the Transfer Function</vt:lpstr>
      <vt:lpstr>Measurement Noise</vt:lpstr>
      <vt:lpstr>Solving for (E(s))/(N(s)) </vt:lpstr>
      <vt:lpstr>Adding a Filter</vt:lpstr>
      <vt:lpstr>General Solution</vt:lpstr>
      <vt:lpstr>Laplace Transfor of Control Error</vt:lpstr>
      <vt:lpstr>Finding e(∞)</vt:lpstr>
      <vt:lpstr>Sensor Noise</vt:lpstr>
      <vt:lpstr>Noise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3083</cp:revision>
  <dcterms:created xsi:type="dcterms:W3CDTF">2008-11-04T22:35:39Z</dcterms:created>
  <dcterms:modified xsi:type="dcterms:W3CDTF">2022-04-21T23:24:49Z</dcterms:modified>
</cp:coreProperties>
</file>