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/>
    <p:restoredTop sz="97155"/>
  </p:normalViewPr>
  <p:slideViewPr>
    <p:cSldViewPr snapToGrid="0" snapToObjects="1">
      <p:cViewPr varScale="1"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9EFE-80A9-1B44-B36B-740F601C41B3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Paul G Allen School Of Computer Science Logo, HD Png Download , Transparent  Png Image - PNGitem">
            <a:extLst>
              <a:ext uri="{FF2B5EF4-FFF2-40B4-BE49-F238E27FC236}">
                <a16:creationId xmlns:a16="http://schemas.microsoft.com/office/drawing/2014/main" id="{0530E922-5CA3-DC4C-AEEF-E9EFBE4F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4" y="6066752"/>
            <a:ext cx="2329877" cy="6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FAE12-3204-1E4E-890B-0B34ABE43012}"/>
              </a:ext>
            </a:extLst>
          </p:cNvPr>
          <p:cNvSpPr txBox="1"/>
          <p:nvPr/>
        </p:nvSpPr>
        <p:spPr>
          <a:xfrm>
            <a:off x="135915" y="115990"/>
            <a:ext cx="76081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BIOEN 498/599: I</a:t>
            </a: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ntroduction to Closed </a:t>
            </a:r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</a:t>
            </a: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oop </a:t>
            </a:r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esign in Biology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practical approach to creating robust biological components.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8B3C-177A-0A4A-9B39-95937CE66278}"/>
              </a:ext>
            </a:extLst>
          </p:cNvPr>
          <p:cNvSpPr txBox="1"/>
          <p:nvPr/>
        </p:nvSpPr>
        <p:spPr>
          <a:xfrm>
            <a:off x="308361" y="3834436"/>
            <a:ext cx="84474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Closed loop design (control engineering) is essential to building robust systems from biochemical pathways and other open loop biological components that: regulate outputs to a setpoint; ensure stability; and minimize oscillations. The course teaches the essentials of closed loop design using mechanistic models of biochemical systems. Students will acquire the following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 appropriate control objectives for a closed loop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characterize the time domain behavior of a biological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 closed loop architectures that make use of PID controllers, filters, and techniques for compensating biochemical systems;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computational techniques for finding designs that satisfy control objectives.</a:t>
            </a:r>
          </a:p>
          <a:p>
            <a:r>
              <a:rPr lang="en-US" sz="1400" dirty="0"/>
              <a:t>Students should have prior experience with programming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36" name="Picture 12" descr="eScience Institute">
            <a:extLst>
              <a:ext uri="{FF2B5EF4-FFF2-40B4-BE49-F238E27FC236}">
                <a16:creationId xmlns:a16="http://schemas.microsoft.com/office/drawing/2014/main" id="{F37CE404-0691-7749-B1B3-ACD2A3B1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54" y="6199397"/>
            <a:ext cx="2614723" cy="4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iversity Of Washington Department Of Bioengineering - Oval, HD Png  Download - kindpng">
            <a:extLst>
              <a:ext uri="{FF2B5EF4-FFF2-40B4-BE49-F238E27FC236}">
                <a16:creationId xmlns:a16="http://schemas.microsoft.com/office/drawing/2014/main" id="{F51473F1-2E78-404D-BC6C-CF578C2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3" y="6164604"/>
            <a:ext cx="1530054" cy="4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E352DE-C8BA-6A7E-4BEB-F859DF517CE0}"/>
              </a:ext>
            </a:extLst>
          </p:cNvPr>
          <p:cNvGrpSpPr/>
          <p:nvPr/>
        </p:nvGrpSpPr>
        <p:grpSpPr>
          <a:xfrm>
            <a:off x="408113" y="1758951"/>
            <a:ext cx="7486978" cy="1908667"/>
            <a:chOff x="308361" y="1114897"/>
            <a:chExt cx="8321617" cy="26018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73808F-AE83-A14C-88E7-7020DAC01F3A}"/>
                </a:ext>
              </a:extLst>
            </p:cNvPr>
            <p:cNvSpPr/>
            <p:nvPr/>
          </p:nvSpPr>
          <p:spPr>
            <a:xfrm>
              <a:off x="308361" y="1114897"/>
              <a:ext cx="8321617" cy="260180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8" name="Picture 4" descr="Advances in management of type 1 diabetes mellitus">
              <a:extLst>
                <a:ext uri="{FF2B5EF4-FFF2-40B4-BE49-F238E27FC236}">
                  <a16:creationId xmlns:a16="http://schemas.microsoft.com/office/drawing/2014/main" id="{E8C4ED05-FD3C-B443-9E1F-00CFD40AF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13" y="1822637"/>
              <a:ext cx="2431680" cy="152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gulatory control loops of the modeled production bioreactor. The dynamics of the loops in red will be captured in our model.">
              <a:extLst>
                <a:ext uri="{FF2B5EF4-FFF2-40B4-BE49-F238E27FC236}">
                  <a16:creationId xmlns:a16="http://schemas.microsoft.com/office/drawing/2014/main" id="{3257C97D-A15E-B64C-A739-03A837C4B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51" y="1579362"/>
              <a:ext cx="1863017" cy="20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39E13-3D0B-C442-9BB4-8DF4D73BEDDB}"/>
                </a:ext>
              </a:extLst>
            </p:cNvPr>
            <p:cNvSpPr txBox="1"/>
            <p:nvPr/>
          </p:nvSpPr>
          <p:spPr>
            <a:xfrm>
              <a:off x="6354254" y="1169902"/>
              <a:ext cx="154993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Insulin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73C2A-511F-B947-B98A-F27B468594B2}"/>
                </a:ext>
              </a:extLst>
            </p:cNvPr>
            <p:cNvSpPr txBox="1"/>
            <p:nvPr/>
          </p:nvSpPr>
          <p:spPr>
            <a:xfrm>
              <a:off x="607348" y="1169902"/>
              <a:ext cx="191176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Bioreactor Control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92F8D-06E0-A548-9672-E15C475FDA20}"/>
                </a:ext>
              </a:extLst>
            </p:cNvPr>
            <p:cNvSpPr txBox="1"/>
            <p:nvPr/>
          </p:nvSpPr>
          <p:spPr>
            <a:xfrm>
              <a:off x="3060551" y="1169902"/>
              <a:ext cx="2346860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Medical Device Control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8C52F0-E719-0A4B-9F04-20A54774FD17}"/>
                </a:ext>
              </a:extLst>
            </p:cNvPr>
            <p:cNvSpPr/>
            <p:nvPr/>
          </p:nvSpPr>
          <p:spPr>
            <a:xfrm>
              <a:off x="308361" y="3233522"/>
              <a:ext cx="2481330" cy="40512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42" name="Picture 18" descr="Sensors | Free Full-Text | Sensor-Based Assistive Devices for  Visually-Impaired People: Current Status, Challenges, and Future Directions  | HTML">
              <a:extLst>
                <a:ext uri="{FF2B5EF4-FFF2-40B4-BE49-F238E27FC236}">
                  <a16:creationId xmlns:a16="http://schemas.microsoft.com/office/drawing/2014/main" id="{17083ED5-1748-2440-8F3B-6A9F8ADA2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104" y="1575493"/>
              <a:ext cx="1978335" cy="20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4FD381-DB29-6F4D-9A97-B3DB7DA53492}"/>
              </a:ext>
            </a:extLst>
          </p:cNvPr>
          <p:cNvSpPr/>
          <p:nvPr/>
        </p:nvSpPr>
        <p:spPr>
          <a:xfrm>
            <a:off x="159748" y="968840"/>
            <a:ext cx="8454653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Winter, 2025. MW 2:30-3:50.</a:t>
            </a:r>
          </a:p>
          <a:p>
            <a:r>
              <a:rPr lang="en-US" sz="1200" dirty="0"/>
              <a:t>Instructor: Joseph L. Hellerstein, Senior Fellow (eScience Institute), Affiliate Professor (Allen School of Computer Science) </a:t>
            </a:r>
          </a:p>
          <a:p>
            <a:r>
              <a:rPr lang="en-US" sz="1050" dirty="0" err="1"/>
              <a:t>jlheller@uw.edu</a:t>
            </a:r>
            <a:endParaRPr lang="en-US" sz="1200" dirty="0"/>
          </a:p>
        </p:txBody>
      </p:sp>
      <p:pic>
        <p:nvPicPr>
          <p:cNvPr id="1026" name="Picture 2" descr="University of Washington - Global Innovation Exchange">
            <a:extLst>
              <a:ext uri="{FF2B5EF4-FFF2-40B4-BE49-F238E27FC236}">
                <a16:creationId xmlns:a16="http://schemas.microsoft.com/office/drawing/2014/main" id="{7612072B-57B4-A74A-B968-38133B4C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1" y="141241"/>
            <a:ext cx="1074677" cy="5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1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4337</TotalTime>
  <Words>180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L. Hellerstein</dc:creator>
  <cp:lastModifiedBy>Joseph Hellerstein</cp:lastModifiedBy>
  <cp:revision>60</cp:revision>
  <cp:lastPrinted>2022-02-09T23:06:52Z</cp:lastPrinted>
  <dcterms:created xsi:type="dcterms:W3CDTF">2022-02-08T20:34:04Z</dcterms:created>
  <dcterms:modified xsi:type="dcterms:W3CDTF">2024-05-04T17:13:26Z</dcterms:modified>
</cp:coreProperties>
</file>