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534" r:id="rId3"/>
    <p:sldId id="535" r:id="rId4"/>
    <p:sldId id="537" r:id="rId5"/>
    <p:sldId id="539" r:id="rId6"/>
    <p:sldId id="540" r:id="rId7"/>
    <p:sldId id="532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84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bXf_m0h1_nCTyKkq9vDHfnfsPbUNhFN/edit#gid=13396152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42900" y="1294981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A Glimpse at 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December 4,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0EA2-0D11-3A82-D539-9673878E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has many closed loop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D4C98-D910-E692-53C7-6EB211BD4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What regulates your body temperature? + Example">
            <a:extLst>
              <a:ext uri="{FF2B5EF4-FFF2-40B4-BE49-F238E27FC236}">
                <a16:creationId xmlns:a16="http://schemas.microsoft.com/office/drawing/2014/main" id="{2EF1A3D8-20F2-CFC1-6509-BA22D970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6" y="1219200"/>
            <a:ext cx="2798267" cy="28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445711-1FF6-7578-C528-F9E3F12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4344" y="1372472"/>
            <a:ext cx="3767961" cy="1037789"/>
          </a:xfrm>
        </p:spPr>
        <p:txBody>
          <a:bodyPr/>
          <a:lstStyle/>
          <a:p>
            <a:pPr marL="25400" indent="0">
              <a:buNone/>
            </a:pPr>
            <a:r>
              <a:rPr lang="en-US" sz="2400" b="1" dirty="0"/>
              <a:t>Regulation objective: </a:t>
            </a:r>
            <a:r>
              <a:rPr lang="en-US" sz="2400" dirty="0"/>
              <a:t>Maintain temperature at a constant value in the presence of external and internal disturbances.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957B6B-A102-6FC5-1E6E-7DB8CFA64306}"/>
              </a:ext>
            </a:extLst>
          </p:cNvPr>
          <p:cNvGrpSpPr/>
          <p:nvPr/>
        </p:nvGrpSpPr>
        <p:grpSpPr>
          <a:xfrm>
            <a:off x="1166648" y="4199794"/>
            <a:ext cx="7015657" cy="2242479"/>
            <a:chOff x="1166648" y="4199794"/>
            <a:chExt cx="7015657" cy="2242479"/>
          </a:xfrm>
        </p:grpSpPr>
        <p:pic>
          <p:nvPicPr>
            <p:cNvPr id="7" name="Picture 4" descr="Advances in management of type 1 diabetes mellitus">
              <a:extLst>
                <a:ext uri="{FF2B5EF4-FFF2-40B4-BE49-F238E27FC236}">
                  <a16:creationId xmlns:a16="http://schemas.microsoft.com/office/drawing/2014/main" id="{36F3C86F-2736-9A0E-BABC-D8C9A9342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01" y="4930438"/>
              <a:ext cx="1830400" cy="1149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Regulatory control loops of the modeled production bioreactor. The dynamics of the loops in red will be captured in our model.">
              <a:extLst>
                <a:ext uri="{FF2B5EF4-FFF2-40B4-BE49-F238E27FC236}">
                  <a16:creationId xmlns:a16="http://schemas.microsoft.com/office/drawing/2014/main" id="{6561E19E-F265-9299-F51A-138D35CA8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345" y="4825049"/>
              <a:ext cx="1412400" cy="1526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Sensors | Free Full-Text | Sensor-Based Assistive Devices for  Visually-Impaired People: Current Status, Challenges, and Future Directions  | HTML">
              <a:extLst>
                <a:ext uri="{FF2B5EF4-FFF2-40B4-BE49-F238E27FC236}">
                  <a16:creationId xmlns:a16="http://schemas.microsoft.com/office/drawing/2014/main" id="{69F0B1AF-6BA4-2990-1EA8-38CE3E965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420" y="4825049"/>
              <a:ext cx="1582783" cy="161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62497680-7874-CF74-26A6-3797195DCEA3}"/>
                </a:ext>
              </a:extLst>
            </p:cNvPr>
            <p:cNvSpPr txBox="1">
              <a:spLocks/>
            </p:cNvSpPr>
            <p:nvPr/>
          </p:nvSpPr>
          <p:spPr>
            <a:xfrm>
              <a:off x="1166648" y="4199794"/>
              <a:ext cx="7015657" cy="56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31800" algn="l" rtl="0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40640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5400" indent="0">
                <a:buFont typeface="Arial"/>
                <a:buNone/>
              </a:pPr>
              <a:r>
                <a:rPr lang="en-US" sz="2400" b="1" dirty="0"/>
                <a:t>Other examples of closed loop systems in biology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452C2-03EB-A7E4-C952-58DD42DCD245}"/>
              </a:ext>
            </a:extLst>
          </p:cNvPr>
          <p:cNvGrpSpPr/>
          <p:nvPr/>
        </p:nvGrpSpPr>
        <p:grpSpPr>
          <a:xfrm>
            <a:off x="4209329" y="1203563"/>
            <a:ext cx="2030325" cy="776215"/>
            <a:chOff x="4209329" y="1203563"/>
            <a:chExt cx="2030325" cy="776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0DF13C-1554-F3E2-D691-06D0B276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4461" y="1366358"/>
              <a:ext cx="610503" cy="6134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BB765D-E6A3-C122-4191-2AE00DE11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329" y="1669563"/>
              <a:ext cx="775132" cy="701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A1DCEF-9BDB-DE40-C9C1-D45D8A5FA32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608023" y="1664560"/>
              <a:ext cx="522182" cy="85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33322CC-BF63-627D-6178-8238266D1413}"/>
                    </a:ext>
                  </a:extLst>
                </p:cNvPr>
                <p:cNvSpPr/>
                <p:nvPr/>
              </p:nvSpPr>
              <p:spPr>
                <a:xfrm>
                  <a:off x="4339770" y="1228940"/>
                  <a:ext cx="541896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33322CC-BF63-627D-6178-8238266D1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770" y="1228940"/>
                  <a:ext cx="541896" cy="2973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878B82-27A5-1D69-C3C0-FF18193680BB}"/>
                    </a:ext>
                  </a:extLst>
                </p:cNvPr>
                <p:cNvSpPr/>
                <p:nvPr/>
              </p:nvSpPr>
              <p:spPr>
                <a:xfrm>
                  <a:off x="5697758" y="1203563"/>
                  <a:ext cx="541896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878B82-27A5-1D69-C3C0-FF1819368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758" y="1203563"/>
                  <a:ext cx="541896" cy="297341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EB500A-521F-C46C-50AB-49944F9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00DAB-7E31-824F-6273-9E8A0F101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545EF7B-EBC8-528D-2D94-C0D67310D5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4289" y="2320921"/>
                <a:ext cx="8555421" cy="3133948"/>
              </a:xfrm>
            </p:spPr>
            <p:txBody>
              <a:bodyPr/>
              <a:lstStyle/>
              <a:p>
                <a:r>
                  <a:rPr lang="en-US" sz="2400" dirty="0"/>
                  <a:t>Given an open loop system (OLS) that produces an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(e.g., heart beat) in response to an input (e.g., drug dose)</a:t>
                </a:r>
              </a:p>
              <a:p>
                <a:r>
                  <a:rPr lang="en-US" sz="2400" dirty="0"/>
                  <a:t>Change its behavior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desired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(setpoint or reference).</a:t>
                </a:r>
              </a:p>
              <a:p>
                <a:r>
                  <a:rPr lang="en-US" sz="2400" dirty="0"/>
                  <a:t>This change is accomplished by adding a controller.</a:t>
                </a:r>
              </a:p>
              <a:p>
                <a:r>
                  <a:rPr lang="en-US" sz="2400" dirty="0"/>
                  <a:t>Control engineering</a:t>
                </a:r>
              </a:p>
              <a:p>
                <a:pPr lvl="1"/>
                <a:r>
                  <a:rPr lang="en-US" sz="2000" dirty="0"/>
                  <a:t>Modeling: Model the open loop system (OLS)</a:t>
                </a:r>
              </a:p>
              <a:p>
                <a:pPr lvl="1"/>
                <a:r>
                  <a:rPr lang="en-US" sz="2000" dirty="0"/>
                  <a:t>Design: Find a good control algorithm and select its parameters.</a:t>
                </a:r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545EF7B-EBC8-528D-2D94-C0D67310D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289" y="2320921"/>
                <a:ext cx="8555421" cy="3133948"/>
              </a:xfrm>
              <a:blipFill>
                <a:blip r:embed="rId4"/>
                <a:stretch>
                  <a:fillRect l="-1484" t="-201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5D721-3BE5-09A0-2638-34F75A91D0B3}"/>
                  </a:ext>
                </a:extLst>
              </p:cNvPr>
              <p:cNvSpPr/>
              <p:nvPr/>
            </p:nvSpPr>
            <p:spPr>
              <a:xfrm>
                <a:off x="4932550" y="1524397"/>
                <a:ext cx="675473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5D721-3BE5-09A0-2638-34F75A91D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50" y="1524397"/>
                <a:ext cx="675473" cy="297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BB8C6-2C90-E889-E6F7-3282FB7B0E42}"/>
              </a:ext>
            </a:extLst>
          </p:cNvPr>
          <p:cNvGrpSpPr/>
          <p:nvPr/>
        </p:nvGrpSpPr>
        <p:grpSpPr>
          <a:xfrm>
            <a:off x="1904926" y="1182414"/>
            <a:ext cx="5368233" cy="1062802"/>
            <a:chOff x="1904926" y="1182414"/>
            <a:chExt cx="5368233" cy="1062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6C3D04-D81D-7656-993F-B13C0BB2D83B}"/>
                    </a:ext>
                  </a:extLst>
                </p:cNvPr>
                <p:cNvSpPr txBox="1"/>
                <p:nvPr/>
              </p:nvSpPr>
              <p:spPr>
                <a:xfrm>
                  <a:off x="1904926" y="1977609"/>
                  <a:ext cx="225056" cy="267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6C3D04-D81D-7656-993F-B13C0BB2D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926" y="1977609"/>
                  <a:ext cx="225056" cy="2676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2833BB-9605-AB23-2AA1-25B046E71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1166" y="1366357"/>
                  <a:ext cx="1148163" cy="61342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2833BB-9605-AB23-2AA1-25B046E71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166" y="1366357"/>
                  <a:ext cx="1148163" cy="613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BE93A7-9627-48DC-E332-B7A740909066}"/>
                </a:ext>
              </a:extLst>
            </p:cNvPr>
            <p:cNvSpPr/>
            <p:nvPr/>
          </p:nvSpPr>
          <p:spPr>
            <a:xfrm>
              <a:off x="2015525" y="1527265"/>
              <a:ext cx="286334" cy="29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B8F0270-1BE3-20E4-52C3-B29AD8923090}"/>
                </a:ext>
              </a:extLst>
            </p:cNvPr>
            <p:cNvCxnSpPr>
              <a:cxnSpLocks/>
              <a:stCxn id="17" idx="4"/>
              <a:endCxn id="13" idx="4"/>
            </p:cNvCxnSpPr>
            <p:nvPr/>
          </p:nvCxnSpPr>
          <p:spPr>
            <a:xfrm rot="5400000">
              <a:off x="4210956" y="-243546"/>
              <a:ext cx="10154" cy="4114679"/>
            </a:xfrm>
            <a:prstGeom prst="bentConnector3">
              <a:avLst>
                <a:gd name="adj1" fmla="val 367510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FC3EC6-A453-E328-CE7F-B20C9D4AFF6A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60" y="1669563"/>
              <a:ext cx="759306" cy="701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A7A63E-30BD-82E4-1001-7BE13AE2E492}"/>
                </a:ext>
              </a:extLst>
            </p:cNvPr>
            <p:cNvSpPr/>
            <p:nvPr/>
          </p:nvSpPr>
          <p:spPr>
            <a:xfrm>
              <a:off x="6130205" y="1517111"/>
              <a:ext cx="286334" cy="29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BA6621-F5BC-E1F4-EA71-1BE76064F09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6416539" y="1654407"/>
              <a:ext cx="856620" cy="850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BCDD1F-032C-EC03-DB95-6195A5933AAF}"/>
                    </a:ext>
                  </a:extLst>
                </p:cNvPr>
                <p:cNvSpPr/>
                <p:nvPr/>
              </p:nvSpPr>
              <p:spPr>
                <a:xfrm>
                  <a:off x="1980038" y="1182414"/>
                  <a:ext cx="1231072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BCDD1F-032C-EC03-DB95-6195A5933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038" y="1182414"/>
                  <a:ext cx="1231072" cy="297341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67E723-1C0D-A836-6BAB-72CA30A3192B}"/>
              </a:ext>
            </a:extLst>
          </p:cNvPr>
          <p:cNvGrpSpPr/>
          <p:nvPr/>
        </p:nvGrpSpPr>
        <p:grpSpPr>
          <a:xfrm>
            <a:off x="1256817" y="1212908"/>
            <a:ext cx="740481" cy="461998"/>
            <a:chOff x="1256817" y="1212908"/>
            <a:chExt cx="740481" cy="461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EEC4A-EAA6-8DDA-48A2-7CDBB01C8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533" y="1671229"/>
              <a:ext cx="611765" cy="367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CB1305-5800-1AFD-1852-F99FC6760D1F}"/>
                    </a:ext>
                  </a:extLst>
                </p:cNvPr>
                <p:cNvSpPr/>
                <p:nvPr/>
              </p:nvSpPr>
              <p:spPr>
                <a:xfrm>
                  <a:off x="1256817" y="1212908"/>
                  <a:ext cx="541896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CB1305-5800-1AFD-1852-F99FC6760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17" y="1212908"/>
                  <a:ext cx="541896" cy="2973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59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C9B2-73D0-90A4-0AF9-0BDDA0FE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of an Open Loop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44CA-40D5-C89E-C5EE-E3FD1F89B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01561-3052-DBC4-7A52-2A746FBC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01" y="1418896"/>
            <a:ext cx="3289112" cy="4272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D3FDB-7399-7431-5DCA-3B115E5B04CD}"/>
                  </a:ext>
                </a:extLst>
              </p:cNvPr>
              <p:cNvSpPr txBox="1"/>
              <p:nvPr/>
            </p:nvSpPr>
            <p:spPr>
              <a:xfrm>
                <a:off x="4572000" y="1418896"/>
                <a:ext cx="39518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Autoregressive model </a:t>
                </a:r>
              </a:p>
              <a:p>
                <a:r>
                  <a:rPr lang="en-US" dirty="0"/>
                  <a:t>Predicts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parameter (estimated from data)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D3FDB-7399-7431-5DCA-3B115E5B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8896"/>
                <a:ext cx="3951889" cy="1384995"/>
              </a:xfrm>
              <a:prstGeom prst="rect">
                <a:avLst/>
              </a:prstGeom>
              <a:blipFill>
                <a:blip r:embed="rId3"/>
                <a:stretch>
                  <a:fillRect l="-641" t="-9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B26865-50AF-018F-2D85-1DC39160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994" y="3972909"/>
            <a:ext cx="3893895" cy="1919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90AD5-B4C7-8723-53EB-E3034462A1C0}"/>
              </a:ext>
            </a:extLst>
          </p:cNvPr>
          <p:cNvSpPr txBox="1"/>
          <p:nvPr/>
        </p:nvSpPr>
        <p:spPr>
          <a:xfrm>
            <a:off x="4629994" y="3429000"/>
            <a:ext cx="39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predicts heart beat as well as more complex approaches.</a:t>
            </a:r>
          </a:p>
        </p:txBody>
      </p:sp>
    </p:spTree>
    <p:extLst>
      <p:ext uri="{BB962C8B-B14F-4D97-AF65-F5344CB8AC3E}">
        <p14:creationId xmlns:p14="http://schemas.microsoft.com/office/powerpoint/2010/main" val="29185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500A-521F-C46C-50AB-49944F9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00DAB-7E31-824F-6273-9E8A0F101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1EBF2B-31C4-7292-FAEB-6E22ED7DF059}"/>
              </a:ext>
            </a:extLst>
          </p:cNvPr>
          <p:cNvGrpSpPr/>
          <p:nvPr/>
        </p:nvGrpSpPr>
        <p:grpSpPr>
          <a:xfrm>
            <a:off x="1256817" y="1182414"/>
            <a:ext cx="6016342" cy="1062802"/>
            <a:chOff x="394968" y="1619919"/>
            <a:chExt cx="6342163" cy="11001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0DF13C-1554-F3E2-D691-06D0B276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810319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BB765D-E6A3-C122-4191-2AE00DE11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76" y="2124165"/>
              <a:ext cx="817110" cy="72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A1DCEF-9BDB-DE40-C9C1-D45D8A5FA32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981818" y="2118987"/>
              <a:ext cx="550461" cy="880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55D721-3BE5-09A0-2638-34F75A91D0B3}"/>
                    </a:ext>
                  </a:extLst>
                </p:cNvPr>
                <p:cNvSpPr/>
                <p:nvPr/>
              </p:nvSpPr>
              <p:spPr>
                <a:xfrm>
                  <a:off x="4269764" y="1973905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55D721-3BE5-09A0-2638-34F75A91D0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1973905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2833BB-9605-AB23-2AA1-25B046E71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7033" y="1810318"/>
                  <a:ext cx="1210343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2833BB-9605-AB23-2AA1-25B046E71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33" y="1810318"/>
                  <a:ext cx="1210343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EEC4A-EAA6-8DDA-48A2-7CDBB01C8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125890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BE93A7-9627-48DC-E332-B7A740909066}"/>
                </a:ext>
              </a:extLst>
            </p:cNvPr>
            <p:cNvSpPr/>
            <p:nvPr/>
          </p:nvSpPr>
          <p:spPr>
            <a:xfrm>
              <a:off x="1194765" y="1976873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B8F0270-1BE3-20E4-52C3-B29AD8923090}"/>
                </a:ext>
              </a:extLst>
            </p:cNvPr>
            <p:cNvCxnSpPr>
              <a:cxnSpLocks/>
              <a:stCxn id="17" idx="4"/>
              <a:endCxn id="13" idx="4"/>
            </p:cNvCxnSpPr>
            <p:nvPr/>
          </p:nvCxnSpPr>
          <p:spPr>
            <a:xfrm rot="5400000">
              <a:off x="3509188" y="104701"/>
              <a:ext cx="10510" cy="4337514"/>
            </a:xfrm>
            <a:prstGeom prst="bentConnector3">
              <a:avLst>
                <a:gd name="adj1" fmla="val 367510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FC3EC6-A453-E328-CE7F-B20C9D4AFF6A}"/>
                </a:ext>
              </a:extLst>
            </p:cNvPr>
            <p:cNvCxnSpPr>
              <a:cxnSpLocks/>
            </p:cNvCxnSpPr>
            <p:nvPr/>
          </p:nvCxnSpPr>
          <p:spPr>
            <a:xfrm>
              <a:off x="1496606" y="2124165"/>
              <a:ext cx="800427" cy="72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6C3D04-D81D-7656-993F-B13C0BB2D83B}"/>
                    </a:ext>
                  </a:extLst>
                </p:cNvPr>
                <p:cNvSpPr txBox="1"/>
                <p:nvPr/>
              </p:nvSpPr>
              <p:spPr>
                <a:xfrm>
                  <a:off x="1078176" y="244302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6C3D04-D81D-7656-993F-B13C0BB2D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44302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A7A63E-30BD-82E4-1001-7BE13AE2E492}"/>
                </a:ext>
              </a:extLst>
            </p:cNvPr>
            <p:cNvSpPr/>
            <p:nvPr/>
          </p:nvSpPr>
          <p:spPr>
            <a:xfrm>
              <a:off x="5532279" y="1966363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BA6621-F5BC-E1F4-EA71-1BE76064F09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5834120" y="2108477"/>
              <a:ext cx="903011" cy="8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BCDD1F-032C-EC03-DB95-6195A5933AAF}"/>
                    </a:ext>
                  </a:extLst>
                </p:cNvPr>
                <p:cNvSpPr/>
                <p:nvPr/>
              </p:nvSpPr>
              <p:spPr>
                <a:xfrm>
                  <a:off x="1157356" y="1619919"/>
                  <a:ext cx="12977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BCDD1F-032C-EC03-DB95-6195A5933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56" y="1619919"/>
                  <a:ext cx="129774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CB1305-5800-1AFD-1852-F99FC6760D1F}"/>
                    </a:ext>
                  </a:extLst>
                </p:cNvPr>
                <p:cNvSpPr/>
                <p:nvPr/>
              </p:nvSpPr>
              <p:spPr>
                <a:xfrm>
                  <a:off x="394968" y="1651483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CB1305-5800-1AFD-1852-F99FC6760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8" y="1651483"/>
                  <a:ext cx="5712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33322CC-BF63-627D-6178-8238266D1413}"/>
                    </a:ext>
                  </a:extLst>
                </p:cNvPr>
                <p:cNvSpPr/>
                <p:nvPr/>
              </p:nvSpPr>
              <p:spPr>
                <a:xfrm>
                  <a:off x="3644881" y="1668078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33322CC-BF63-627D-6178-8238266D1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881" y="1668078"/>
                  <a:ext cx="57124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878B82-27A5-1D69-C3C0-FF18193680BB}"/>
                    </a:ext>
                  </a:extLst>
                </p:cNvPr>
                <p:cNvSpPr/>
                <p:nvPr/>
              </p:nvSpPr>
              <p:spPr>
                <a:xfrm>
                  <a:off x="5076413" y="1641810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878B82-27A5-1D69-C3C0-FF1819368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13" y="1641810"/>
                  <a:ext cx="571243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F1CF32AA-69FF-E87F-A4B5-F9AA419A72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4289" y="2864598"/>
                <a:ext cx="8555421" cy="1381877"/>
              </a:xfrm>
            </p:spPr>
            <p:txBody>
              <a:bodyPr/>
              <a:lstStyle/>
              <a:p>
                <a:r>
                  <a:rPr lang="en-US" sz="2400" dirty="0"/>
                  <a:t>Proportional control: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Design problem: find a good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F1CF32AA-69FF-E87F-A4B5-F9AA419A7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289" y="2864598"/>
                <a:ext cx="8555421" cy="1381877"/>
              </a:xfrm>
              <a:blipFill>
                <a:blip r:embed="rId9"/>
                <a:stretch>
                  <a:fillRect l="-1484"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7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4A12-6280-F9CE-5B0F-5C63F398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684D9-8872-2097-55AD-958CDDF1C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57200" y="24437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Objectives for </a:t>
            </a:r>
            <a:br>
              <a:rPr lang="en-US" dirty="0"/>
            </a:br>
            <a:r>
              <a:rPr lang="en-US" sz="2800" i="1" dirty="0"/>
              <a:t>BIOEN 498/599: Advanced Biological Control Systems</a:t>
            </a:r>
            <a:endParaRPr i="1" dirty="0"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541283" y="2771992"/>
            <a:ext cx="8229600" cy="380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000" dirty="0"/>
              <a:t>Controllability</a:t>
            </a:r>
          </a:p>
          <a:p>
            <a:pPr lvl="1" fontAlgn="base"/>
            <a:r>
              <a:rPr lang="en-US" sz="1800" dirty="0"/>
              <a:t>Find an input to the open loop system that controls its outputs</a:t>
            </a:r>
          </a:p>
          <a:p>
            <a:pPr fontAlgn="base"/>
            <a:r>
              <a:rPr lang="en-US" sz="2000" dirty="0"/>
              <a:t>Control design</a:t>
            </a:r>
          </a:p>
          <a:p>
            <a:pPr lvl="1" fontAlgn="base"/>
            <a:r>
              <a:rPr lang="en-US" sz="1800" dirty="0"/>
              <a:t>Controllers: proportional, integral, differential control</a:t>
            </a:r>
          </a:p>
          <a:p>
            <a:pPr lvl="1" fontAlgn="base"/>
            <a:r>
              <a:rPr lang="en-US" sz="1800" dirty="0"/>
              <a:t>Lead/lag compensation in biochemical systems</a:t>
            </a:r>
          </a:p>
          <a:p>
            <a:pPr fontAlgn="base"/>
            <a:r>
              <a:rPr lang="en-US" sz="2000" dirty="0"/>
              <a:t>Build testbeds for biochemical closed loop system</a:t>
            </a:r>
          </a:p>
          <a:p>
            <a:pPr lvl="1" fontAlgn="base"/>
            <a:r>
              <a:rPr lang="en-US" sz="1800" dirty="0"/>
              <a:t>Uses Antimony and Tellurium</a:t>
            </a:r>
          </a:p>
          <a:p>
            <a:pPr fontAlgn="base"/>
            <a:r>
              <a:rPr lang="en-US" sz="2000" dirty="0"/>
              <a:t>Basic LTI theory</a:t>
            </a:r>
          </a:p>
          <a:p>
            <a:pPr lvl="1" fontAlgn="base"/>
            <a:r>
              <a:rPr lang="en-US" sz="1800" dirty="0"/>
              <a:t>Stability, accuracy, settling time, overshoot.</a:t>
            </a:r>
          </a:p>
          <a:p>
            <a:pPr fontAlgn="base"/>
            <a:r>
              <a:rPr lang="en-US" sz="2000" dirty="0"/>
              <a:t>Design closed loop systems (theory-based &amp; ad hoc)</a:t>
            </a:r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4E19AC-B6D8-7BB3-7954-BD84C7C5D37F}"/>
              </a:ext>
            </a:extLst>
          </p:cNvPr>
          <p:cNvGrpSpPr/>
          <p:nvPr/>
        </p:nvGrpSpPr>
        <p:grpSpPr>
          <a:xfrm>
            <a:off x="1256817" y="1508229"/>
            <a:ext cx="6016342" cy="1062802"/>
            <a:chOff x="394968" y="1619919"/>
            <a:chExt cx="6342163" cy="1100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124D6C-5574-E3DE-09AB-7742C7CFC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810319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F4A1E4E-6714-3E6C-2270-8FC7B2B6E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76" y="2124165"/>
              <a:ext cx="817110" cy="72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C8594B-D60A-14EA-8BBB-9BAC6DF9EAF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981818" y="2118987"/>
              <a:ext cx="550461" cy="880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EFBE138-AE21-CAE2-5F5B-36349E202280}"/>
                    </a:ext>
                  </a:extLst>
                </p:cNvPr>
                <p:cNvSpPr/>
                <p:nvPr/>
              </p:nvSpPr>
              <p:spPr>
                <a:xfrm>
                  <a:off x="4269764" y="1973905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EFBE138-AE21-CAE2-5F5B-36349E202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1973905"/>
                  <a:ext cx="71205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E64150E-420B-C68A-A8F7-376657FD5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7033" y="1810318"/>
                  <a:ext cx="1210343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E64150E-420B-C68A-A8F7-376657FD5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33" y="1810318"/>
                  <a:ext cx="1210343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89354D-31EE-D578-DEC1-EE87D4319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125890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871EB4-4BA1-37EF-BB99-19EF5F9AD716}"/>
                </a:ext>
              </a:extLst>
            </p:cNvPr>
            <p:cNvSpPr/>
            <p:nvPr/>
          </p:nvSpPr>
          <p:spPr>
            <a:xfrm>
              <a:off x="1194765" y="1976873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8EFD3D13-B5C9-2FD5-CBDC-7FE3D43CA347}"/>
                </a:ext>
              </a:extLst>
            </p:cNvPr>
            <p:cNvCxnSpPr>
              <a:cxnSpLocks/>
              <a:stCxn id="13" idx="4"/>
              <a:endCxn id="9" idx="4"/>
            </p:cNvCxnSpPr>
            <p:nvPr/>
          </p:nvCxnSpPr>
          <p:spPr>
            <a:xfrm rot="5400000">
              <a:off x="3509188" y="104701"/>
              <a:ext cx="10510" cy="4337514"/>
            </a:xfrm>
            <a:prstGeom prst="bentConnector3">
              <a:avLst>
                <a:gd name="adj1" fmla="val 367510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32FE4A-2E94-0D53-4996-0186221718F0}"/>
                </a:ext>
              </a:extLst>
            </p:cNvPr>
            <p:cNvCxnSpPr>
              <a:cxnSpLocks/>
            </p:cNvCxnSpPr>
            <p:nvPr/>
          </p:nvCxnSpPr>
          <p:spPr>
            <a:xfrm>
              <a:off x="1496606" y="2124165"/>
              <a:ext cx="800427" cy="72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D0B484-5068-CA0E-5CF9-74986209E116}"/>
                    </a:ext>
                  </a:extLst>
                </p:cNvPr>
                <p:cNvSpPr txBox="1"/>
                <p:nvPr/>
              </p:nvSpPr>
              <p:spPr>
                <a:xfrm>
                  <a:off x="1078176" y="244302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D0B484-5068-CA0E-5CF9-74986209E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44302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9D3418-C9C5-487D-D529-8CDB7D59BD50}"/>
                </a:ext>
              </a:extLst>
            </p:cNvPr>
            <p:cNvSpPr/>
            <p:nvPr/>
          </p:nvSpPr>
          <p:spPr>
            <a:xfrm>
              <a:off x="5532279" y="1966363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CE25E8-6B85-C9BB-5EB3-61D636A1A7C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5834120" y="2108477"/>
              <a:ext cx="903011" cy="8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4A169E1-D96E-B4E8-4C66-DBD99568C516}"/>
                    </a:ext>
                  </a:extLst>
                </p:cNvPr>
                <p:cNvSpPr/>
                <p:nvPr/>
              </p:nvSpPr>
              <p:spPr>
                <a:xfrm>
                  <a:off x="1157356" y="1619919"/>
                  <a:ext cx="12977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4A169E1-D96E-B4E8-4C66-DBD99568C5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56" y="1619919"/>
                  <a:ext cx="129774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ADF5DC-82C8-0999-9B92-257ED046D9E7}"/>
                    </a:ext>
                  </a:extLst>
                </p:cNvPr>
                <p:cNvSpPr/>
                <p:nvPr/>
              </p:nvSpPr>
              <p:spPr>
                <a:xfrm>
                  <a:off x="394968" y="1651483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ADF5DC-82C8-0999-9B92-257ED046D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8" y="1651483"/>
                  <a:ext cx="57124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61E1F78-91D8-4518-599C-C5D571CA055B}"/>
                    </a:ext>
                  </a:extLst>
                </p:cNvPr>
                <p:cNvSpPr/>
                <p:nvPr/>
              </p:nvSpPr>
              <p:spPr>
                <a:xfrm>
                  <a:off x="3644881" y="1668078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61E1F78-91D8-4518-599C-C5D571CA0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881" y="1668078"/>
                  <a:ext cx="57124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F182FEB-22E3-7FF7-B5BD-53F6EBD5E85A}"/>
                    </a:ext>
                  </a:extLst>
                </p:cNvPr>
                <p:cNvSpPr/>
                <p:nvPr/>
              </p:nvSpPr>
              <p:spPr>
                <a:xfrm>
                  <a:off x="5076413" y="1641810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F182FEB-22E3-7FF7-B5BD-53F6EBD5E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13" y="1641810"/>
                  <a:ext cx="57124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33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40347</TotalTime>
  <Words>410</Words>
  <Application>Microsoft Macintosh PowerPoint</Application>
  <PresentationFormat>On-screen Show (4:3)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Arial</vt:lpstr>
      <vt:lpstr>Office Theme</vt:lpstr>
      <vt:lpstr>A Glimpse at BIOE 498 / BIOE 599  Advanced Biological Control Systems     </vt:lpstr>
      <vt:lpstr>Biology has many closed loop systems.</vt:lpstr>
      <vt:lpstr>Control Engineering</vt:lpstr>
      <vt:lpstr>A Simple Model of an Open Loop System</vt:lpstr>
      <vt:lpstr>Design</vt:lpstr>
      <vt:lpstr>DEMO</vt:lpstr>
      <vt:lpstr>Learning Objectives for  BIOEN 498/599: Advanced Biological Control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178</cp:revision>
  <dcterms:created xsi:type="dcterms:W3CDTF">2008-11-04T22:35:39Z</dcterms:created>
  <dcterms:modified xsi:type="dcterms:W3CDTF">2023-12-02T18:28:20Z</dcterms:modified>
</cp:coreProperties>
</file>