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1" r:id="rId3"/>
    <p:sldId id="480" r:id="rId4"/>
    <p:sldId id="483" r:id="rId5"/>
    <p:sldId id="484" r:id="rId6"/>
    <p:sldId id="485" r:id="rId7"/>
    <p:sldId id="486" r:id="rId8"/>
    <p:sldId id="487" r:id="rId9"/>
    <p:sldId id="498" r:id="rId10"/>
    <p:sldId id="491" r:id="rId11"/>
    <p:sldId id="500" r:id="rId12"/>
    <p:sldId id="499" r:id="rId13"/>
    <p:sldId id="494" r:id="rId14"/>
    <p:sldId id="501" r:id="rId15"/>
    <p:sldId id="502" r:id="rId16"/>
    <p:sldId id="503" r:id="rId17"/>
    <p:sldId id="490" r:id="rId18"/>
    <p:sldId id="482" r:id="rId19"/>
    <p:sldId id="489" r:id="rId20"/>
    <p:sldId id="496" r:id="rId21"/>
    <p:sldId id="488" r:id="rId22"/>
    <p:sldId id="479" r:id="rId23"/>
    <p:sldId id="495" r:id="rId24"/>
    <p:sldId id="497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9"/>
    <p:restoredTop sz="86407"/>
  </p:normalViewPr>
  <p:slideViewPr>
    <p:cSldViewPr snapToGrid="0" snapToObjects="1">
      <p:cViewPr>
        <p:scale>
          <a:sx n="140" d="100"/>
          <a:sy n="140" d="100"/>
        </p:scale>
        <p:origin x="1528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by a constant, positive or negative</a:t>
            </a:r>
          </a:p>
          <a:p>
            <a:endParaRPr lang="en-US" dirty="0"/>
          </a:p>
          <a:p>
            <a:r>
              <a:rPr lang="en-US" dirty="0"/>
              <a:t>Vectors are a convenient abstraction for multidimensional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060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must a basis be linearly independent?</a:t>
            </a:r>
          </a:p>
          <a:p>
            <a:r>
              <a:rPr lang="en-US" dirty="0"/>
              <a:t>Is there only one basis?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72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space.</a:t>
            </a:r>
          </a:p>
          <a:p>
            <a:r>
              <a:rPr lang="en-US" dirty="0"/>
              <a:t>Column space.</a:t>
            </a:r>
          </a:p>
          <a:p>
            <a:r>
              <a:rPr lang="en-US" dirty="0"/>
              <a:t>Null space.</a:t>
            </a:r>
          </a:p>
          <a:p>
            <a:r>
              <a:rPr lang="en-US" dirty="0"/>
              <a:t>Rank of a matrix.</a:t>
            </a:r>
          </a:p>
          <a:p>
            <a:r>
              <a:rPr lang="en-US" dirty="0"/>
              <a:t>Transpose.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Coordinate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23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decomposition is all rank one matrices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85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space.</a:t>
            </a:r>
          </a:p>
          <a:p>
            <a:r>
              <a:rPr lang="en-US" dirty="0"/>
              <a:t>Column space.</a:t>
            </a:r>
          </a:p>
          <a:p>
            <a:r>
              <a:rPr lang="en-US" dirty="0"/>
              <a:t>Null space.</a:t>
            </a:r>
          </a:p>
          <a:p>
            <a:r>
              <a:rPr lang="en-US" dirty="0"/>
              <a:t>Rank of a matrix.</a:t>
            </a:r>
          </a:p>
          <a:p>
            <a:r>
              <a:rPr lang="en-US" dirty="0"/>
              <a:t>Transpose.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Coordinate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73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vectors live in column space, which has dimension m.</a:t>
            </a:r>
          </a:p>
          <a:p>
            <a:r>
              <a:rPr lang="en-US" dirty="0"/>
              <a:t>Row vectors live in row space, which has dimension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59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Characteristic 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533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the eigenvectors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992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1111"/>
            <a:ext cx="8229600" cy="480248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721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45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gif"/><Relationship Id="rId3" Type="http://schemas.openxmlformats.org/officeDocument/2006/relationships/image" Target="../media/image44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2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gif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5: </a:t>
            </a:r>
            <a:r>
              <a:rPr lang="en-US" sz="3200" b="1" u="sng" dirty="0"/>
              <a:t>Geometric Linear Algebra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E73-E0AC-7348-BD2B-0506D1C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A8FC7-2265-4C4B-A3DA-13EF10069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/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invertible </a:t>
                </a:r>
                <a:r>
                  <a:rPr lang="en-US" dirty="0" err="1"/>
                  <a:t>iff</a:t>
                </a:r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5A7159-26B0-9B4D-BEB8-7A9FF40470AF}"/>
              </a:ext>
            </a:extLst>
          </p:cNvPr>
          <p:cNvSpPr txBox="1"/>
          <p:nvPr/>
        </p:nvSpPr>
        <p:spPr>
          <a:xfrm>
            <a:off x="1249136" y="1967594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Invertibility implies that the null space has dimension 0.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67E3D5-7B67-B34F-A18A-D797C55C3970}"/>
              </a:ext>
            </a:extLst>
          </p:cNvPr>
          <p:cNvGrpSpPr/>
          <p:nvPr/>
        </p:nvGrpSpPr>
        <p:grpSpPr>
          <a:xfrm>
            <a:off x="1392963" y="2984218"/>
            <a:ext cx="4270013" cy="2983875"/>
            <a:chOff x="1339850" y="1171853"/>
            <a:chExt cx="6464300" cy="4610458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3CA530E9-A69D-8F4C-8FBC-B0FD86BA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850" y="1263650"/>
              <a:ext cx="6464300" cy="43307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E5A584-EE2F-3745-9A75-81BF5A7A6A6E}"/>
                </a:ext>
              </a:extLst>
            </p:cNvPr>
            <p:cNvSpPr/>
            <p:nvPr/>
          </p:nvSpPr>
          <p:spPr>
            <a:xfrm>
              <a:off x="6232123" y="1171853"/>
              <a:ext cx="7457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3328BA-14BD-7B44-81C0-AAEBB86C95F4}"/>
                </a:ext>
              </a:extLst>
            </p:cNvPr>
            <p:cNvSpPr/>
            <p:nvPr/>
          </p:nvSpPr>
          <p:spPr>
            <a:xfrm>
              <a:off x="3703467" y="2957745"/>
              <a:ext cx="1818444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A40BC3-912F-BC4D-95DC-718CFA7A1BD2}"/>
                </a:ext>
              </a:extLst>
            </p:cNvPr>
            <p:cNvSpPr/>
            <p:nvPr/>
          </p:nvSpPr>
          <p:spPr>
            <a:xfrm>
              <a:off x="4252403" y="2595241"/>
              <a:ext cx="924758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21982D-FAC3-3545-B397-7A5F9F25F587}"/>
                </a:ext>
              </a:extLst>
            </p:cNvPr>
            <p:cNvSpPr/>
            <p:nvPr/>
          </p:nvSpPr>
          <p:spPr>
            <a:xfrm>
              <a:off x="2966620" y="3502811"/>
              <a:ext cx="3380914" cy="1078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59F890-98EB-2D46-A698-0094E298E7C8}"/>
                </a:ext>
              </a:extLst>
            </p:cNvPr>
            <p:cNvSpPr/>
            <p:nvPr/>
          </p:nvSpPr>
          <p:spPr>
            <a:xfrm rot="18324231">
              <a:off x="5205888" y="2393056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262445-C671-9B46-ACC0-7D435D68B1B4}"/>
                </a:ext>
              </a:extLst>
            </p:cNvPr>
            <p:cNvSpPr/>
            <p:nvPr/>
          </p:nvSpPr>
          <p:spPr>
            <a:xfrm rot="19340267">
              <a:off x="3849448" y="2831269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6B7029-7441-8044-82E8-B010528B31A0}"/>
                </a:ext>
              </a:extLst>
            </p:cNvPr>
            <p:cNvSpPr/>
            <p:nvPr/>
          </p:nvSpPr>
          <p:spPr>
            <a:xfrm rot="19340267">
              <a:off x="3049449" y="3361162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EB3718-2B03-3F4A-A24B-652DEA97CDA8}"/>
              </a:ext>
            </a:extLst>
          </p:cNvPr>
          <p:cNvSpPr/>
          <p:nvPr/>
        </p:nvSpPr>
        <p:spPr>
          <a:xfrm rot="19340267">
            <a:off x="2037439" y="4926101"/>
            <a:ext cx="202285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F818E-82E6-EE4B-9F84-0F1A1F2BE077}"/>
              </a:ext>
            </a:extLst>
          </p:cNvPr>
          <p:cNvSpPr/>
          <p:nvPr/>
        </p:nvSpPr>
        <p:spPr>
          <a:xfrm rot="19340267">
            <a:off x="2207108" y="4990320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F31CA-88FA-7E49-8D8A-4B26565E3ABD}"/>
              </a:ext>
            </a:extLst>
          </p:cNvPr>
          <p:cNvSpPr/>
          <p:nvPr/>
        </p:nvSpPr>
        <p:spPr>
          <a:xfrm rot="19340267">
            <a:off x="2307777" y="5088953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4302B-CEC7-A94C-91FF-BB22605BC118}"/>
              </a:ext>
            </a:extLst>
          </p:cNvPr>
          <p:cNvSpPr/>
          <p:nvPr/>
        </p:nvSpPr>
        <p:spPr>
          <a:xfrm rot="19340267">
            <a:off x="2558277" y="3985522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C876D-B535-A045-B9A0-4B6647BC0071}"/>
              </a:ext>
            </a:extLst>
          </p:cNvPr>
          <p:cNvSpPr/>
          <p:nvPr/>
        </p:nvSpPr>
        <p:spPr>
          <a:xfrm rot="18372941">
            <a:off x="4549296" y="4030923"/>
            <a:ext cx="304830" cy="429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1CA2414-BB6C-4645-8208-558DD54BD65D}"/>
              </a:ext>
            </a:extLst>
          </p:cNvPr>
          <p:cNvCxnSpPr>
            <a:cxnSpLocks/>
          </p:cNvCxnSpPr>
          <p:nvPr/>
        </p:nvCxnSpPr>
        <p:spPr>
          <a:xfrm>
            <a:off x="2640864" y="3673932"/>
            <a:ext cx="1983705" cy="321854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023EA92-5180-4545-AA46-C399C8A0A9A3}"/>
              </a:ext>
            </a:extLst>
          </p:cNvPr>
          <p:cNvCxnSpPr>
            <a:cxnSpLocks/>
          </p:cNvCxnSpPr>
          <p:nvPr/>
        </p:nvCxnSpPr>
        <p:spPr>
          <a:xfrm rot="10800000">
            <a:off x="2537614" y="3999948"/>
            <a:ext cx="2427334" cy="34894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D4BB6A1-CCC2-4746-B9AA-33AA0687ADC7}"/>
              </a:ext>
            </a:extLst>
          </p:cNvPr>
          <p:cNvCxnSpPr>
            <a:cxnSpLocks/>
          </p:cNvCxnSpPr>
          <p:nvPr/>
        </p:nvCxnSpPr>
        <p:spPr>
          <a:xfrm rot="10800000">
            <a:off x="2051619" y="4745260"/>
            <a:ext cx="2740144" cy="51472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7524764-31FF-5F48-8ADF-D9A3A96F5F0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37579" y="4745259"/>
            <a:ext cx="2654384" cy="45129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24EF54-0CE9-C049-B4E6-8F59FB00D704}"/>
              </a:ext>
            </a:extLst>
          </p:cNvPr>
          <p:cNvSpPr/>
          <p:nvPr/>
        </p:nvSpPr>
        <p:spPr>
          <a:xfrm>
            <a:off x="1401534" y="29594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EC836-B5E8-2E49-BCE5-30CB3ECCBD70}"/>
              </a:ext>
            </a:extLst>
          </p:cNvPr>
          <p:cNvSpPr txBox="1"/>
          <p:nvPr/>
        </p:nvSpPr>
        <p:spPr>
          <a:xfrm>
            <a:off x="3826564" y="6093214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Dim </a:t>
            </a:r>
            <a:r>
              <a:rPr lang="en-US" sz="1400" b="1" i="1" dirty="0"/>
              <a:t>m </a:t>
            </a:r>
            <a:r>
              <a:rPr lang="en-US" sz="1400" b="1" dirty="0"/>
              <a:t>(column space)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E34A0B-9054-1843-A2F8-3B424447116C}"/>
              </a:ext>
            </a:extLst>
          </p:cNvPr>
          <p:cNvSpPr/>
          <p:nvPr/>
        </p:nvSpPr>
        <p:spPr>
          <a:xfrm>
            <a:off x="3864423" y="31118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/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blipFill>
                <a:blip r:embed="rId4"/>
                <a:stretch>
                  <a:fillRect l="-10000" r="-1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/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4AB9ADE-BA01-EC40-8238-366035A1214E}"/>
              </a:ext>
            </a:extLst>
          </p:cNvPr>
          <p:cNvSpPr/>
          <p:nvPr/>
        </p:nvSpPr>
        <p:spPr>
          <a:xfrm rot="19340267">
            <a:off x="2113740" y="4105125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/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blipFill>
                <a:blip r:embed="rId6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F204763-9326-C84C-8230-E95233F9BF8D}"/>
              </a:ext>
            </a:extLst>
          </p:cNvPr>
          <p:cNvSpPr/>
          <p:nvPr/>
        </p:nvSpPr>
        <p:spPr>
          <a:xfrm rot="19340267">
            <a:off x="1791234" y="4984787"/>
            <a:ext cx="378903" cy="276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/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blipFill>
                <a:blip r:embed="rId7"/>
                <a:stretch>
                  <a:fillRect l="-7895" r="-52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7D08B47-8961-E644-8A48-4009BA28650B}"/>
              </a:ext>
            </a:extLst>
          </p:cNvPr>
          <p:cNvSpPr txBox="1"/>
          <p:nvPr/>
        </p:nvSpPr>
        <p:spPr>
          <a:xfrm>
            <a:off x="1574201" y="2572213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Dim </a:t>
            </a:r>
            <a:r>
              <a:rPr lang="en-US" sz="1400" b="1" i="1" dirty="0"/>
              <a:t>n </a:t>
            </a:r>
            <a:r>
              <a:rPr lang="en-US" sz="1400" b="1" dirty="0"/>
              <a:t>(row space)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872773-CB92-C04B-AB04-52CC928554D5}"/>
              </a:ext>
            </a:extLst>
          </p:cNvPr>
          <p:cNvSpPr txBox="1"/>
          <p:nvPr/>
        </p:nvSpPr>
        <p:spPr>
          <a:xfrm>
            <a:off x="385815" y="1369806"/>
            <a:ext cx="822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matrix that is not invertible is </a:t>
            </a:r>
            <a:r>
              <a:rPr lang="en-US" b="1" dirty="0"/>
              <a:t>singular</a:t>
            </a:r>
            <a:r>
              <a:rPr lang="en-US" dirty="0"/>
              <a:t>. An invertible matrix is </a:t>
            </a:r>
            <a:r>
              <a:rPr lang="en-US" b="1" dirty="0"/>
              <a:t>non-singular.</a:t>
            </a:r>
          </a:p>
        </p:txBody>
      </p:sp>
      <p:pic>
        <p:nvPicPr>
          <p:cNvPr id="7171" name="Picture 3" descr="The formula to find the inverse of an invertible matrix A involves by first calculating the determinant of matrix A and rearranging matrix A from [a,b;c,d] to [d,-b;-c,a]. Now use the scalar value of 1 over determinant of matrix to multiply the rearranged elements of matrix A which is [d,-b;-c,a]. In compact form, the inverse of matrix A or A^-1 = (1/det A) [d,-b;-c,a].">
            <a:extLst>
              <a:ext uri="{FF2B5EF4-FFF2-40B4-BE49-F238E27FC236}">
                <a16:creationId xmlns:a16="http://schemas.microsoft.com/office/drawing/2014/main" id="{A8828B49-2D52-054A-89DD-AE9A3948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53" y="4116920"/>
            <a:ext cx="2012493" cy="6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4">
            <a:extLst>
              <a:ext uri="{FF2B5EF4-FFF2-40B4-BE49-F238E27FC236}">
                <a16:creationId xmlns:a16="http://schemas.microsoft.com/office/drawing/2014/main" id="{0D51EE05-D461-E149-A5EB-1C4B35F1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153" y="3441709"/>
            <a:ext cx="52878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 descr="Matrix A is a 2 by 2 matrix with entries a and b on its first row, and entries c and d on its second row. We can write this in matrix form as A = [a,b;c,d].">
            <a:extLst>
              <a:ext uri="{FF2B5EF4-FFF2-40B4-BE49-F238E27FC236}">
                <a16:creationId xmlns:a16="http://schemas.microsoft.com/office/drawing/2014/main" id="{C217A0FB-311C-6C49-8D2B-3545402A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7" y="3337060"/>
            <a:ext cx="1177820" cy="7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2E2E14F-997E-FF4C-BEDE-360C0397DFBA}"/>
              </a:ext>
            </a:extLst>
          </p:cNvPr>
          <p:cNvSpPr txBox="1"/>
          <p:nvPr/>
        </p:nvSpPr>
        <p:spPr>
          <a:xfrm>
            <a:off x="6224080" y="2824443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Inverse of 2X2 matrix</a:t>
            </a:r>
          </a:p>
        </p:txBody>
      </p:sp>
    </p:spTree>
    <p:extLst>
      <p:ext uri="{BB962C8B-B14F-4D97-AF65-F5344CB8AC3E}">
        <p14:creationId xmlns:p14="http://schemas.microsoft.com/office/powerpoint/2010/main" val="10576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7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  <p:bldP spid="38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D2BD-3355-9146-BEFD-E08D1C7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Coordinate (Basis)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3656-5311-3346-9839-5E9A0C68D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78296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32B60-3B6B-3748-8D06-B2401B4A1D05}"/>
              </a:ext>
            </a:extLst>
          </p:cNvPr>
          <p:cNvSpPr txBox="1"/>
          <p:nvPr/>
        </p:nvSpPr>
        <p:spPr>
          <a:xfrm>
            <a:off x="521208" y="3183663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/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is non-singular,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r>
                  <a:rPr lang="en-US" dirty="0"/>
                  <a:t> has the same column space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blipFill>
                <a:blip r:embed="rId2"/>
                <a:stretch>
                  <a:fillRect l="-2170" t="-2173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Change of basis in a rotation - Mathematics Stack Exchange">
            <a:extLst>
              <a:ext uri="{FF2B5EF4-FFF2-40B4-BE49-F238E27FC236}">
                <a16:creationId xmlns:a16="http://schemas.microsoft.com/office/drawing/2014/main" id="{339EEFA0-1522-4447-96C1-378DFA1F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1" y="1260960"/>
            <a:ext cx="3042678" cy="17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FFCC8-4430-0B4B-9328-991062C51BA2}"/>
              </a:ext>
            </a:extLst>
          </p:cNvPr>
          <p:cNvSpPr txBox="1"/>
          <p:nvPr/>
        </p:nvSpPr>
        <p:spPr>
          <a:xfrm>
            <a:off x="984465" y="900357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Example: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/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𝑑𝑒𝑡𝑃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blipFill>
                <a:blip r:embed="rId4"/>
                <a:stretch>
                  <a:fillRect l="-909" r="-136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/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blipFill>
                <a:blip r:embed="rId5"/>
                <a:stretch>
                  <a:fillRect l="-769"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/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/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/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blipFill>
                <a:blip r:embed="rId8"/>
                <a:stretch>
                  <a:fillRect l="-184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/>
              <p:nvPr/>
            </p:nvSpPr>
            <p:spPr>
              <a:xfrm>
                <a:off x="521208" y="3835935"/>
                <a:ext cx="4112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Change of coordinates to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3835935"/>
                <a:ext cx="4112408" cy="338554"/>
              </a:xfrm>
              <a:prstGeom prst="rect">
                <a:avLst/>
              </a:prstGeom>
              <a:blipFill>
                <a:blip r:embed="rId9"/>
                <a:stretch>
                  <a:fillRect l="-926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/>
              <p:nvPr/>
            </p:nvSpPr>
            <p:spPr>
              <a:xfrm>
                <a:off x="740664" y="4169405"/>
                <a:ext cx="674588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non-singular,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coordinates. That is,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coordinates in the new basis.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4169405"/>
                <a:ext cx="6745886" cy="830997"/>
              </a:xfrm>
              <a:prstGeom prst="rect">
                <a:avLst/>
              </a:prstGeom>
              <a:blipFill>
                <a:blip r:embed="rId10"/>
                <a:stretch>
                  <a:fillRect l="-2068" t="-9091" r="-1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E6A71E-109C-D940-A021-A50561B4B2F2}"/>
              </a:ext>
            </a:extLst>
          </p:cNvPr>
          <p:cNvSpPr txBox="1"/>
          <p:nvPr/>
        </p:nvSpPr>
        <p:spPr>
          <a:xfrm>
            <a:off x="521208" y="50185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/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exists a non-singular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basis,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blipFill>
                <a:blip r:embed="rId11"/>
                <a:stretch>
                  <a:fillRect l="-1957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8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6BE905-46B0-3047-8D66-72537FE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EC-84A4-FF47-B784-18C3D1A02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11266" name="Picture 2" descr="Determinant - Wikipedia">
            <a:extLst>
              <a:ext uri="{FF2B5EF4-FFF2-40B4-BE49-F238E27FC236}">
                <a16:creationId xmlns:a16="http://schemas.microsoft.com/office/drawing/2014/main" id="{5BD7F3FA-0AFC-1F4F-9476-92DA6942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006" y="924569"/>
            <a:ext cx="1650043" cy="18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DD460-813B-DE41-A0F8-616548305FCE}"/>
              </a:ext>
            </a:extLst>
          </p:cNvPr>
          <p:cNvSpPr txBox="1"/>
          <p:nvPr/>
        </p:nvSpPr>
        <p:spPr>
          <a:xfrm>
            <a:off x="588030" y="75632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Measure of volume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/>
              <p:nvPr/>
            </p:nvSpPr>
            <p:spPr>
              <a:xfrm>
                <a:off x="343509" y="1332358"/>
                <a:ext cx="2388667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09" y="1332358"/>
                <a:ext cx="2388667" cy="55983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8" name="Picture 4" descr="Matrix determinant">
            <a:extLst>
              <a:ext uri="{FF2B5EF4-FFF2-40B4-BE49-F238E27FC236}">
                <a16:creationId xmlns:a16="http://schemas.microsoft.com/office/drawing/2014/main" id="{26AFBD0D-BF9E-0942-9540-E8169E7B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8" y="4296657"/>
            <a:ext cx="1742621" cy="16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57AB7A-CD5E-6541-9B59-BB7330A18FD0}"/>
                  </a:ext>
                </a:extLst>
              </p:cNvPr>
              <p:cNvSpPr txBox="1"/>
              <p:nvPr/>
            </p:nvSpPr>
            <p:spPr>
              <a:xfrm>
                <a:off x="872163" y="4389556"/>
                <a:ext cx="503086" cy="36933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57AB7A-CD5E-6541-9B59-BB7330A18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63" y="4389556"/>
                <a:ext cx="503086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D9D0A5-0565-FF43-837D-46842DC2A427}"/>
                  </a:ext>
                </a:extLst>
              </p:cNvPr>
              <p:cNvSpPr txBox="1"/>
              <p:nvPr/>
            </p:nvSpPr>
            <p:spPr>
              <a:xfrm>
                <a:off x="1375249" y="4770496"/>
                <a:ext cx="508409" cy="36933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D9D0A5-0565-FF43-837D-46842DC2A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49" y="4770496"/>
                <a:ext cx="508409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6E4B7F-75BE-564A-A0D1-28CE5EDB8900}"/>
                  </a:ext>
                </a:extLst>
              </p:cNvPr>
              <p:cNvSpPr txBox="1"/>
              <p:nvPr/>
            </p:nvSpPr>
            <p:spPr>
              <a:xfrm>
                <a:off x="1691137" y="5151436"/>
                <a:ext cx="385042" cy="27699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6E4B7F-75BE-564A-A0D1-28CE5EDB8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137" y="5151436"/>
                <a:ext cx="38504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D1A8CC-F351-724A-90B8-61B14B4D3036}"/>
                  </a:ext>
                </a:extLst>
              </p:cNvPr>
              <p:cNvSpPr txBox="1"/>
              <p:nvPr/>
            </p:nvSpPr>
            <p:spPr>
              <a:xfrm>
                <a:off x="2014760" y="5489014"/>
                <a:ext cx="508409" cy="36933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D1A8CC-F351-724A-90B8-61B14B4D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760" y="5489014"/>
                <a:ext cx="5084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0A7C08-18BB-234F-853A-E33A13565DF1}"/>
                  </a:ext>
                </a:extLst>
              </p:cNvPr>
              <p:cNvSpPr txBox="1"/>
              <p:nvPr/>
            </p:nvSpPr>
            <p:spPr>
              <a:xfrm>
                <a:off x="279501" y="4980927"/>
                <a:ext cx="59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0A7C08-18BB-234F-853A-E33A13565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01" y="4980927"/>
                <a:ext cx="5926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/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/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singular.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blipFill>
                <a:blip r:embed="rId11"/>
                <a:stretch>
                  <a:fillRect t="-10345" r="-930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0" name="Picture 6" descr="Art of Problem Solving">
            <a:extLst>
              <a:ext uri="{FF2B5EF4-FFF2-40B4-BE49-F238E27FC236}">
                <a16:creationId xmlns:a16="http://schemas.microsoft.com/office/drawing/2014/main" id="{4459DB01-D2CA-844A-B193-5F874DC2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20" y="1335003"/>
            <a:ext cx="3771130" cy="12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/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 is a permutation.)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blipFill>
                <a:blip r:embed="rId13"/>
                <a:stretch>
                  <a:fillRect l="-6364" t="-26667" r="-545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2" name="Picture 8" descr="Determinants (Narcowich)">
            <a:extLst>
              <a:ext uri="{FF2B5EF4-FFF2-40B4-BE49-F238E27FC236}">
                <a16:creationId xmlns:a16="http://schemas.microsoft.com/office/drawing/2014/main" id="{5409E271-7D1B-524E-821A-F079CDB1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" y="3062097"/>
            <a:ext cx="2823464" cy="9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9D6AB5-186B-5B41-B7A0-D5A43E9D1F00}"/>
              </a:ext>
            </a:extLst>
          </p:cNvPr>
          <p:cNvSpPr txBox="1"/>
          <p:nvPr/>
        </p:nvSpPr>
        <p:spPr>
          <a:xfrm>
            <a:off x="432642" y="2611805"/>
            <a:ext cx="5506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 of triangular matrix is product of terms in diagonal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5AFFE-889B-9746-9D01-7A998E7AB17A}"/>
              </a:ext>
            </a:extLst>
          </p:cNvPr>
          <p:cNvSpPr txBox="1"/>
          <p:nvPr/>
        </p:nvSpPr>
        <p:spPr>
          <a:xfrm>
            <a:off x="457200" y="4051880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Computing determinant of block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/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blipFill>
                <a:blip r:embed="rId15"/>
                <a:stretch>
                  <a:fillRect l="-470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F98CB4E-C556-AB4F-9400-B7806E877B4A}"/>
              </a:ext>
            </a:extLst>
          </p:cNvPr>
          <p:cNvSpPr txBox="1"/>
          <p:nvPr/>
        </p:nvSpPr>
        <p:spPr>
          <a:xfrm>
            <a:off x="5762856" y="3212837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Singular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/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blipFill>
                <a:blip r:embed="rId1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5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F054-4155-9142-875C-6388E60F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F6449-4EB2-724A-86B0-09064DA7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Characteristic polynomial</a:t>
            </a:r>
          </a:p>
          <a:p>
            <a:r>
              <a:rPr lang="en-US" dirty="0"/>
              <a:t>Calculating</a:t>
            </a:r>
          </a:p>
          <a:p>
            <a:r>
              <a:rPr lang="en-US" dirty="0"/>
              <a:t>Eigenvalues don’t change under change in coordinate</a:t>
            </a:r>
          </a:p>
          <a:p>
            <a:r>
              <a:rPr lang="en-US" dirty="0"/>
              <a:t>Eigenvector change of coordinates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018E-0D47-E645-B99F-7A45C492F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908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9CCA5-2B75-204F-83DF-080A16EF8DB4}"/>
              </a:ext>
            </a:extLst>
          </p:cNvPr>
          <p:cNvSpPr txBox="1"/>
          <p:nvPr/>
        </p:nvSpPr>
        <p:spPr>
          <a:xfrm>
            <a:off x="313710" y="1050594"/>
            <a:ext cx="736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Eigenvalues and eigenvectors describe how a matrix transforms a vector.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/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An </a:t>
                </a:r>
                <a:r>
                  <a:rPr lang="en-US" b="1" dirty="0"/>
                  <a:t>eigenvector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its associated </a:t>
                </a:r>
                <a:r>
                  <a:rPr lang="en-US" b="1" dirty="0"/>
                  <a:t>eigenvalue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</a:t>
                </a:r>
              </a:p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such that: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blipFill>
                <a:blip r:embed="rId2"/>
                <a:stretch>
                  <a:fillRect l="-2449" t="-13333" r="-12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86C5F9-2E93-1741-B9C9-A4B544A1D399}"/>
              </a:ext>
            </a:extLst>
          </p:cNvPr>
          <p:cNvSpPr txBox="1"/>
          <p:nvPr/>
        </p:nvSpPr>
        <p:spPr>
          <a:xfrm>
            <a:off x="457200" y="3034232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Eigenvectors are the “natural” basis for a matrix transformation.</a:t>
            </a:r>
          </a:p>
          <a:p>
            <a:r>
              <a:rPr lang="en-US" sz="1600" dirty="0"/>
              <a:t>Eigenvalues indicate stretching along a dimension.</a:t>
            </a:r>
          </a:p>
        </p:txBody>
      </p:sp>
      <p:pic>
        <p:nvPicPr>
          <p:cNvPr id="13314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5FC740F1-AFDE-344F-A4C0-BE139B53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68" y="3878649"/>
            <a:ext cx="2931744" cy="24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/>
              <p:nvPr/>
            </p:nvSpPr>
            <p:spPr>
              <a:xfrm>
                <a:off x="429768" y="1761384"/>
                <a:ext cx="40205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1761384"/>
                <a:ext cx="4020524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/>
              <p:nvPr/>
            </p:nvSpPr>
            <p:spPr>
              <a:xfrm>
                <a:off x="429768" y="2505325"/>
                <a:ext cx="820333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505325"/>
                <a:ext cx="8203336" cy="707886"/>
              </a:xfrm>
              <a:prstGeom prst="rect">
                <a:avLst/>
              </a:prstGeom>
              <a:blipFill>
                <a:blip r:embed="rId5"/>
                <a:stretch>
                  <a:fillRect l="-929" t="-178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/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="1" dirty="0"/>
                  <a:t> are an eigenvector, eigenvalue pair if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blipFill>
                <a:blip r:embed="rId6"/>
                <a:stretch>
                  <a:fillRect t="-9091" r="-49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F6BD79-1CAE-2443-B826-CB656A404E30}"/>
              </a:ext>
            </a:extLst>
          </p:cNvPr>
          <p:cNvSpPr txBox="1"/>
          <p:nvPr/>
        </p:nvSpPr>
        <p:spPr>
          <a:xfrm>
            <a:off x="295656" y="1498453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7C3B3-74C2-9A4D-9D8D-02D98BF3DADB}"/>
              </a:ext>
            </a:extLst>
          </p:cNvPr>
          <p:cNvSpPr txBox="1"/>
          <p:nvPr/>
        </p:nvSpPr>
        <p:spPr>
          <a:xfrm>
            <a:off x="295656" y="2245213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B88A70-6C70-5D4E-9579-EF54414D16E7}"/>
              </a:ext>
            </a:extLst>
          </p:cNvPr>
          <p:cNvSpPr txBox="1"/>
          <p:nvPr/>
        </p:nvSpPr>
        <p:spPr>
          <a:xfrm>
            <a:off x="295656" y="3257149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/>
              <p:nvPr/>
            </p:nvSpPr>
            <p:spPr>
              <a:xfrm>
                <a:off x="429768" y="3582317"/>
                <a:ext cx="507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for each eigenvalue.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3582317"/>
                <a:ext cx="5071325" cy="400110"/>
              </a:xfrm>
              <a:prstGeom prst="rect">
                <a:avLst/>
              </a:prstGeom>
              <a:blipFill>
                <a:blip r:embed="rId7"/>
                <a:stretch>
                  <a:fillRect l="-1504" t="-9375" r="-501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6A9C468-AE81-6C4B-8B56-DAEBDD73AA6D}"/>
              </a:ext>
            </a:extLst>
          </p:cNvPr>
          <p:cNvSpPr txBox="1"/>
          <p:nvPr/>
        </p:nvSpPr>
        <p:spPr>
          <a:xfrm>
            <a:off x="301752" y="4259941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Eigenvectors of triangular matrix</a:t>
            </a:r>
          </a:p>
        </p:txBody>
      </p:sp>
      <p:pic>
        <p:nvPicPr>
          <p:cNvPr id="14338" name="Picture 2" descr="Upper Triangular Matrix -- from Wolfram MathWorld">
            <a:extLst>
              <a:ext uri="{FF2B5EF4-FFF2-40B4-BE49-F238E27FC236}">
                <a16:creationId xmlns:a16="http://schemas.microsoft.com/office/drawing/2014/main" id="{D7CE80FD-1D73-CA41-B39A-EDD4925B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52" y="4849478"/>
            <a:ext cx="2425085" cy="12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5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B53-5B14-7E46-8631-55C38771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Eigenvalues, Eigenvectors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4B4DE-7B97-F341-BF16-AA1D7B67B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ACF5-B21B-6042-8A02-37AF38424CDC}"/>
              </a:ext>
            </a:extLst>
          </p:cNvPr>
          <p:cNvSpPr txBox="1"/>
          <p:nvPr/>
        </p:nvSpPr>
        <p:spPr>
          <a:xfrm>
            <a:off x="310896" y="1316736"/>
            <a:ext cx="84124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Eigenvalues may be repeated (algebraic multiplicity). Usually, there will be more than one eigenvector (geometric multiplicity) if there is more than one eigenvalue.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/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non-singular </a:t>
                </a:r>
                <a:r>
                  <a:rPr lang="en-US" dirty="0" err="1"/>
                  <a:t>iff</a:t>
                </a:r>
                <a:r>
                  <a:rPr lang="en-US" dirty="0"/>
                  <a:t> there is no eigenvalue at 0.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/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 change in coordinates does not change the eigenvalues.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  <a:blipFill>
                <a:blip r:embed="rId4"/>
                <a:stretch>
                  <a:fillRect l="-632" t="-411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/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[1/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/>
              <p:nvPr/>
            </p:nvSpPr>
            <p:spPr>
              <a:xfrm>
                <a:off x="806860" y="4445136"/>
                <a:ext cx="519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yields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0" y="4445136"/>
                <a:ext cx="5193281" cy="369332"/>
              </a:xfrm>
              <a:prstGeom prst="rect">
                <a:avLst/>
              </a:prstGeom>
              <a:blipFill>
                <a:blip r:embed="rId6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</p:spPr>
            <p:txBody>
              <a:bodyPr/>
              <a:lstStyle/>
              <a:p>
                <a:r>
                  <a:rPr lang="en-US" b="1" dirty="0"/>
                  <a:t>Rectangular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Full column rank</a:t>
                </a:r>
                <a:r>
                  <a:rPr lang="en-US" dirty="0"/>
                  <a:t>: Dimension of range = </a:t>
                </a:r>
                <a:r>
                  <a:rPr lang="en-US" i="1" dirty="0"/>
                  <a:t>n</a:t>
                </a:r>
              </a:p>
              <a:p>
                <a:r>
                  <a:rPr lang="en-US" b="1" dirty="0"/>
                  <a:t>Diagonal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Square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Invertible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exists</a:t>
                </a:r>
              </a:p>
              <a:p>
                <a:r>
                  <a:rPr lang="en-US" b="1" dirty="0"/>
                  <a:t>Orthogonal columns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diagonal.</a:t>
                </a:r>
              </a:p>
              <a:p>
                <a:r>
                  <a:rPr lang="en-US" b="1" dirty="0"/>
                  <a:t>Unitary</a:t>
                </a:r>
              </a:p>
              <a:p>
                <a:pPr lvl="1"/>
                <a:r>
                  <a:rPr lang="en-US" dirty="0"/>
                  <a:t>Square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  <a:blipFill>
                <a:blip r:embed="rId3"/>
                <a:stretch>
                  <a:fillRect l="-1389" t="-1583" b="-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1F4BF-55BB-864D-891A-B05F461FE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2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59F-D9A9-8C4D-BE24-A5E62984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9058-CD10-B244-A9E7-E7B5DCCB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0B4E-74CB-2446-AE39-1FA9745AC0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832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5BCE-6D8E-6642-9EAF-A0AA7131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Range Space &amp; Null 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1AC1B-530A-954B-A766-49E8CC2BC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B6016-60D7-DA43-AF5A-1DFB862A0D3D}"/>
              </a:ext>
            </a:extLst>
          </p:cNvPr>
          <p:cNvSpPr txBox="1"/>
          <p:nvPr/>
        </p:nvSpPr>
        <p:spPr>
          <a:xfrm>
            <a:off x="744330" y="1056234"/>
            <a:ext cx="666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Translates a vector to a new space, the range of the matrix.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96F8BE-CED1-F147-82AB-4A99CD4EDE01}"/>
                  </a:ext>
                </a:extLst>
              </p:cNvPr>
              <p:cNvSpPr txBox="1"/>
              <p:nvPr/>
            </p:nvSpPr>
            <p:spPr>
              <a:xfrm>
                <a:off x="906340" y="1669001"/>
                <a:ext cx="3333926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96F8BE-CED1-F147-82AB-4A99CD4ED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40" y="1669001"/>
                <a:ext cx="3333926" cy="461217"/>
              </a:xfrm>
              <a:prstGeom prst="rect">
                <a:avLst/>
              </a:prstGeom>
              <a:blipFill>
                <a:blip r:embed="rId2"/>
                <a:stretch>
                  <a:fillRect l="-1136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F36EF7-3C5A-6641-8467-CF0C365C4761}"/>
                  </a:ext>
                </a:extLst>
              </p:cNvPr>
              <p:cNvSpPr txBox="1"/>
              <p:nvPr/>
            </p:nvSpPr>
            <p:spPr>
              <a:xfrm>
                <a:off x="4572000" y="1689244"/>
                <a:ext cx="437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range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1-d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F36EF7-3C5A-6641-8467-CF0C365C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89244"/>
                <a:ext cx="4376839" cy="369332"/>
              </a:xfrm>
              <a:prstGeom prst="rect">
                <a:avLst/>
              </a:prstGeom>
              <a:blipFill>
                <a:blip r:embed="rId3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E0889E8-9DF6-6E46-BF01-F012ACD4F69F}"/>
              </a:ext>
            </a:extLst>
          </p:cNvPr>
          <p:cNvSpPr txBox="1"/>
          <p:nvPr/>
        </p:nvSpPr>
        <p:spPr>
          <a:xfrm>
            <a:off x="770963" y="2594888"/>
            <a:ext cx="677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“lose” a dimension, it gets mapped to </a:t>
            </a:r>
            <a:r>
              <a:rPr lang="en-US" b="1" dirty="0"/>
              <a:t>0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null space </a:t>
            </a:r>
            <a:r>
              <a:rPr lang="en-US" dirty="0"/>
              <a:t>of the matrix consists of all vectors that map to </a:t>
            </a:r>
            <a:r>
              <a:rPr lang="en-US" b="1" dirty="0"/>
              <a:t>0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20F645-97A3-7F40-8813-A56D43ECC8D3}"/>
                  </a:ext>
                </a:extLst>
              </p:cNvPr>
              <p:cNvSpPr txBox="1"/>
              <p:nvPr/>
            </p:nvSpPr>
            <p:spPr>
              <a:xfrm>
                <a:off x="750088" y="3732811"/>
                <a:ext cx="339490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20F645-97A3-7F40-8813-A56D43EC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88" y="3732811"/>
                <a:ext cx="3394904" cy="461921"/>
              </a:xfrm>
              <a:prstGeom prst="rect">
                <a:avLst/>
              </a:prstGeom>
              <a:blipFill>
                <a:blip r:embed="rId4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8B14E82-D1B1-4B4E-9C30-638E4A852183}"/>
              </a:ext>
            </a:extLst>
          </p:cNvPr>
          <p:cNvSpPr txBox="1"/>
          <p:nvPr/>
        </p:nvSpPr>
        <p:spPr>
          <a:xfrm>
            <a:off x="701422" y="333927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Solve for null space.</a:t>
            </a:r>
          </a:p>
        </p:txBody>
      </p:sp>
    </p:spTree>
    <p:extLst>
      <p:ext uri="{BB962C8B-B14F-4D97-AF65-F5344CB8AC3E}">
        <p14:creationId xmlns:p14="http://schemas.microsoft.com/office/powerpoint/2010/main" val="179224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AD6-8AC4-6B4B-BC5F-17758223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325-9788-1540-852E-1B2253D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key concepts from linear algebra with a geometric twist to promote intuition</a:t>
            </a:r>
          </a:p>
          <a:p>
            <a:r>
              <a:rPr lang="en-US" dirty="0"/>
              <a:t>Introduce python capabilities for computational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7E23-E637-A948-B29D-B9263CCA4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5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E5300DB-9614-FF42-996E-9E921C8B6A27}"/>
              </a:ext>
            </a:extLst>
          </p:cNvPr>
          <p:cNvSpPr/>
          <p:nvPr/>
        </p:nvSpPr>
        <p:spPr>
          <a:xfrm>
            <a:off x="5135817" y="2665064"/>
            <a:ext cx="2032987" cy="1482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9982A-CD72-1E4A-B396-D1A93DC3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Rank &amp; Null 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D3D8C-4BDB-7942-A244-477BA09D6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CCB58-40B5-924B-AB28-685F7E11E2A3}"/>
              </a:ext>
            </a:extLst>
          </p:cNvPr>
          <p:cNvSpPr/>
          <p:nvPr/>
        </p:nvSpPr>
        <p:spPr>
          <a:xfrm>
            <a:off x="1482571" y="2743200"/>
            <a:ext cx="1589103" cy="14825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 descr="Linear Algebra - in a Nutshell">
            <a:extLst>
              <a:ext uri="{FF2B5EF4-FFF2-40B4-BE49-F238E27FC236}">
                <a16:creationId xmlns:a16="http://schemas.microsoft.com/office/drawing/2014/main" id="{0F9133C0-FBCA-0842-B92E-B01B5EFE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08" y="1022014"/>
            <a:ext cx="2379840" cy="12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252FA59-2F82-6C41-9FB6-6F6D8C98A752}"/>
              </a:ext>
            </a:extLst>
          </p:cNvPr>
          <p:cNvSpPr>
            <a:spLocks/>
          </p:cNvSpPr>
          <p:nvPr/>
        </p:nvSpPr>
        <p:spPr>
          <a:xfrm>
            <a:off x="5931467" y="4154749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A77C9B-7A4D-BC49-A4FE-365FCA07B219}"/>
              </a:ext>
            </a:extLst>
          </p:cNvPr>
          <p:cNvSpPr>
            <a:spLocks/>
          </p:cNvSpPr>
          <p:nvPr/>
        </p:nvSpPr>
        <p:spPr>
          <a:xfrm>
            <a:off x="2361904" y="4225771"/>
            <a:ext cx="274320" cy="2743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75780-C7E8-9F42-82C2-50024AAE0C37}"/>
              </a:ext>
            </a:extLst>
          </p:cNvPr>
          <p:cNvSpPr txBox="1"/>
          <p:nvPr/>
        </p:nvSpPr>
        <p:spPr>
          <a:xfrm>
            <a:off x="1482571" y="236146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Domain: dim = </a:t>
            </a:r>
            <a:r>
              <a:rPr lang="en-US" i="1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9F77F-94F4-6B45-9D22-76F4EF99E29A}"/>
              </a:ext>
            </a:extLst>
          </p:cNvPr>
          <p:cNvSpPr txBox="1"/>
          <p:nvPr/>
        </p:nvSpPr>
        <p:spPr>
          <a:xfrm>
            <a:off x="5138981" y="2293017"/>
            <a:ext cx="187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Range: dim = </a:t>
            </a:r>
            <a:r>
              <a:rPr lang="en-US" i="1" dirty="0"/>
              <a:t>m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320F6B2-268B-154F-BF5D-DA1F8ACAA47A}"/>
              </a:ext>
            </a:extLst>
          </p:cNvPr>
          <p:cNvCxnSpPr>
            <a:stCxn id="9" idx="4"/>
            <a:endCxn id="8" idx="4"/>
          </p:cNvCxnSpPr>
          <p:nvPr/>
        </p:nvCxnSpPr>
        <p:spPr>
          <a:xfrm rot="5400000" flipH="1" flipV="1">
            <a:off x="4248334" y="2679798"/>
            <a:ext cx="71022" cy="3569563"/>
          </a:xfrm>
          <a:prstGeom prst="curvedConnector3">
            <a:avLst>
              <a:gd name="adj1" fmla="val -3218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2F845E-919D-5740-9FD9-9CC13ACB32A9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482571" y="3475612"/>
            <a:ext cx="1589103" cy="88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1BC133A-E281-0B49-8BAB-2192F4A116C4}"/>
              </a:ext>
            </a:extLst>
          </p:cNvPr>
          <p:cNvCxnSpPr>
            <a:endCxn id="8" idx="2"/>
          </p:cNvCxnSpPr>
          <p:nvPr/>
        </p:nvCxnSpPr>
        <p:spPr>
          <a:xfrm>
            <a:off x="2636224" y="3799642"/>
            <a:ext cx="3295243" cy="4922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CFF8EAE-4E86-B240-AFFD-C8E0A7F4E6F7}"/>
              </a:ext>
            </a:extLst>
          </p:cNvPr>
          <p:cNvCxnSpPr>
            <a:cxnSpLocks/>
          </p:cNvCxnSpPr>
          <p:nvPr/>
        </p:nvCxnSpPr>
        <p:spPr>
          <a:xfrm>
            <a:off x="2742045" y="3136704"/>
            <a:ext cx="3326582" cy="27675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91D3CF-05EC-A44D-830D-66DEF4A31597}"/>
              </a:ext>
            </a:extLst>
          </p:cNvPr>
          <p:cNvSpPr txBox="1"/>
          <p:nvPr/>
        </p:nvSpPr>
        <p:spPr>
          <a:xfrm>
            <a:off x="1598836" y="378541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E84ECA-BA91-5A47-A1CE-7B0730AE128A}"/>
              </a:ext>
            </a:extLst>
          </p:cNvPr>
          <p:cNvSpPr txBox="1"/>
          <p:nvPr/>
        </p:nvSpPr>
        <p:spPr>
          <a:xfrm>
            <a:off x="5233016" y="2767371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Range</a:t>
            </a:r>
          </a:p>
          <a:p>
            <a:r>
              <a:rPr lang="en-US" b="1" dirty="0">
                <a:solidFill>
                  <a:schemeClr val="bg1"/>
                </a:solidFill>
              </a:rPr>
              <a:t>(Column Space)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01F583-122B-D746-9756-460BCA9B51B6}"/>
              </a:ext>
            </a:extLst>
          </p:cNvPr>
          <p:cNvCxnSpPr>
            <a:cxnSpLocks/>
          </p:cNvCxnSpPr>
          <p:nvPr/>
        </p:nvCxnSpPr>
        <p:spPr>
          <a:xfrm flipV="1">
            <a:off x="5125489" y="3587782"/>
            <a:ext cx="2043315" cy="76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BB0A0-88A0-FC46-BA97-B9D3D7342D3F}"/>
                  </a:ext>
                </a:extLst>
              </p:cNvPr>
              <p:cNvSpPr txBox="1"/>
              <p:nvPr/>
            </p:nvSpPr>
            <p:spPr>
              <a:xfrm>
                <a:off x="531266" y="4769932"/>
                <a:ext cx="8073044" cy="14773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column rank is the dimension of range of the matrix.</a:t>
                </a:r>
              </a:p>
              <a:p>
                <a:r>
                  <a:rPr lang="en-US" dirty="0"/>
                  <a:t>The dimension of the null space is the dimension of the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number of columns of a matrix is the sum of its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column rank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dimension of its null space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2BB0A0-88A0-FC46-BA97-B9D3D734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6" y="4769932"/>
                <a:ext cx="8073044" cy="1477328"/>
              </a:xfrm>
              <a:prstGeom prst="rect">
                <a:avLst/>
              </a:prstGeom>
              <a:blipFill>
                <a:blip r:embed="rId3"/>
                <a:stretch>
                  <a:fillRect l="-628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F0537C-6F4B-064D-8F91-B1BD8309AD21}"/>
                  </a:ext>
                </a:extLst>
              </p:cNvPr>
              <p:cNvSpPr txBox="1"/>
              <p:nvPr/>
            </p:nvSpPr>
            <p:spPr>
              <a:xfrm>
                <a:off x="4026023" y="3249228"/>
                <a:ext cx="53059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F0537C-6F4B-064D-8F91-B1BD8309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23" y="3249228"/>
                <a:ext cx="530593" cy="677108"/>
              </a:xfrm>
              <a:prstGeom prst="rect">
                <a:avLst/>
              </a:prstGeom>
              <a:blipFill>
                <a:blip r:embed="rId4"/>
                <a:stretch>
                  <a:fillRect l="-18605" r="-20930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FBCEB-D4BB-9C49-96D0-E5A9DC17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F8BA8-7BE6-894D-AE5C-B9049AF6D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pic>
        <p:nvPicPr>
          <p:cNvPr id="4098" name="Picture 2" descr="ALAFF The four fundamental spaces of a matrix">
            <a:extLst>
              <a:ext uri="{FF2B5EF4-FFF2-40B4-BE49-F238E27FC236}">
                <a16:creationId xmlns:a16="http://schemas.microsoft.com/office/drawing/2014/main" id="{1822E4A4-A1D6-8546-8C18-D0224844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54" y="1553593"/>
            <a:ext cx="5828902" cy="437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6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Fundamental subspaces and orthogonality relationships. Relationship between dim of null space, range, and number of rows. Relationship between singularity and size of null space.</a:t>
            </a:r>
          </a:p>
          <a:p>
            <a:r>
              <a:rPr lang="en-US" sz="1600" dirty="0"/>
              <a:t>Learning objectives</a:t>
            </a:r>
          </a:p>
          <a:p>
            <a:pPr lvl="1"/>
            <a:r>
              <a:rPr lang="en-US" sz="1200" dirty="0"/>
              <a:t>Visual interpretation of linear algebra</a:t>
            </a:r>
          </a:p>
          <a:p>
            <a:pPr lvl="1"/>
            <a:r>
              <a:rPr lang="en-US" sz="1200" dirty="0"/>
              <a:t>New representations of linear operations</a:t>
            </a:r>
          </a:p>
          <a:p>
            <a:pPr lvl="1"/>
            <a:r>
              <a:rPr lang="en-US" sz="1200" dirty="0"/>
              <a:t>Some key results: SVD, Cayley Hamilton</a:t>
            </a:r>
          </a:p>
          <a:p>
            <a:r>
              <a:rPr lang="en-US" sz="1600" dirty="0"/>
              <a:t>Definition of linearity</a:t>
            </a:r>
          </a:p>
          <a:p>
            <a:r>
              <a:rPr lang="en-US" sz="1600" dirty="0"/>
              <a:t>Multi-dimensional modeling with dimensions, angles, lengths.</a:t>
            </a:r>
          </a:p>
          <a:p>
            <a:r>
              <a:rPr lang="en-US" sz="1600" dirty="0"/>
              <a:t>Transformations of vectors: rotations, stretching, dimension change.</a:t>
            </a:r>
          </a:p>
          <a:p>
            <a:r>
              <a:rPr lang="en-US" sz="1600" dirty="0"/>
              <a:t>Interpreting linear algebra in terms of transformations</a:t>
            </a:r>
          </a:p>
          <a:p>
            <a:pPr lvl="1"/>
            <a:r>
              <a:rPr lang="en-US" sz="1200" dirty="0"/>
              <a:t>Cross product: angle between two vectors</a:t>
            </a:r>
          </a:p>
          <a:p>
            <a:pPr lvl="1"/>
            <a:r>
              <a:rPr lang="en-US" sz="1200" dirty="0"/>
              <a:t>Summation: decomposed effect of parts</a:t>
            </a:r>
          </a:p>
          <a:p>
            <a:pPr lvl="1"/>
            <a:r>
              <a:rPr lang="en-US" sz="1200" dirty="0"/>
              <a:t>Matrix multiplication: rotation, stretch, dimension change</a:t>
            </a:r>
          </a:p>
          <a:p>
            <a:r>
              <a:rPr lang="en-US" sz="1600" dirty="0"/>
              <a:t>Basis, characteristic polynomial, eigenvalues, independence, orthogonality, unitary matrices, Jordan form, Cayley Hamilton, SVD, computations, orthogonal decomposition from singular values, A*A is PSD, pseudo inverse.</a:t>
            </a:r>
          </a:p>
          <a:p>
            <a:r>
              <a:rPr lang="en-US" sz="1600" dirty="0"/>
              <a:t>Submatrices, column stacking</a:t>
            </a:r>
          </a:p>
          <a:p>
            <a:r>
              <a:rPr lang="en-US" sz="1600" dirty="0"/>
              <a:t>Diagonal representation of a square matrix with distinct non-zero eigenvalues.</a:t>
            </a:r>
          </a:p>
          <a:p>
            <a:r>
              <a:rPr lang="en-US" sz="1600" dirty="0"/>
              <a:t>Transformations resulting from a unitary and diagonal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925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EC9170D-DC07-8049-9A87-2F4729E11BBF}"/>
              </a:ext>
            </a:extLst>
          </p:cNvPr>
          <p:cNvGrpSpPr/>
          <p:nvPr/>
        </p:nvGrpSpPr>
        <p:grpSpPr>
          <a:xfrm>
            <a:off x="2284058" y="470517"/>
            <a:ext cx="3202342" cy="1793288"/>
            <a:chOff x="4947358" y="1048442"/>
            <a:chExt cx="2669807" cy="1428720"/>
          </a:xfrm>
        </p:grpSpPr>
        <p:pic>
          <p:nvPicPr>
            <p:cNvPr id="34" name="Picture 4" descr="Linear Algebra - in a Nutshell">
              <a:extLst>
                <a:ext uri="{FF2B5EF4-FFF2-40B4-BE49-F238E27FC236}">
                  <a16:creationId xmlns:a16="http://schemas.microsoft.com/office/drawing/2014/main" id="{7D7CA183-F595-3F49-82B0-417672857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6684" y="1208439"/>
              <a:ext cx="2379840" cy="1268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DEB3CE-F0CC-5E4D-9ED5-61E9139BE5F6}"/>
                </a:ext>
              </a:extLst>
            </p:cNvPr>
            <p:cNvSpPr/>
            <p:nvPr/>
          </p:nvSpPr>
          <p:spPr>
            <a:xfrm>
              <a:off x="5719533" y="1048442"/>
              <a:ext cx="953039" cy="319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46AD76-CAD6-CB45-8BD6-905ACD195D9E}"/>
                </a:ext>
              </a:extLst>
            </p:cNvPr>
            <p:cNvSpPr/>
            <p:nvPr/>
          </p:nvSpPr>
          <p:spPr>
            <a:xfrm>
              <a:off x="4947358" y="1780967"/>
              <a:ext cx="372507" cy="319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0F9F85-06C6-E34E-AF2A-EBD23C017565}"/>
                </a:ext>
              </a:extLst>
            </p:cNvPr>
            <p:cNvSpPr/>
            <p:nvPr/>
          </p:nvSpPr>
          <p:spPr>
            <a:xfrm>
              <a:off x="7244658" y="1620815"/>
              <a:ext cx="372507" cy="5696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29982A-CD72-1E4A-B396-D1A93DC3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Fundamental Spaces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D3D8C-4BDB-7942-A244-477BA09D6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pic>
        <p:nvPicPr>
          <p:cNvPr id="32" name="Picture 2" descr="15-Fundamental_Spaces-in-class-assignment">
            <a:extLst>
              <a:ext uri="{FF2B5EF4-FFF2-40B4-BE49-F238E27FC236}">
                <a16:creationId xmlns:a16="http://schemas.microsoft.com/office/drawing/2014/main" id="{D4BDC844-E39D-A24B-8F2B-7E28C6C6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2" y="2521257"/>
            <a:ext cx="7920383" cy="3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85CC27-3C82-0647-9A88-41816CBE9F42}"/>
                  </a:ext>
                </a:extLst>
              </p:cNvPr>
              <p:cNvSpPr txBox="1"/>
              <p:nvPr/>
            </p:nvSpPr>
            <p:spPr>
              <a:xfrm>
                <a:off x="5095427" y="898104"/>
                <a:ext cx="1816972" cy="1141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85CC27-3C82-0647-9A88-41816CBE9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27" y="898104"/>
                <a:ext cx="1816972" cy="1141338"/>
              </a:xfrm>
              <a:prstGeom prst="rect">
                <a:avLst/>
              </a:prstGeom>
              <a:blipFill>
                <a:blip r:embed="rId4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20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98A6-94EA-4047-86C5-D293C01A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9ACB3-00CD-8943-A679-E2A9C29B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48D878-03BE-AF45-8A56-C037D59451DE}"/>
              </a:ext>
            </a:extLst>
          </p:cNvPr>
          <p:cNvGrpSpPr/>
          <p:nvPr/>
        </p:nvGrpSpPr>
        <p:grpSpPr>
          <a:xfrm>
            <a:off x="1419749" y="1198486"/>
            <a:ext cx="6464300" cy="4610458"/>
            <a:chOff x="1419749" y="1198486"/>
            <a:chExt cx="6464300" cy="46104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659BDB-0C16-4648-A70D-323C13BBC61E}"/>
                </a:ext>
              </a:extLst>
            </p:cNvPr>
            <p:cNvGrpSpPr/>
            <p:nvPr/>
          </p:nvGrpSpPr>
          <p:grpSpPr>
            <a:xfrm>
              <a:off x="1419749" y="1198486"/>
              <a:ext cx="6464300" cy="4610458"/>
              <a:chOff x="1339850" y="1171853"/>
              <a:chExt cx="6464300" cy="4610458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ACD9D34C-35F3-DB4B-8D83-98966D9FC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9850" y="1263650"/>
                <a:ext cx="6464300" cy="43307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C56690-5AEF-E940-8FB1-4BDCF3AF19BD}"/>
                  </a:ext>
                </a:extLst>
              </p:cNvPr>
              <p:cNvSpPr/>
              <p:nvPr/>
            </p:nvSpPr>
            <p:spPr>
              <a:xfrm>
                <a:off x="6232123" y="1171853"/>
                <a:ext cx="745725" cy="365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226E1A-2048-8F4F-8CC6-18D2B5C883A1}"/>
                  </a:ext>
                </a:extLst>
              </p:cNvPr>
              <p:cNvSpPr/>
              <p:nvPr/>
            </p:nvSpPr>
            <p:spPr>
              <a:xfrm>
                <a:off x="3703467" y="2957745"/>
                <a:ext cx="1818444" cy="365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96BBDD-3FA0-B647-AF9E-B6CA19684EB1}"/>
                  </a:ext>
                </a:extLst>
              </p:cNvPr>
              <p:cNvSpPr/>
              <p:nvPr/>
            </p:nvSpPr>
            <p:spPr>
              <a:xfrm>
                <a:off x="4252403" y="2595241"/>
                <a:ext cx="924758" cy="365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82378D-0471-4C48-80A9-BC95DC917DF4}"/>
                  </a:ext>
                </a:extLst>
              </p:cNvPr>
              <p:cNvSpPr/>
              <p:nvPr/>
            </p:nvSpPr>
            <p:spPr>
              <a:xfrm>
                <a:off x="2966620" y="3502811"/>
                <a:ext cx="3380914" cy="10780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C33618-7FAC-B34D-B8EF-86D24C935685}"/>
                  </a:ext>
                </a:extLst>
              </p:cNvPr>
              <p:cNvSpPr/>
              <p:nvPr/>
            </p:nvSpPr>
            <p:spPr>
              <a:xfrm rot="18324231">
                <a:off x="5205888" y="2393056"/>
                <a:ext cx="1000958" cy="2421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64A10C-5970-4144-80DC-79F5480A44EB}"/>
                  </a:ext>
                </a:extLst>
              </p:cNvPr>
              <p:cNvSpPr/>
              <p:nvPr/>
            </p:nvSpPr>
            <p:spPr>
              <a:xfrm rot="19340267">
                <a:off x="3849448" y="2831269"/>
                <a:ext cx="1000958" cy="2421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938EA0-B81D-7849-916F-D5781E2ADF97}"/>
                  </a:ext>
                </a:extLst>
              </p:cNvPr>
              <p:cNvSpPr/>
              <p:nvPr/>
            </p:nvSpPr>
            <p:spPr>
              <a:xfrm rot="19340267">
                <a:off x="3049449" y="3361162"/>
                <a:ext cx="1000958" cy="2421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FF457-049F-B947-A095-ECC4CF3BF4F1}"/>
                </a:ext>
              </a:extLst>
            </p:cNvPr>
            <p:cNvSpPr/>
            <p:nvPr/>
          </p:nvSpPr>
          <p:spPr>
            <a:xfrm rot="19340267">
              <a:off x="2395411" y="4198937"/>
              <a:ext cx="306236" cy="4692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F2C544-6B58-934B-806F-AC6497FC11FA}"/>
                </a:ext>
              </a:extLst>
            </p:cNvPr>
            <p:cNvSpPr/>
            <p:nvPr/>
          </p:nvSpPr>
          <p:spPr>
            <a:xfrm rot="19340267">
              <a:off x="2652270" y="4298163"/>
              <a:ext cx="219360" cy="4692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ED7176-32F7-9A4D-B1F9-2775B674D57D}"/>
                </a:ext>
              </a:extLst>
            </p:cNvPr>
            <p:cNvSpPr/>
            <p:nvPr/>
          </p:nvSpPr>
          <p:spPr>
            <a:xfrm rot="19340267">
              <a:off x="2804670" y="4450563"/>
              <a:ext cx="219360" cy="4692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0042EA-D54B-AF4E-9F27-90360B36A72D}"/>
                </a:ext>
              </a:extLst>
            </p:cNvPr>
            <p:cNvSpPr/>
            <p:nvPr/>
          </p:nvSpPr>
          <p:spPr>
            <a:xfrm rot="19340267">
              <a:off x="3183898" y="2745625"/>
              <a:ext cx="573615" cy="4270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3B250B-1824-0447-94EA-65FB5A3EBE55}"/>
                </a:ext>
              </a:extLst>
            </p:cNvPr>
            <p:cNvSpPr/>
            <p:nvPr/>
          </p:nvSpPr>
          <p:spPr>
            <a:xfrm rot="18372941">
              <a:off x="6193306" y="2822481"/>
              <a:ext cx="471000" cy="6499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75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6736-72AF-2D4A-9DBC-65F699D5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B948-1F6D-0048-BD7B-8E941F34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7612"/>
            <a:ext cx="8229600" cy="45720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Vectors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Vector addition, constant multiplication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Dimensions, linear combinations of vectors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Vector space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Linear independence. Dependence means that can sum to one vectors from the others. One or more vector is superfluous.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Dimension of a vector space. Null space.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Dot product, angle interpretation. Orthogonal vectors. Orthogonal vs. linearly independent.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Matrices. Matrix multiplication as dot products. Represent matrix as a vector of vectors. 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Matrix spaces: range, null space. Also for transpose. Dimensions of spaces. Relate to rows/columns.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Similar matrices and changing coordinate systems.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Some types of matrices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Square vs. rectangular: same or different dimensions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Invertible. Only square. Implications for range and null space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Orthogonal columns.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Unitary. Rotate only.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Diagonal. Stretch only.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Eigenvalues and eigenvectors.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Characteristic polynomial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0 eigenvalues implies singularity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Eigenvector decomposition. Not assured that eigenvectors are orthogonal.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Computational linear algebra in python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2E48-0CED-BC4F-9346-5AF0B8F79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40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5C24-F62C-564A-91FB-69118428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80984"/>
            <a:ext cx="8376082" cy="435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Can add and dot product vectors if they have the same dimension.</a:t>
            </a:r>
          </a:p>
          <a:p>
            <a:pPr marL="0" indent="0">
              <a:buNone/>
            </a:pPr>
            <a:r>
              <a:rPr lang="en-US" sz="2000" dirty="0"/>
              <a:t>Can scalar multiply vectors. (No change in dimension.)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08F728-94C1-2D41-BF34-A6109C96F7E6}"/>
              </a:ext>
            </a:extLst>
          </p:cNvPr>
          <p:cNvCxnSpPr/>
          <p:nvPr/>
        </p:nvCxnSpPr>
        <p:spPr>
          <a:xfrm flipV="1">
            <a:off x="790113" y="1828801"/>
            <a:ext cx="1438182" cy="674703"/>
          </a:xfrm>
          <a:prstGeom prst="straightConnector1">
            <a:avLst/>
          </a:prstGeom>
          <a:ln w="38100"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AE87C8-DB7D-5A43-AFEA-3B2A95A8E6E8}"/>
              </a:ext>
            </a:extLst>
          </p:cNvPr>
          <p:cNvCxnSpPr>
            <a:cxnSpLocks/>
          </p:cNvCxnSpPr>
          <p:nvPr/>
        </p:nvCxnSpPr>
        <p:spPr>
          <a:xfrm>
            <a:off x="790113" y="2503504"/>
            <a:ext cx="1189607" cy="634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8450AA-4078-6E45-A2F2-C692B5322F6A}"/>
              </a:ext>
            </a:extLst>
          </p:cNvPr>
          <p:cNvCxnSpPr>
            <a:cxnSpLocks/>
          </p:cNvCxnSpPr>
          <p:nvPr/>
        </p:nvCxnSpPr>
        <p:spPr>
          <a:xfrm flipV="1">
            <a:off x="1979720" y="1828801"/>
            <a:ext cx="248575" cy="763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/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265B6D-0930-2747-8C6E-EAE8A115C594}"/>
                  </a:ext>
                </a:extLst>
              </p:cNvPr>
              <p:cNvSpPr txBox="1"/>
              <p:nvPr/>
            </p:nvSpPr>
            <p:spPr>
              <a:xfrm>
                <a:off x="457200" y="3360203"/>
                <a:ext cx="4778937" cy="731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en-US" i="1" dirty="0"/>
                  <a:t>N </a:t>
                </a:r>
                <a:r>
                  <a:rPr lang="en-US" dirty="0"/>
                  <a:t>dimensional vector)</a:t>
                </a:r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265B6D-0930-2747-8C6E-EAE8A115C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60203"/>
                <a:ext cx="4778937" cy="731867"/>
              </a:xfrm>
              <a:prstGeom prst="rect">
                <a:avLst/>
              </a:prstGeom>
              <a:blipFill>
                <a:blip r:embed="rId4"/>
                <a:stretch>
                  <a:fillRect l="-1326" r="-2122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C02FD9-17A7-C949-A208-19B4361B41EB}"/>
                  </a:ext>
                </a:extLst>
              </p:cNvPr>
              <p:cNvSpPr/>
              <p:nvPr/>
            </p:nvSpPr>
            <p:spPr>
              <a:xfrm>
                <a:off x="1310271" y="180814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C02FD9-17A7-C949-A208-19B4361B4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71" y="180814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8265F9-C121-3A45-A122-17898040BDE2}"/>
                  </a:ext>
                </a:extLst>
              </p:cNvPr>
              <p:cNvSpPr/>
              <p:nvPr/>
            </p:nvSpPr>
            <p:spPr>
              <a:xfrm>
                <a:off x="2104007" y="267724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8265F9-C121-3A45-A122-17898040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07" y="267724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/>
              <p:nvPr/>
            </p:nvSpPr>
            <p:spPr>
              <a:xfrm>
                <a:off x="2029361" y="2060820"/>
                <a:ext cx="1293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61" y="2060820"/>
                <a:ext cx="12939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/>
              <p:nvPr/>
            </p:nvSpPr>
            <p:spPr>
              <a:xfrm>
                <a:off x="4867039" y="2661167"/>
                <a:ext cx="2237023" cy="62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39" y="2661167"/>
                <a:ext cx="2237023" cy="6225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/>
              <p:nvPr/>
            </p:nvSpPr>
            <p:spPr>
              <a:xfrm>
                <a:off x="5066902" y="2065531"/>
                <a:ext cx="311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(dot product)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902" y="2065531"/>
                <a:ext cx="3114827" cy="369332"/>
              </a:xfrm>
              <a:prstGeom prst="rect">
                <a:avLst/>
              </a:prstGeom>
              <a:blipFill>
                <a:blip r:embed="rId9"/>
                <a:stretch>
                  <a:fillRect t="-106667" r="-810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/>
              <p:nvPr/>
            </p:nvSpPr>
            <p:spPr>
              <a:xfrm>
                <a:off x="4860237" y="3860877"/>
                <a:ext cx="345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US" dirty="0"/>
                  <a:t> (orthogonal)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237" y="3860877"/>
                <a:ext cx="3459922" cy="369332"/>
              </a:xfrm>
              <a:prstGeom prst="rect">
                <a:avLst/>
              </a:prstGeom>
              <a:blipFill>
                <a:blip r:embed="rId10"/>
                <a:stretch>
                  <a:fillRect t="-6452" r="-3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9AC359-909D-694A-934A-89C32CB3340D}"/>
              </a:ext>
            </a:extLst>
          </p:cNvPr>
          <p:cNvCxnSpPr/>
          <p:nvPr/>
        </p:nvCxnSpPr>
        <p:spPr>
          <a:xfrm flipV="1">
            <a:off x="2194268" y="1182204"/>
            <a:ext cx="1438182" cy="674703"/>
          </a:xfrm>
          <a:prstGeom prst="straightConnector1">
            <a:avLst/>
          </a:prstGeom>
          <a:ln w="38100"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BF6661-614E-7747-ABB8-8EB06FEA823C}"/>
              </a:ext>
            </a:extLst>
          </p:cNvPr>
          <p:cNvSpPr txBox="1"/>
          <p:nvPr/>
        </p:nvSpPr>
        <p:spPr>
          <a:xfrm rot="3876289">
            <a:off x="1617060" y="-626132"/>
            <a:ext cx="120898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/>
              <a:t>{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AEE1DD0-4ECE-1C4D-ACAE-ACC4FCADF966}"/>
                  </a:ext>
                </a:extLst>
              </p:cNvPr>
              <p:cNvSpPr/>
              <p:nvPr/>
            </p:nvSpPr>
            <p:spPr>
              <a:xfrm>
                <a:off x="1479942" y="597450"/>
                <a:ext cx="526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AEE1DD0-4ECE-1C4D-ACAE-ACC4FCADF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42" y="597450"/>
                <a:ext cx="5261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8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/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 Combination: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  <a:blipFill>
                <a:blip r:embed="rId3"/>
                <a:stretch>
                  <a:fillRect l="-7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/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blipFill>
                <a:blip r:embed="rId4"/>
                <a:stretch>
                  <a:fillRect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/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Linearly independent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  <a:blipFill>
                <a:blip r:embed="rId5"/>
                <a:stretch>
                  <a:fillRect l="-68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/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Vector Space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(vectors resulting from addition &amp; scalar multiplication)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  <a:blipFill>
                <a:blip r:embed="rId6"/>
                <a:stretch>
                  <a:fillRect l="-84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/>
              <p:nvPr/>
            </p:nvSpPr>
            <p:spPr>
              <a:xfrm>
                <a:off x="466077" y="3444499"/>
                <a:ext cx="5499647" cy="48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for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all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7" y="3444499"/>
                <a:ext cx="5499647" cy="488467"/>
              </a:xfrm>
              <a:prstGeom prst="rect">
                <a:avLst/>
              </a:prstGeom>
              <a:blipFill>
                <a:blip r:embed="rId7"/>
                <a:stretch>
                  <a:fillRect t="-2564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/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Basis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blipFill>
                <a:blip r:embed="rId8"/>
                <a:stretch>
                  <a:fillRect l="-781" t="-6667" r="-1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2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1028" name="Picture 4" descr="Linear Algebra - in a Nutshell">
            <a:extLst>
              <a:ext uri="{FF2B5EF4-FFF2-40B4-BE49-F238E27FC236}">
                <a16:creationId xmlns:a16="http://schemas.microsoft.com/office/drawing/2014/main" id="{AF6CE0EB-9AE8-B844-B262-836FDD9E7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99" y="932956"/>
            <a:ext cx="38354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9A155-2BF5-2B42-B5D9-2791F3FDB7DB}"/>
              </a:ext>
            </a:extLst>
          </p:cNvPr>
          <p:cNvSpPr txBox="1"/>
          <p:nvPr/>
        </p:nvSpPr>
        <p:spPr>
          <a:xfrm>
            <a:off x="443883" y="312494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a set of vectors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9AC6A-75FD-CC41-85D6-BADC26260052}"/>
              </a:ext>
            </a:extLst>
          </p:cNvPr>
          <p:cNvSpPr txBox="1"/>
          <p:nvPr/>
        </p:nvSpPr>
        <p:spPr>
          <a:xfrm>
            <a:off x="3605680" y="311853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columns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2F390-1310-9C4D-BAE4-EAC292D04D92}"/>
              </a:ext>
            </a:extLst>
          </p:cNvPr>
          <p:cNvSpPr txBox="1"/>
          <p:nvPr/>
        </p:nvSpPr>
        <p:spPr>
          <a:xfrm>
            <a:off x="5848382" y="31271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rows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/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blipFill>
                <a:blip r:embed="rId4"/>
                <a:stretch>
                  <a:fillRect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/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blipFill>
                <a:blip r:embed="rId5"/>
                <a:stretch>
                  <a:fillRect l="-1887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/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blipFill>
                <a:blip r:embed="rId6"/>
                <a:stretch>
                  <a:fillRect l="-2752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/>
              <p:nvPr/>
            </p:nvSpPr>
            <p:spPr>
              <a:xfrm>
                <a:off x="7602262" y="3542854"/>
                <a:ext cx="803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62" y="3542854"/>
                <a:ext cx="803297" cy="276999"/>
              </a:xfrm>
              <a:prstGeom prst="rect">
                <a:avLst/>
              </a:prstGeom>
              <a:blipFill>
                <a:blip r:embed="rId7"/>
                <a:stretch>
                  <a:fillRect l="-4688" r="-156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AACAEB5-7092-884E-8209-DFED18489169}"/>
              </a:ext>
            </a:extLst>
          </p:cNvPr>
          <p:cNvSpPr txBox="1"/>
          <p:nvPr/>
        </p:nvSpPr>
        <p:spPr>
          <a:xfrm>
            <a:off x="7370853" y="3137043"/>
            <a:ext cx="12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63913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/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×9+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+6×1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/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1×8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/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2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Interpretations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2130-982C-0149-893C-81821D1E52CF}"/>
              </a:ext>
            </a:extLst>
          </p:cNvPr>
          <p:cNvSpPr txBox="1"/>
          <p:nvPr/>
        </p:nvSpPr>
        <p:spPr>
          <a:xfrm>
            <a:off x="744330" y="1056234"/>
            <a:ext cx="182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Rotates a vector.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2380FA-4A55-0C41-806E-817CB20F4DEA}"/>
              </a:ext>
            </a:extLst>
          </p:cNvPr>
          <p:cNvGrpSpPr/>
          <p:nvPr/>
        </p:nvGrpSpPr>
        <p:grpSpPr>
          <a:xfrm>
            <a:off x="181990" y="3882466"/>
            <a:ext cx="4795993" cy="1919301"/>
            <a:chOff x="457199" y="3858805"/>
            <a:chExt cx="6123470" cy="217505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E340BA-D8AA-5D48-8B7A-5085DDE42016}"/>
                </a:ext>
              </a:extLst>
            </p:cNvPr>
            <p:cNvGrpSpPr/>
            <p:nvPr/>
          </p:nvGrpSpPr>
          <p:grpSpPr>
            <a:xfrm>
              <a:off x="457199" y="4144028"/>
              <a:ext cx="6123470" cy="1889836"/>
              <a:chOff x="568351" y="921434"/>
              <a:chExt cx="6123470" cy="1889836"/>
            </a:xfrm>
          </p:grpSpPr>
          <p:pic>
            <p:nvPicPr>
              <p:cNvPr id="1026" name="Picture 2" descr="How to Multiply Matrices">
                <a:extLst>
                  <a:ext uri="{FF2B5EF4-FFF2-40B4-BE49-F238E27FC236}">
                    <a16:creationId xmlns:a16="http://schemas.microsoft.com/office/drawing/2014/main" id="{08F4E0F4-1E29-8047-8709-D41E64C4C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670" y="1073314"/>
                <a:ext cx="4572000" cy="156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7EB5C4-4856-1445-BDF9-DCDCFE2B8D8D}"/>
                  </a:ext>
                </a:extLst>
              </p:cNvPr>
              <p:cNvSpPr/>
              <p:nvPr/>
            </p:nvSpPr>
            <p:spPr>
              <a:xfrm>
                <a:off x="4348114" y="1397245"/>
                <a:ext cx="2343707" cy="1414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8987C6-5D70-C84A-B792-601206013117}"/>
                  </a:ext>
                </a:extLst>
              </p:cNvPr>
              <p:cNvSpPr/>
              <p:nvPr/>
            </p:nvSpPr>
            <p:spPr>
              <a:xfrm>
                <a:off x="3197439" y="1162973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9899-285C-524E-8065-9B99A3966B90}"/>
                  </a:ext>
                </a:extLst>
              </p:cNvPr>
              <p:cNvSpPr/>
              <p:nvPr/>
            </p:nvSpPr>
            <p:spPr>
              <a:xfrm>
                <a:off x="2311150" y="921434"/>
                <a:ext cx="1772578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/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/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718D427-C0F4-424C-AD12-3969C754664F}"/>
                  </a:ext>
                </a:extLst>
              </p:cNvPr>
              <p:cNvGrpSpPr/>
              <p:nvPr/>
            </p:nvGrpSpPr>
            <p:grpSpPr>
              <a:xfrm>
                <a:off x="5825426" y="1720532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DF09BD8-E4FA-B541-9B26-1FAFD2E89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4849DD-DC01-594A-B286-DD6A63E9245B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5B71F3-5D85-414F-8F75-5F101383F730}"/>
                  </a:ext>
                </a:extLst>
              </p:cNvPr>
              <p:cNvGrpSpPr/>
              <p:nvPr/>
            </p:nvGrpSpPr>
            <p:grpSpPr>
              <a:xfrm rot="10800000">
                <a:off x="4264431" y="1730888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22" name="Picture 2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3756CEF0-0FD8-544C-A4B3-4DF9E1960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FD07837-EF39-794F-B7C4-FD910AA83B08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/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F1B6B8-C4D7-9C47-A485-7B02F5C1E33C}"/>
                  </a:ext>
                </a:extLst>
              </p:cNvPr>
              <p:cNvSpPr/>
              <p:nvPr/>
            </p:nvSpPr>
            <p:spPr>
              <a:xfrm>
                <a:off x="3984881" y="1101654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/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/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/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/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/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E235FA-7063-E14E-9ED3-CD021DC2759F}"/>
                </a:ext>
              </a:extLst>
            </p:cNvPr>
            <p:cNvSpPr txBox="1"/>
            <p:nvPr/>
          </p:nvSpPr>
          <p:spPr>
            <a:xfrm>
              <a:off x="636707" y="3858805"/>
              <a:ext cx="4472440" cy="38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Compute angles between vectors.</a:t>
              </a:r>
            </a:p>
          </p:txBody>
        </p:sp>
      </p:grpSp>
      <p:pic>
        <p:nvPicPr>
          <p:cNvPr id="43" name="Picture 4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8207010-6C59-E34D-A8D8-2920F6006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773" y="1591736"/>
            <a:ext cx="4001240" cy="21014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EB8755-80C4-1C4F-AF67-96885BB0B58F}"/>
              </a:ext>
            </a:extLst>
          </p:cNvPr>
          <p:cNvSpPr txBox="1"/>
          <p:nvPr/>
        </p:nvSpPr>
        <p:spPr>
          <a:xfrm>
            <a:off x="1633490" y="16670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B329D7-8614-C94B-9B45-C04D5E3F22E0}"/>
              </a:ext>
            </a:extLst>
          </p:cNvPr>
          <p:cNvSpPr txBox="1"/>
          <p:nvPr/>
        </p:nvSpPr>
        <p:spPr>
          <a:xfrm>
            <a:off x="612038" y="246603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A5DA1-C49E-AD4F-A484-D0E1761415A2}"/>
              </a:ext>
            </a:extLst>
          </p:cNvPr>
          <p:cNvSpPr txBox="1"/>
          <p:nvPr/>
        </p:nvSpPr>
        <p:spPr>
          <a:xfrm>
            <a:off x="1617214" y="24763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4BBFFB-33C5-5447-90D8-337323740A48}"/>
              </a:ext>
            </a:extLst>
          </p:cNvPr>
          <p:cNvSpPr txBox="1"/>
          <p:nvPr/>
        </p:nvSpPr>
        <p:spPr>
          <a:xfrm>
            <a:off x="1323233" y="26751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61469A-8782-9740-8393-C7729BA1AEB6}"/>
              </a:ext>
            </a:extLst>
          </p:cNvPr>
          <p:cNvSpPr txBox="1"/>
          <p:nvPr/>
        </p:nvSpPr>
        <p:spPr>
          <a:xfrm>
            <a:off x="1318734" y="17960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E4999-6259-CF41-AC11-0CA063F324EA}"/>
              </a:ext>
            </a:extLst>
          </p:cNvPr>
          <p:cNvSpPr txBox="1"/>
          <p:nvPr/>
        </p:nvSpPr>
        <p:spPr>
          <a:xfrm>
            <a:off x="2279001" y="23479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F3976C5-90EC-7540-A2FF-38B829DB3A25}"/>
              </a:ext>
            </a:extLst>
          </p:cNvPr>
          <p:cNvSpPr/>
          <p:nvPr/>
        </p:nvSpPr>
        <p:spPr>
          <a:xfrm flipH="1">
            <a:off x="1207362" y="1429231"/>
            <a:ext cx="853335" cy="643216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A9EA66-71D3-BF48-A50F-15DF54883DEB}"/>
              </a:ext>
            </a:extLst>
          </p:cNvPr>
          <p:cNvSpPr/>
          <p:nvPr/>
        </p:nvSpPr>
        <p:spPr>
          <a:xfrm>
            <a:off x="2523729" y="1555965"/>
            <a:ext cx="2379840" cy="1959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E9AF95-D0B9-F24A-BD13-BF834266DCAC}"/>
              </a:ext>
            </a:extLst>
          </p:cNvPr>
          <p:cNvGrpSpPr/>
          <p:nvPr/>
        </p:nvGrpSpPr>
        <p:grpSpPr>
          <a:xfrm>
            <a:off x="2746796" y="1890490"/>
            <a:ext cx="5762244" cy="2018384"/>
            <a:chOff x="5120536" y="2644558"/>
            <a:chExt cx="5762244" cy="201838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85E5C6F-7020-0A4E-BDA6-7EDDE7030D0C}"/>
                </a:ext>
              </a:extLst>
            </p:cNvPr>
            <p:cNvGrpSpPr/>
            <p:nvPr/>
          </p:nvGrpSpPr>
          <p:grpSpPr>
            <a:xfrm>
              <a:off x="5910127" y="2644558"/>
              <a:ext cx="4972653" cy="2018384"/>
              <a:chOff x="4436671" y="1428081"/>
              <a:chExt cx="4972653" cy="201838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FA56C0A-214A-BA4F-AF6F-64558CC64653}"/>
                  </a:ext>
                </a:extLst>
              </p:cNvPr>
              <p:cNvGrpSpPr/>
              <p:nvPr/>
            </p:nvGrpSpPr>
            <p:grpSpPr>
              <a:xfrm>
                <a:off x="5278267" y="1506306"/>
                <a:ext cx="4131057" cy="1940159"/>
                <a:chOff x="2773566" y="1557642"/>
                <a:chExt cx="4131057" cy="1940159"/>
              </a:xfrm>
            </p:grpSpPr>
            <p:pic>
              <p:nvPicPr>
                <p:cNvPr id="70" name="Picture 69" descr="A picture containing text, object, clock, watch&#10;&#10;Description automatically generated">
                  <a:extLst>
                    <a:ext uri="{FF2B5EF4-FFF2-40B4-BE49-F238E27FC236}">
                      <a16:creationId xmlns:a16="http://schemas.microsoft.com/office/drawing/2014/main" id="{611FE5FD-CADA-A045-99B2-DFE556402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6013" y="1557642"/>
                  <a:ext cx="2168610" cy="1210632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4671F55-007F-D34C-B5ED-3460D4F2A5F7}"/>
                    </a:ext>
                  </a:extLst>
                </p:cNvPr>
                <p:cNvSpPr/>
                <p:nvPr/>
              </p:nvSpPr>
              <p:spPr>
                <a:xfrm>
                  <a:off x="2773566" y="2563688"/>
                  <a:ext cx="1794891" cy="934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Picture 68" descr="A picture containing text, object, clock, watch&#10;&#10;Description automatically generated">
                <a:extLst>
                  <a:ext uri="{FF2B5EF4-FFF2-40B4-BE49-F238E27FC236}">
                    <a16:creationId xmlns:a16="http://schemas.microsoft.com/office/drawing/2014/main" id="{13ACF5BF-A6A2-A146-AB63-7E89B77A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6671" y="1428081"/>
                <a:ext cx="2919959" cy="117670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F15991-2E17-C649-8DD0-710BB9636D95}"/>
                </a:ext>
              </a:extLst>
            </p:cNvPr>
            <p:cNvSpPr/>
            <p:nvPr/>
          </p:nvSpPr>
          <p:spPr>
            <a:xfrm>
              <a:off x="5120536" y="2955432"/>
              <a:ext cx="886289" cy="86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/>
              <p:nvPr/>
            </p:nvSpPr>
            <p:spPr>
              <a:xfrm>
                <a:off x="4442121" y="3912240"/>
                <a:ext cx="44609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Convert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600" b="1" dirty="0"/>
                  <a:t> (# col)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sz="1600" b="1" dirty="0"/>
                  <a:t> (# row).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1" y="3912240"/>
                <a:ext cx="4460901" cy="338554"/>
              </a:xfrm>
              <a:prstGeom prst="rect">
                <a:avLst/>
              </a:prstGeom>
              <a:blipFill>
                <a:blip r:embed="rId16"/>
                <a:stretch>
                  <a:fillRect l="-568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Linear Algebra - in a Nutshell">
            <a:extLst>
              <a:ext uri="{FF2B5EF4-FFF2-40B4-BE49-F238E27FC236}">
                <a16:creationId xmlns:a16="http://schemas.microsoft.com/office/drawing/2014/main" id="{E636E672-F712-7F41-8E32-605871EA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84" y="4457673"/>
            <a:ext cx="2379840" cy="12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4849422-3A98-7943-987E-EA9DE0A7E50A}"/>
              </a:ext>
            </a:extLst>
          </p:cNvPr>
          <p:cNvSpPr/>
          <p:nvPr/>
        </p:nvSpPr>
        <p:spPr>
          <a:xfrm>
            <a:off x="5719533" y="4297676"/>
            <a:ext cx="953039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88D466F-DF52-B747-9699-F39FC519F138}"/>
              </a:ext>
            </a:extLst>
          </p:cNvPr>
          <p:cNvSpPr/>
          <p:nvPr/>
        </p:nvSpPr>
        <p:spPr>
          <a:xfrm>
            <a:off x="4947358" y="5030201"/>
            <a:ext cx="372507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6DD5D9-26FB-A34F-A410-23EFADB13D42}"/>
              </a:ext>
            </a:extLst>
          </p:cNvPr>
          <p:cNvSpPr/>
          <p:nvPr/>
        </p:nvSpPr>
        <p:spPr>
          <a:xfrm>
            <a:off x="7244658" y="4870049"/>
            <a:ext cx="372507" cy="569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/>
              <p:nvPr/>
            </p:nvSpPr>
            <p:spPr>
              <a:xfrm>
                <a:off x="7314773" y="4773495"/>
                <a:ext cx="1286378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73" y="4773495"/>
                <a:ext cx="1286378" cy="733342"/>
              </a:xfrm>
              <a:prstGeom prst="rect">
                <a:avLst/>
              </a:prstGeom>
              <a:blipFill>
                <a:blip r:embed="rId1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 animBg="1"/>
      <p:bldP spid="83" grpId="0" animBg="1"/>
      <p:bldP spid="84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98A6-94EA-4047-86C5-D293C01A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Subspaces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9ACB3-00CD-8943-A679-E2A9C29B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48D878-03BE-AF45-8A56-C037D59451DE}"/>
              </a:ext>
            </a:extLst>
          </p:cNvPr>
          <p:cNvGrpSpPr/>
          <p:nvPr/>
        </p:nvGrpSpPr>
        <p:grpSpPr>
          <a:xfrm>
            <a:off x="369488" y="2984218"/>
            <a:ext cx="4270013" cy="2983875"/>
            <a:chOff x="1419749" y="1198486"/>
            <a:chExt cx="6464300" cy="46104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659BDB-0C16-4648-A70D-323C13BBC61E}"/>
                </a:ext>
              </a:extLst>
            </p:cNvPr>
            <p:cNvGrpSpPr/>
            <p:nvPr/>
          </p:nvGrpSpPr>
          <p:grpSpPr>
            <a:xfrm>
              <a:off x="1419749" y="1198486"/>
              <a:ext cx="6464300" cy="4610458"/>
              <a:chOff x="1339850" y="1171853"/>
              <a:chExt cx="6464300" cy="4610458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ACD9D34C-35F3-DB4B-8D83-98966D9FC7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850" y="1263650"/>
                <a:ext cx="6464300" cy="43307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6C56690-5AEF-E940-8FB1-4BDCF3AF19BD}"/>
                  </a:ext>
                </a:extLst>
              </p:cNvPr>
              <p:cNvSpPr/>
              <p:nvPr/>
            </p:nvSpPr>
            <p:spPr>
              <a:xfrm>
                <a:off x="6232123" y="1171853"/>
                <a:ext cx="745725" cy="365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226E1A-2048-8F4F-8CC6-18D2B5C883A1}"/>
                  </a:ext>
                </a:extLst>
              </p:cNvPr>
              <p:cNvSpPr/>
              <p:nvPr/>
            </p:nvSpPr>
            <p:spPr>
              <a:xfrm>
                <a:off x="3703467" y="2957745"/>
                <a:ext cx="1818444" cy="365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96BBDD-3FA0-B647-AF9E-B6CA19684EB1}"/>
                  </a:ext>
                </a:extLst>
              </p:cNvPr>
              <p:cNvSpPr/>
              <p:nvPr/>
            </p:nvSpPr>
            <p:spPr>
              <a:xfrm>
                <a:off x="4252403" y="2595241"/>
                <a:ext cx="924758" cy="3651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82378D-0471-4C48-80A9-BC95DC917DF4}"/>
                  </a:ext>
                </a:extLst>
              </p:cNvPr>
              <p:cNvSpPr/>
              <p:nvPr/>
            </p:nvSpPr>
            <p:spPr>
              <a:xfrm>
                <a:off x="2966620" y="3502811"/>
                <a:ext cx="3380914" cy="10780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C33618-7FAC-B34D-B8EF-86D24C935685}"/>
                  </a:ext>
                </a:extLst>
              </p:cNvPr>
              <p:cNvSpPr/>
              <p:nvPr/>
            </p:nvSpPr>
            <p:spPr>
              <a:xfrm rot="18324231">
                <a:off x="5205888" y="2393056"/>
                <a:ext cx="1000958" cy="2421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64A10C-5970-4144-80DC-79F5480A44EB}"/>
                  </a:ext>
                </a:extLst>
              </p:cNvPr>
              <p:cNvSpPr/>
              <p:nvPr/>
            </p:nvSpPr>
            <p:spPr>
              <a:xfrm rot="19340267">
                <a:off x="3849448" y="2831269"/>
                <a:ext cx="1000958" cy="2421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938EA0-B81D-7849-916F-D5781E2ADF97}"/>
                  </a:ext>
                </a:extLst>
              </p:cNvPr>
              <p:cNvSpPr/>
              <p:nvPr/>
            </p:nvSpPr>
            <p:spPr>
              <a:xfrm rot="19340267">
                <a:off x="3049449" y="3361162"/>
                <a:ext cx="1000958" cy="24211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FF457-049F-B947-A095-ECC4CF3BF4F1}"/>
                </a:ext>
              </a:extLst>
            </p:cNvPr>
            <p:cNvSpPr/>
            <p:nvPr/>
          </p:nvSpPr>
          <p:spPr>
            <a:xfrm rot="19340267">
              <a:off x="2395411" y="4198937"/>
              <a:ext cx="306236" cy="4692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F2C544-6B58-934B-806F-AC6497FC11FA}"/>
                </a:ext>
              </a:extLst>
            </p:cNvPr>
            <p:cNvSpPr/>
            <p:nvPr/>
          </p:nvSpPr>
          <p:spPr>
            <a:xfrm rot="19340267">
              <a:off x="2652270" y="4298163"/>
              <a:ext cx="219360" cy="4692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ED7176-32F7-9A4D-B1F9-2775B674D57D}"/>
                </a:ext>
              </a:extLst>
            </p:cNvPr>
            <p:cNvSpPr/>
            <p:nvPr/>
          </p:nvSpPr>
          <p:spPr>
            <a:xfrm rot="19340267">
              <a:off x="2804670" y="4450563"/>
              <a:ext cx="219360" cy="4692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0042EA-D54B-AF4E-9F27-90360B36A72D}"/>
                </a:ext>
              </a:extLst>
            </p:cNvPr>
            <p:cNvSpPr/>
            <p:nvPr/>
          </p:nvSpPr>
          <p:spPr>
            <a:xfrm rot="19340267">
              <a:off x="3183898" y="2745625"/>
              <a:ext cx="573615" cy="4270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3B250B-1824-0447-94EA-65FB5A3EBE55}"/>
                </a:ext>
              </a:extLst>
            </p:cNvPr>
            <p:cNvSpPr/>
            <p:nvPr/>
          </p:nvSpPr>
          <p:spPr>
            <a:xfrm rot="18372941">
              <a:off x="6193306" y="2822481"/>
              <a:ext cx="471000" cy="6499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/>
              <p:nvPr/>
            </p:nvSpPr>
            <p:spPr>
              <a:xfrm>
                <a:off x="642469" y="1340196"/>
                <a:ext cx="2107949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69" y="1340196"/>
                <a:ext cx="2107949" cy="733342"/>
              </a:xfrm>
              <a:prstGeom prst="rect">
                <a:avLst/>
              </a:prstGeom>
              <a:blipFill>
                <a:blip r:embed="rId4"/>
                <a:stretch>
                  <a:fillRect l="-1796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F6BE17C-C9EA-F042-8374-2EF144BAF00A}"/>
              </a:ext>
            </a:extLst>
          </p:cNvPr>
          <p:cNvSpPr txBox="1"/>
          <p:nvPr/>
        </p:nvSpPr>
        <p:spPr>
          <a:xfrm rot="5400000">
            <a:off x="1767222" y="9653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C7CC9-97B9-C04C-93D6-6708D2E09224}"/>
              </a:ext>
            </a:extLst>
          </p:cNvPr>
          <p:cNvSpPr txBox="1"/>
          <p:nvPr/>
        </p:nvSpPr>
        <p:spPr>
          <a:xfrm>
            <a:off x="975895" y="787800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of space row vectors: </a:t>
            </a:r>
            <a:r>
              <a:rPr lang="en-US" i="1" dirty="0"/>
              <a:t>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BF8EB-100A-9A47-A256-8384CAA0C80E}"/>
              </a:ext>
            </a:extLst>
          </p:cNvPr>
          <p:cNvSpPr txBox="1"/>
          <p:nvPr/>
        </p:nvSpPr>
        <p:spPr>
          <a:xfrm rot="10800000">
            <a:off x="2768286" y="151072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C0459-FF16-0C47-9B8F-2B65B1BC15BC}"/>
              </a:ext>
            </a:extLst>
          </p:cNvPr>
          <p:cNvSpPr txBox="1"/>
          <p:nvPr/>
        </p:nvSpPr>
        <p:spPr>
          <a:xfrm>
            <a:off x="2986895" y="1478055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of space of column vectors: </a:t>
            </a:r>
            <a:r>
              <a:rPr lang="en-US" i="1" dirty="0"/>
              <a:t>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/>
              <p:nvPr/>
            </p:nvSpPr>
            <p:spPr>
              <a:xfrm>
                <a:off x="2613165" y="2151556"/>
                <a:ext cx="60763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Column subspace (image of row vectors): </a:t>
                </a:r>
                <a:r>
                  <a:rPr lang="en-US" sz="1600" dirty="0">
                    <a:latin typeface="Cochocib Script Latin Pro" panose="020F0502020204030204" pitchFamily="34" charset="0"/>
                    <a:cs typeface="Cochocib Script Latin Pro" panose="020F0502020204030204" pitchFamily="34" charset="0"/>
                  </a:rPr>
                  <a:t>C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65" y="2151556"/>
                <a:ext cx="6076343" cy="338554"/>
              </a:xfrm>
              <a:prstGeom prst="rect">
                <a:avLst/>
              </a:prstGeom>
              <a:blipFill>
                <a:blip r:embed="rId5"/>
                <a:stretch>
                  <a:fillRect l="-418" t="-14815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/>
              <p:nvPr/>
            </p:nvSpPr>
            <p:spPr>
              <a:xfrm>
                <a:off x="3072462" y="2532691"/>
                <a:ext cx="5688096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Row subspace (image of column vectors): </a:t>
                </a:r>
                <a:r>
                  <a:rPr lang="en-US" sz="1600" dirty="0">
                    <a:latin typeface="Cochocib Script Latin Pro" panose="020F0502020204030204" pitchFamily="34" charset="0"/>
                  </a:rPr>
                  <a:t>R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62" y="2532691"/>
                <a:ext cx="5688096" cy="342979"/>
              </a:xfrm>
              <a:prstGeom prst="rect">
                <a:avLst/>
              </a:prstGeom>
              <a:blipFill>
                <a:blip r:embed="rId6"/>
                <a:stretch>
                  <a:fillRect l="-445" t="-14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/>
              <p:nvPr/>
            </p:nvSpPr>
            <p:spPr>
              <a:xfrm>
                <a:off x="5268652" y="2868646"/>
                <a:ext cx="31283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Null subspace: </a:t>
                </a:r>
                <a:r>
                  <a:rPr lang="en-US" sz="1600" dirty="0">
                    <a:latin typeface="Cochocib Script Latin Pro" panose="020F050202020403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868646"/>
                <a:ext cx="3128357" cy="338554"/>
              </a:xfrm>
              <a:prstGeom prst="rect">
                <a:avLst/>
              </a:prstGeom>
              <a:blipFill>
                <a:blip r:embed="rId7"/>
                <a:stretch>
                  <a:fillRect l="-810" t="-18519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/>
              <p:nvPr/>
            </p:nvSpPr>
            <p:spPr>
              <a:xfrm>
                <a:off x="5268652" y="3264517"/>
                <a:ext cx="36953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Left null subspace: </a:t>
                </a:r>
                <a:r>
                  <a:rPr lang="en-US" sz="1600" dirty="0">
                    <a:latin typeface="Cochocib Script Latin Pro" panose="020F050202020403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i="1" baseline="30000" dirty="0">
                    <a:cs typeface="Arial" panose="020B0604020202020204" pitchFamily="34" charset="0"/>
                  </a:rPr>
                  <a:t>T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3264517"/>
                <a:ext cx="3695307" cy="338554"/>
              </a:xfrm>
              <a:prstGeom prst="rect">
                <a:avLst/>
              </a:prstGeom>
              <a:blipFill>
                <a:blip r:embed="rId8"/>
                <a:stretch>
                  <a:fillRect l="-685" t="-18519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/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E111443-6BD4-B445-B214-DCAA09A72448}"/>
              </a:ext>
            </a:extLst>
          </p:cNvPr>
          <p:cNvCxnSpPr>
            <a:cxnSpLocks/>
          </p:cNvCxnSpPr>
          <p:nvPr/>
        </p:nvCxnSpPr>
        <p:spPr>
          <a:xfrm>
            <a:off x="1617389" y="3673932"/>
            <a:ext cx="1983705" cy="321854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E0EB7C3-D19E-114F-A1A3-2D8351004A20}"/>
              </a:ext>
            </a:extLst>
          </p:cNvPr>
          <p:cNvCxnSpPr>
            <a:cxnSpLocks/>
          </p:cNvCxnSpPr>
          <p:nvPr/>
        </p:nvCxnSpPr>
        <p:spPr>
          <a:xfrm rot="10800000">
            <a:off x="1514139" y="3999948"/>
            <a:ext cx="2427334" cy="34894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0608D7EB-B552-0046-A784-CFD5CBBA5508}"/>
              </a:ext>
            </a:extLst>
          </p:cNvPr>
          <p:cNvCxnSpPr>
            <a:cxnSpLocks/>
          </p:cNvCxnSpPr>
          <p:nvPr/>
        </p:nvCxnSpPr>
        <p:spPr>
          <a:xfrm rot="10800000">
            <a:off x="1028144" y="4745260"/>
            <a:ext cx="2740144" cy="51472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B2720602-5022-484B-B79C-F42F430802F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414104" y="4745259"/>
            <a:ext cx="2654384" cy="45129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/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1C6A5013-DB48-0D43-84C9-558E5BB97E10}"/>
              </a:ext>
            </a:extLst>
          </p:cNvPr>
          <p:cNvSpPr/>
          <p:nvPr/>
        </p:nvSpPr>
        <p:spPr>
          <a:xfrm>
            <a:off x="378059" y="29594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FB3C3-D9A1-3C40-8F32-F9BD66DE583F}"/>
              </a:ext>
            </a:extLst>
          </p:cNvPr>
          <p:cNvSpPr txBox="1"/>
          <p:nvPr/>
        </p:nvSpPr>
        <p:spPr>
          <a:xfrm>
            <a:off x="411534" y="2581742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Dim </a:t>
            </a:r>
            <a:r>
              <a:rPr lang="en-US" sz="1400" b="1" i="1" dirty="0"/>
              <a:t>n </a:t>
            </a:r>
            <a:r>
              <a:rPr lang="en-US" sz="1400" b="1" dirty="0"/>
              <a:t>(row space)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954F74-1E9E-5E46-A8F4-9F101C73D220}"/>
              </a:ext>
            </a:extLst>
          </p:cNvPr>
          <p:cNvSpPr txBox="1"/>
          <p:nvPr/>
        </p:nvSpPr>
        <p:spPr>
          <a:xfrm>
            <a:off x="2549996" y="6093214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Dim </a:t>
            </a:r>
            <a:r>
              <a:rPr lang="en-US" sz="1400" b="1" i="1" dirty="0"/>
              <a:t>m </a:t>
            </a:r>
            <a:r>
              <a:rPr lang="en-US" sz="1400" b="1" dirty="0"/>
              <a:t>(column space)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CB765A-9FF7-C34A-8837-5629878FAA65}"/>
              </a:ext>
            </a:extLst>
          </p:cNvPr>
          <p:cNvSpPr/>
          <p:nvPr/>
        </p:nvSpPr>
        <p:spPr>
          <a:xfrm>
            <a:off x="2840948" y="31118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/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232C97F-1287-DF41-B1C5-B389FDC89D90}"/>
              </a:ext>
            </a:extLst>
          </p:cNvPr>
          <p:cNvSpPr txBox="1"/>
          <p:nvPr/>
        </p:nvSpPr>
        <p:spPr>
          <a:xfrm>
            <a:off x="5095194" y="449280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Fundamental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DBCDEA4-4182-244E-9ADF-C22099E53434}"/>
                  </a:ext>
                </a:extLst>
              </p:cNvPr>
              <p:cNvSpPr txBox="1"/>
              <p:nvPr/>
            </p:nvSpPr>
            <p:spPr>
              <a:xfrm>
                <a:off x="2342852" y="3478938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DBCDEA4-4182-244E-9ADF-C22099E53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52" y="3478938"/>
                <a:ext cx="365485" cy="276999"/>
              </a:xfrm>
              <a:prstGeom prst="rect">
                <a:avLst/>
              </a:prstGeom>
              <a:blipFill>
                <a:blip r:embed="rId12"/>
                <a:stretch>
                  <a:fillRect l="-13333" r="-10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E06D2-AB52-E24E-9A5C-776A21DEE5B5}"/>
                  </a:ext>
                </a:extLst>
              </p:cNvPr>
              <p:cNvSpPr txBox="1"/>
              <p:nvPr/>
            </p:nvSpPr>
            <p:spPr>
              <a:xfrm>
                <a:off x="1359475" y="3506562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E06D2-AB52-E24E-9A5C-776A21DE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475" y="3506562"/>
                <a:ext cx="213200" cy="276999"/>
              </a:xfrm>
              <a:prstGeom prst="rect">
                <a:avLst/>
              </a:prstGeom>
              <a:blipFill>
                <a:blip r:embed="rId13"/>
                <a:stretch>
                  <a:fillRect l="-17647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DCD1F4A6-2B03-AB45-AE10-0FE9B7C96456}"/>
              </a:ext>
            </a:extLst>
          </p:cNvPr>
          <p:cNvSpPr/>
          <p:nvPr/>
        </p:nvSpPr>
        <p:spPr>
          <a:xfrm rot="19340267">
            <a:off x="1090265" y="4105125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59EF13-BC75-EF4E-9AA0-FAF7E6656CBF}"/>
                  </a:ext>
                </a:extLst>
              </p:cNvPr>
              <p:cNvSpPr txBox="1"/>
              <p:nvPr/>
            </p:nvSpPr>
            <p:spPr>
              <a:xfrm>
                <a:off x="3945365" y="4174422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59EF13-BC75-EF4E-9AA0-FAF7E665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65" y="4174422"/>
                <a:ext cx="201978" cy="276999"/>
              </a:xfrm>
              <a:prstGeom prst="rect">
                <a:avLst/>
              </a:prstGeom>
              <a:blipFill>
                <a:blip r:embed="rId14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08C91FF8-1ADA-A740-A429-70E55B94FFDF}"/>
              </a:ext>
            </a:extLst>
          </p:cNvPr>
          <p:cNvSpPr/>
          <p:nvPr/>
        </p:nvSpPr>
        <p:spPr>
          <a:xfrm rot="19340267">
            <a:off x="767759" y="4984787"/>
            <a:ext cx="378903" cy="276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429ED40-C9B2-4B46-B79D-26BFB9EA7CC0}"/>
                  </a:ext>
                </a:extLst>
              </p:cNvPr>
              <p:cNvSpPr txBox="1"/>
              <p:nvPr/>
            </p:nvSpPr>
            <p:spPr>
              <a:xfrm>
                <a:off x="2971052" y="4332903"/>
                <a:ext cx="46961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429ED40-C9B2-4B46-B79D-26BFB9EA7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52" y="4332903"/>
                <a:ext cx="469616" cy="281937"/>
              </a:xfrm>
              <a:prstGeom prst="rect">
                <a:avLst/>
              </a:prstGeom>
              <a:blipFill>
                <a:blip r:embed="rId15"/>
                <a:stretch>
                  <a:fillRect l="-7895" r="-789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4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180812</TotalTime>
  <Words>1722</Words>
  <Application>Microsoft Macintosh PowerPoint</Application>
  <PresentationFormat>On-screen Show (4:3)</PresentationFormat>
  <Paragraphs>289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Cochocib Script Latin Pro</vt:lpstr>
      <vt:lpstr>Office Theme</vt:lpstr>
      <vt:lpstr>BIOE 498 / BIOE 599  Advanced Biological Control Systems   Lecture 5: Geometric Linear Algebra  </vt:lpstr>
      <vt:lpstr>Objective</vt:lpstr>
      <vt:lpstr>Roadmap</vt:lpstr>
      <vt:lpstr>Vectors</vt:lpstr>
      <vt:lpstr>Vector Spaces</vt:lpstr>
      <vt:lpstr>Matrices</vt:lpstr>
      <vt:lpstr>Matrix Multiplication: Mechanics</vt:lpstr>
      <vt:lpstr>Matrix Multiplication: Interpretations</vt:lpstr>
      <vt:lpstr>Fundamental Subspaces of a Matrix</vt:lpstr>
      <vt:lpstr>Matrix Inverse</vt:lpstr>
      <vt:lpstr>Changing Coordinate (Basis) Systems</vt:lpstr>
      <vt:lpstr>Determinant</vt:lpstr>
      <vt:lpstr>Eigenvalues &amp; Eigenvectors</vt:lpstr>
      <vt:lpstr>Eigenvalues and Eigenvectors</vt:lpstr>
      <vt:lpstr>Calculating Eigenvalues and Eigenvectors</vt:lpstr>
      <vt:lpstr>Observations About Eigenvalues, Eigenvectors</vt:lpstr>
      <vt:lpstr>Classifications of m×n Matrices</vt:lpstr>
      <vt:lpstr>BACKUP</vt:lpstr>
      <vt:lpstr>Matrix Range Space &amp; Null Space</vt:lpstr>
      <vt:lpstr>Column Rank &amp; Null Space</vt:lpstr>
      <vt:lpstr>PowerPoint Presentation</vt:lpstr>
      <vt:lpstr>Notes</vt:lpstr>
      <vt:lpstr>4 Fundamental Spaces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2802</cp:revision>
  <dcterms:created xsi:type="dcterms:W3CDTF">2008-11-04T22:35:39Z</dcterms:created>
  <dcterms:modified xsi:type="dcterms:W3CDTF">2022-03-25T22:10:31Z</dcterms:modified>
</cp:coreProperties>
</file>