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484" r:id="rId3"/>
    <p:sldId id="485" r:id="rId4"/>
    <p:sldId id="487" r:id="rId5"/>
    <p:sldId id="511" r:id="rId6"/>
    <p:sldId id="508" r:id="rId7"/>
    <p:sldId id="494" r:id="rId8"/>
    <p:sldId id="507" r:id="rId9"/>
    <p:sldId id="498" r:id="rId10"/>
    <p:sldId id="515" r:id="rId11"/>
    <p:sldId id="509" r:id="rId12"/>
    <p:sldId id="499" r:id="rId13"/>
    <p:sldId id="510" r:id="rId14"/>
    <p:sldId id="506" r:id="rId15"/>
    <p:sldId id="497" r:id="rId16"/>
    <p:sldId id="500" r:id="rId17"/>
    <p:sldId id="489" r:id="rId18"/>
    <p:sldId id="501" r:id="rId19"/>
    <p:sldId id="490" r:id="rId20"/>
    <p:sldId id="502" r:id="rId21"/>
    <p:sldId id="492" r:id="rId22"/>
    <p:sldId id="512" r:id="rId23"/>
    <p:sldId id="503" r:id="rId2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3"/>
    <p:restoredTop sz="86407"/>
  </p:normalViewPr>
  <p:slideViewPr>
    <p:cSldViewPr snapToGrid="0" snapToObjects="1">
      <p:cViewPr varScale="1">
        <p:scale>
          <a:sx n="144" d="100"/>
          <a:sy n="144" d="100"/>
        </p:scale>
        <p:origin x="28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4/8/22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4/8/22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can encode a discrete signal with a sum of e^-</a:t>
            </a:r>
            <a:r>
              <a:rPr lang="en-US" dirty="0" err="1"/>
              <a:t>st</a:t>
            </a:r>
            <a:r>
              <a:rPr lang="en-US" dirty="0"/>
              <a:t> terms. Show time shifts and scale by constant.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82327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the last 3 LT relate to each other?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63017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Possibilities for the input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75038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Possibilities for the input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0364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the last 3 LT relate to each other?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7879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7" Type="http://schemas.openxmlformats.org/officeDocument/2006/relationships/image" Target="../media/image51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0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png"/><Relationship Id="rId3" Type="http://schemas.openxmlformats.org/officeDocument/2006/relationships/image" Target="../media/image370.png"/><Relationship Id="rId12" Type="http://schemas.openxmlformats.org/officeDocument/2006/relationships/image" Target="../media/image4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11" Type="http://schemas.openxmlformats.org/officeDocument/2006/relationships/image" Target="../media/image440.png"/><Relationship Id="rId5" Type="http://schemas.openxmlformats.org/officeDocument/2006/relationships/image" Target="../media/image61.png"/><Relationship Id="rId10" Type="http://schemas.openxmlformats.org/officeDocument/2006/relationships/image" Target="../media/image430.png"/><Relationship Id="rId4" Type="http://schemas.openxmlformats.org/officeDocument/2006/relationships/image" Target="../media/image60.png"/><Relationship Id="rId14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11" Type="http://schemas.openxmlformats.org/officeDocument/2006/relationships/image" Target="../media/image72.png"/><Relationship Id="rId5" Type="http://schemas.openxmlformats.org/officeDocument/2006/relationships/image" Target="../media/image68.png"/><Relationship Id="rId10" Type="http://schemas.openxmlformats.org/officeDocument/2006/relationships/image" Target="../media/image71.png"/><Relationship Id="rId4" Type="http://schemas.openxmlformats.org/officeDocument/2006/relationships/image" Target="../media/image67.png"/><Relationship Id="rId9" Type="http://schemas.openxmlformats.org/officeDocument/2006/relationships/image" Target="../media/image6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73.png"/><Relationship Id="rId7" Type="http://schemas.openxmlformats.org/officeDocument/2006/relationships/image" Target="../media/image5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10" Type="http://schemas.openxmlformats.org/officeDocument/2006/relationships/image" Target="../media/image610.png"/><Relationship Id="rId4" Type="http://schemas.openxmlformats.org/officeDocument/2006/relationships/image" Target="../media/image550.png"/><Relationship Id="rId9" Type="http://schemas.openxmlformats.org/officeDocument/2006/relationships/image" Target="../media/image600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660.png"/><Relationship Id="rId12" Type="http://schemas.openxmlformats.org/officeDocument/2006/relationships/image" Target="../media/image7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11" Type="http://schemas.openxmlformats.org/officeDocument/2006/relationships/image" Target="../media/image77.png"/><Relationship Id="rId5" Type="http://schemas.openxmlformats.org/officeDocument/2006/relationships/image" Target="../media/image640.png"/><Relationship Id="rId10" Type="http://schemas.openxmlformats.org/officeDocument/2006/relationships/image" Target="../media/image76.png"/><Relationship Id="rId4" Type="http://schemas.openxmlformats.org/officeDocument/2006/relationships/image" Target="../media/image630.png"/><Relationship Id="rId9" Type="http://schemas.openxmlformats.org/officeDocument/2006/relationships/image" Target="../media/image68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0.png"/><Relationship Id="rId5" Type="http://schemas.openxmlformats.org/officeDocument/2006/relationships/image" Target="../media/image750.png"/><Relationship Id="rId4" Type="http://schemas.openxmlformats.org/officeDocument/2006/relationships/image" Target="../media/image740.png"/><Relationship Id="rId9" Type="http://schemas.openxmlformats.org/officeDocument/2006/relationships/image" Target="../media/image7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88.png"/><Relationship Id="rId3" Type="http://schemas.openxmlformats.org/officeDocument/2006/relationships/image" Target="../media/image370.png"/><Relationship Id="rId7" Type="http://schemas.openxmlformats.org/officeDocument/2006/relationships/image" Target="../media/image42.png"/><Relationship Id="rId12" Type="http://schemas.openxmlformats.org/officeDocument/2006/relationships/image" Target="../media/image4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11" Type="http://schemas.openxmlformats.org/officeDocument/2006/relationships/image" Target="../media/image440.png"/><Relationship Id="rId5" Type="http://schemas.openxmlformats.org/officeDocument/2006/relationships/image" Target="../media/image61.png"/><Relationship Id="rId10" Type="http://schemas.openxmlformats.org/officeDocument/2006/relationships/image" Target="../media/image430.png"/><Relationship Id="rId4" Type="http://schemas.openxmlformats.org/officeDocument/2006/relationships/image" Target="../media/image84.png"/><Relationship Id="rId9" Type="http://schemas.openxmlformats.org/officeDocument/2006/relationships/image" Target="../media/image8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0.png"/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12" Type="http://schemas.openxmlformats.org/officeDocument/2006/relationships/image" Target="../media/image29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0.png"/><Relationship Id="rId11" Type="http://schemas.openxmlformats.org/officeDocument/2006/relationships/image" Target="../media/image280.png"/><Relationship Id="rId5" Type="http://schemas.openxmlformats.org/officeDocument/2006/relationships/image" Target="../media/image220.png"/><Relationship Id="rId10" Type="http://schemas.openxmlformats.org/officeDocument/2006/relationships/image" Target="../media/image270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Relationship Id="rId14" Type="http://schemas.openxmlformats.org/officeDocument/2006/relationships/image" Target="../media/image3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1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12" Type="http://schemas.openxmlformats.org/officeDocument/2006/relationships/image" Target="../media/image20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image" Target="../media/image191.png"/><Relationship Id="rId5" Type="http://schemas.openxmlformats.org/officeDocument/2006/relationships/image" Target="../media/image130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330.png"/><Relationship Id="rId3" Type="http://schemas.openxmlformats.org/officeDocument/2006/relationships/image" Target="../media/image231.png"/><Relationship Id="rId7" Type="http://schemas.openxmlformats.org/officeDocument/2006/relationships/image" Target="../media/image271.png"/><Relationship Id="rId12" Type="http://schemas.openxmlformats.org/officeDocument/2006/relationships/image" Target="../media/image320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1.png"/><Relationship Id="rId11" Type="http://schemas.openxmlformats.org/officeDocument/2006/relationships/image" Target="../media/image311.png"/><Relationship Id="rId5" Type="http://schemas.openxmlformats.org/officeDocument/2006/relationships/image" Target="../media/image43.png"/><Relationship Id="rId10" Type="http://schemas.openxmlformats.org/officeDocument/2006/relationships/image" Target="../media/image301.png"/><Relationship Id="rId4" Type="http://schemas.openxmlformats.org/officeDocument/2006/relationships/image" Target="../media/image241.png"/><Relationship Id="rId9" Type="http://schemas.openxmlformats.org/officeDocument/2006/relationships/image" Target="../media/image29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8: </a:t>
            </a:r>
            <a:r>
              <a:rPr lang="en-US" sz="3200" b="1" u="sng" dirty="0"/>
              <a:t>Laplace Transforms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D5D0-0E73-B14F-9B9C-E2B70CD7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601717-C215-1E49-A056-33CB9DACCA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8BA28-E7C2-D94E-9C22-3A93766AC8FB}"/>
                  </a:ext>
                </a:extLst>
              </p:cNvPr>
              <p:cNvSpPr txBox="1"/>
              <p:nvPr/>
            </p:nvSpPr>
            <p:spPr>
              <a:xfrm>
                <a:off x="667843" y="4606951"/>
                <a:ext cx="1433919" cy="572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8BA28-E7C2-D94E-9C22-3A93766AC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43" y="4606951"/>
                <a:ext cx="1433919" cy="572914"/>
              </a:xfrm>
              <a:prstGeom prst="rect">
                <a:avLst/>
              </a:prstGeom>
              <a:blipFill>
                <a:blip r:embed="rId2"/>
                <a:stretch>
                  <a:fillRect l="-2632" t="-4255" r="-5263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6BDC927-D38F-F844-9ACD-2E84211BC8E5}"/>
              </a:ext>
            </a:extLst>
          </p:cNvPr>
          <p:cNvSpPr txBox="1"/>
          <p:nvPr/>
        </p:nvSpPr>
        <p:spPr>
          <a:xfrm>
            <a:off x="527750" y="3069221"/>
            <a:ext cx="740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transfer function is the ratio of the Laplace transform of the output to the Laplace transform of the input.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63A176-AEBA-134A-A5B7-1BBA08D02D36}"/>
                  </a:ext>
                </a:extLst>
              </p:cNvPr>
              <p:cNvSpPr txBox="1"/>
              <p:nvPr/>
            </p:nvSpPr>
            <p:spPr>
              <a:xfrm>
                <a:off x="3514943" y="4825366"/>
                <a:ext cx="8515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63A176-AEBA-134A-A5B7-1BBA08D02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943" y="4825366"/>
                <a:ext cx="851580" cy="276999"/>
              </a:xfrm>
              <a:prstGeom prst="rect">
                <a:avLst/>
              </a:prstGeom>
              <a:blipFill>
                <a:blip r:embed="rId3"/>
                <a:stretch>
                  <a:fillRect l="-4412" r="-2941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1DEC7DA-1836-CF46-BF01-C9B1332A234C}"/>
                  </a:ext>
                </a:extLst>
              </p:cNvPr>
              <p:cNvSpPr/>
              <p:nvPr/>
            </p:nvSpPr>
            <p:spPr>
              <a:xfrm>
                <a:off x="4366523" y="4629318"/>
                <a:ext cx="77232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1DEC7DA-1836-CF46-BF01-C9B1332A2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523" y="4629318"/>
                <a:ext cx="772327" cy="669094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4A12E1C-2FF5-3A40-BCB0-A7AA639025BC}"/>
              </a:ext>
            </a:extLst>
          </p:cNvPr>
          <p:cNvGrpSpPr/>
          <p:nvPr/>
        </p:nvGrpSpPr>
        <p:grpSpPr>
          <a:xfrm>
            <a:off x="2689934" y="958182"/>
            <a:ext cx="3189664" cy="1349640"/>
            <a:chOff x="85441" y="1873625"/>
            <a:chExt cx="5385913" cy="15864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7B8BBE0-69CD-FE46-9F0D-E8AFBC33B252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3846DF-7C86-8B4F-9187-A14C8BEF2CB8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065D3B-7898-B740-A1DC-70EF83C9F341}"/>
                </a:ext>
              </a:extLst>
            </p:cNvPr>
            <p:cNvSpPr txBox="1"/>
            <p:nvPr/>
          </p:nvSpPr>
          <p:spPr>
            <a:xfrm>
              <a:off x="85441" y="2164403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CFF490A-495F-374A-AECE-62058900D8A9}"/>
                    </a:ext>
                  </a:extLst>
                </p:cNvPr>
                <p:cNvSpPr/>
                <p:nvPr/>
              </p:nvSpPr>
              <p:spPr>
                <a:xfrm>
                  <a:off x="1362474" y="2414791"/>
                  <a:ext cx="1107712" cy="3617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CFF490A-495F-374A-AECE-62058900D8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4" y="2414791"/>
                  <a:ext cx="1107712" cy="361779"/>
                </a:xfrm>
                <a:prstGeom prst="rect">
                  <a:avLst/>
                </a:prstGeom>
                <a:blipFill>
                  <a:blip r:embed="rId5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FBF901-68E1-6B49-9709-B31ECC1C89CD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473F245-2623-A646-855A-930F0EB573B4}"/>
                </a:ext>
              </a:extLst>
            </p:cNvPr>
            <p:cNvCxnSpPr>
              <a:cxnSpLocks/>
              <a:stCxn id="21" idx="3"/>
              <a:endCxn id="25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BB4660-E75C-C240-869D-7D4015AA381F}"/>
                </a:ext>
              </a:extLst>
            </p:cNvPr>
            <p:cNvSpPr txBox="1"/>
            <p:nvPr/>
          </p:nvSpPr>
          <p:spPr>
            <a:xfrm>
              <a:off x="2279301" y="2140811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9DB4B6-24C2-7648-93C7-C45A2F5B41B4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1114750" cy="3617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9DB4B6-24C2-7648-93C7-C45A2F5B41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1114750" cy="361779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3E31022-1E57-A344-AAC7-224E6DCA5F4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4220563" y="2541894"/>
              <a:ext cx="911209" cy="377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E0901B5-AE52-ED4F-AF68-35C915C16985}"/>
                </a:ext>
              </a:extLst>
            </p:cNvPr>
            <p:cNvSpPr txBox="1"/>
            <p:nvPr/>
          </p:nvSpPr>
          <p:spPr>
            <a:xfrm>
              <a:off x="4788710" y="2121659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EB6B88E-6C39-0440-A8B2-E6C8F5037B79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DFFF1D-95F8-FE44-8B3A-DD25A6D67C96}"/>
                  </a:ext>
                </a:extLst>
              </p:cNvPr>
              <p:cNvSpPr/>
              <p:nvPr/>
            </p:nvSpPr>
            <p:spPr>
              <a:xfrm>
                <a:off x="3791828" y="1946990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DFFF1D-95F8-FE44-8B3A-DD25A6D67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28" y="1946990"/>
                <a:ext cx="7085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02BC02-45E8-524B-9DBC-48BDF654CC42}"/>
                  </a:ext>
                </a:extLst>
              </p:cNvPr>
              <p:cNvSpPr txBox="1"/>
              <p:nvPr/>
            </p:nvSpPr>
            <p:spPr>
              <a:xfrm>
                <a:off x="5879598" y="4802999"/>
                <a:ext cx="761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02BC02-45E8-524B-9DBC-48BDF654C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598" y="4802999"/>
                <a:ext cx="761106" cy="276999"/>
              </a:xfrm>
              <a:prstGeom prst="rect">
                <a:avLst/>
              </a:prstGeom>
              <a:blipFill>
                <a:blip r:embed="rId8"/>
                <a:stretch>
                  <a:fillRect l="-6667" r="-3333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187501-145E-A141-AE15-2961FBCB5D0E}"/>
                  </a:ext>
                </a:extLst>
              </p:cNvPr>
              <p:cNvSpPr/>
              <p:nvPr/>
            </p:nvSpPr>
            <p:spPr>
              <a:xfrm>
                <a:off x="6633520" y="4606951"/>
                <a:ext cx="77232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187501-145E-A141-AE15-2961FBCB5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520" y="4606951"/>
                <a:ext cx="772327" cy="669094"/>
              </a:xfrm>
              <a:prstGeom prst="rect">
                <a:avLst/>
              </a:prstGeom>
              <a:blipFill>
                <a:blip r:embed="rId9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46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36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15EC-3A37-D74B-AC9A-C064E469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Poles Say About a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9283443-88F8-3445-BED2-8B0C371760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488" y="1731146"/>
                <a:ext cx="8229600" cy="4444014"/>
              </a:xfrm>
            </p:spPr>
            <p:txBody>
              <a:bodyPr/>
              <a:lstStyle/>
              <a:p>
                <a:r>
                  <a:rPr lang="en-US" sz="2400" dirty="0"/>
                  <a:t>The poles are the roots of the denominator of the transfer function.</a:t>
                </a:r>
              </a:p>
              <a:p>
                <a:r>
                  <a:rPr lang="en-US" sz="2400" dirty="0"/>
                  <a:t>What happens if there is a positive pole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)?</a:t>
                </a:r>
              </a:p>
              <a:p>
                <a:pPr lvl="1"/>
                <a:r>
                  <a:rPr lang="en-US" sz="2000" dirty="0"/>
                  <a:t>Unstable since the time domain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en-US" sz="2000" dirty="0"/>
              </a:p>
              <a:p>
                <a:r>
                  <a:rPr lang="en-US" sz="2400" dirty="0"/>
                  <a:t>A pole that is complex?</a:t>
                </a:r>
              </a:p>
              <a:p>
                <a:pPr lvl="1"/>
                <a:r>
                  <a:rPr lang="en-US" sz="2000" dirty="0"/>
                  <a:t>Oscillates since the time domain is a sinusoid</a:t>
                </a:r>
              </a:p>
              <a:p>
                <a:r>
                  <a:rPr lang="en-US" sz="2400" dirty="0"/>
                  <a:t>All poles are less than 0?</a:t>
                </a:r>
              </a:p>
              <a:p>
                <a:pPr lvl="1"/>
                <a:r>
                  <a:rPr lang="en-US" sz="2000" dirty="0"/>
                  <a:t>Stable system</a:t>
                </a:r>
              </a:p>
              <a:p>
                <a:r>
                  <a:rPr lang="en-US" sz="2400" dirty="0"/>
                  <a:t>A small value for the largest pole?</a:t>
                </a:r>
              </a:p>
              <a:p>
                <a:pPr lvl="1"/>
                <a:r>
                  <a:rPr lang="en-US" sz="2000" dirty="0"/>
                  <a:t>Converges quickly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9283443-88F8-3445-BED2-8B0C371760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488" y="1731146"/>
                <a:ext cx="8229600" cy="4444014"/>
              </a:xfrm>
              <a:blipFill>
                <a:blip r:embed="rId2"/>
                <a:stretch>
                  <a:fillRect l="-924" t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50FDE-4282-A442-BC1B-DF7879F4DD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81EAA7-D28D-CA40-8E54-C3824C229726}"/>
                  </a:ext>
                </a:extLst>
              </p:cNvPr>
              <p:cNvSpPr txBox="1"/>
              <p:nvPr/>
            </p:nvSpPr>
            <p:spPr>
              <a:xfrm>
                <a:off x="905509" y="990563"/>
                <a:ext cx="1496756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81EAA7-D28D-CA40-8E54-C3824C229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09" y="990563"/>
                <a:ext cx="1496756" cy="520463"/>
              </a:xfrm>
              <a:prstGeom prst="rect">
                <a:avLst/>
              </a:prstGeom>
              <a:blipFill>
                <a:blip r:embed="rId3"/>
                <a:stretch>
                  <a:fillRect l="-2521" t="-4651" r="-840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925A36-A762-9D4F-A0F0-F50F84078E1A}"/>
                  </a:ext>
                </a:extLst>
              </p:cNvPr>
              <p:cNvSpPr txBox="1"/>
              <p:nvPr/>
            </p:nvSpPr>
            <p:spPr>
              <a:xfrm>
                <a:off x="2938012" y="1015997"/>
                <a:ext cx="2218556" cy="478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925A36-A762-9D4F-A0F0-F50F84078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12" y="1015997"/>
                <a:ext cx="2218556" cy="478914"/>
              </a:xfrm>
              <a:prstGeom prst="rect">
                <a:avLst/>
              </a:prstGeom>
              <a:blipFill>
                <a:blip r:embed="rId4"/>
                <a:stretch>
                  <a:fillRect l="-1705" t="-2632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C7EF97-073A-F248-ACFE-23393C7D237B}"/>
                  </a:ext>
                </a:extLst>
              </p:cNvPr>
              <p:cNvSpPr txBox="1"/>
              <p:nvPr/>
            </p:nvSpPr>
            <p:spPr>
              <a:xfrm>
                <a:off x="5494110" y="988879"/>
                <a:ext cx="2159245" cy="478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C7EF97-073A-F248-ACFE-23393C7D2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10" y="988879"/>
                <a:ext cx="2159245" cy="478977"/>
              </a:xfrm>
              <a:prstGeom prst="rect">
                <a:avLst/>
              </a:prstGeom>
              <a:blipFill>
                <a:blip r:embed="rId5"/>
                <a:stretch>
                  <a:fillRect l="-1754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547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40B7-2C25-E641-9507-CBD10FA2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Response of a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FF4B5-6053-EB44-A9EF-AD13C914D8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7F94F6-EB5F-364A-A8F0-F4475FA80084}"/>
                  </a:ext>
                </a:extLst>
              </p:cNvPr>
              <p:cNvSpPr txBox="1"/>
              <p:nvPr/>
            </p:nvSpPr>
            <p:spPr>
              <a:xfrm>
                <a:off x="3208165" y="4081181"/>
                <a:ext cx="1363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(∞)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7F94F6-EB5F-364A-A8F0-F4475FA80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165" y="4081181"/>
                <a:ext cx="1363835" cy="276999"/>
              </a:xfrm>
              <a:prstGeom prst="rect">
                <a:avLst/>
              </a:prstGeom>
              <a:blipFill>
                <a:blip r:embed="rId2"/>
                <a:stretch>
                  <a:fillRect l="-2778" r="-5556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F45A5AF-33C8-9F40-A3BB-990C7245A77F}"/>
              </a:ext>
            </a:extLst>
          </p:cNvPr>
          <p:cNvSpPr/>
          <p:nvPr/>
        </p:nvSpPr>
        <p:spPr>
          <a:xfrm>
            <a:off x="3418273" y="2578767"/>
            <a:ext cx="962135" cy="8502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819740-2C43-CD47-8C47-63F9311AE67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223247" y="3003884"/>
            <a:ext cx="1195026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8C11EFA-DC55-3B45-BCFA-802A59C9E4CE}"/>
                  </a:ext>
                </a:extLst>
              </p:cNvPr>
              <p:cNvSpPr/>
              <p:nvPr/>
            </p:nvSpPr>
            <p:spPr>
              <a:xfrm>
                <a:off x="3592868" y="2838123"/>
                <a:ext cx="7092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8C11EFA-DC55-3B45-BCFA-802A59C9E4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868" y="2838123"/>
                <a:ext cx="709297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FAB12D-C277-1943-9E84-7BECF5D5DAC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380408" y="3003884"/>
            <a:ext cx="1249428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Step response plot of dynamic system; step response data - MATLAB step">
            <a:extLst>
              <a:ext uri="{FF2B5EF4-FFF2-40B4-BE49-F238E27FC236}">
                <a16:creationId xmlns:a16="http://schemas.microsoft.com/office/drawing/2014/main" id="{619CF88C-14EE-5046-BF1A-32D3CC087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836" y="1509434"/>
            <a:ext cx="2765238" cy="207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The Unit Step Response">
            <a:extLst>
              <a:ext uri="{FF2B5EF4-FFF2-40B4-BE49-F238E27FC236}">
                <a16:creationId xmlns:a16="http://schemas.microsoft.com/office/drawing/2014/main" id="{36F85390-8C64-4543-AE20-79AA982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8" y="1959143"/>
            <a:ext cx="252759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DB54C27-E1C0-6148-ABB8-CBE694BCFCF2}"/>
                  </a:ext>
                </a:extLst>
              </p:cNvPr>
              <p:cNvSpPr/>
              <p:nvPr/>
            </p:nvSpPr>
            <p:spPr>
              <a:xfrm>
                <a:off x="8077200" y="2069421"/>
                <a:ext cx="7705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(∞)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DB54C27-E1C0-6148-ABB8-CBE694BCF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2069421"/>
                <a:ext cx="770531" cy="369332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B4CAE09-7303-E145-B0A8-1B29860C6291}"/>
              </a:ext>
            </a:extLst>
          </p:cNvPr>
          <p:cNvSpPr txBox="1"/>
          <p:nvPr/>
        </p:nvSpPr>
        <p:spPr>
          <a:xfrm>
            <a:off x="1117221" y="1020766"/>
            <a:ext cx="581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Transfer Function</a:t>
            </a:r>
            <a:r>
              <a:rPr lang="en-US" dirty="0"/>
              <a:t>: The Laplace transform of a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52ABD7-1804-2B4B-A877-28B961A50E3A}"/>
                  </a:ext>
                </a:extLst>
              </p:cNvPr>
              <p:cNvSpPr txBox="1"/>
              <p:nvPr/>
            </p:nvSpPr>
            <p:spPr>
              <a:xfrm>
                <a:off x="1494397" y="5112310"/>
                <a:ext cx="632688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If a system has a unit step input (with 0 initial conditions), then its final value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This is also called the </a:t>
                </a:r>
                <a:r>
                  <a:rPr lang="en-US" sz="2000" b="1" dirty="0"/>
                  <a:t>DC gain </a:t>
                </a:r>
                <a:r>
                  <a:rPr lang="en-US" sz="2000" dirty="0"/>
                  <a:t>of the system.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52ABD7-1804-2B4B-A877-28B961A50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397" y="5112310"/>
                <a:ext cx="6326886" cy="1015663"/>
              </a:xfrm>
              <a:prstGeom prst="rect">
                <a:avLst/>
              </a:prstGeom>
              <a:blipFill>
                <a:blip r:embed="rId7"/>
                <a:stretch>
                  <a:fillRect l="-1002" t="-3704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41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F54A-866D-F84D-8CDB-0A6E2B79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F125DAB-6B8E-8B4D-84B6-D02FC092FE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Which system is stable? For stable systems, what is the DC gain? Which system converges fastest?</a:t>
                </a:r>
              </a:p>
              <a:p>
                <a:pPr marL="457200" lvl="1" indent="0">
                  <a:buNone/>
                </a:pPr>
                <a:r>
                  <a:rPr lang="en-US" b="0" dirty="0"/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−2)(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−3)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−12)(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(c)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−12)(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F125DAB-6B8E-8B4D-84B6-D02FC092FE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CDA5D2-E2B6-2C4D-AF54-1FD9EFACB0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2324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535271" cy="838200"/>
          </a:xfrm>
        </p:spPr>
        <p:txBody>
          <a:bodyPr/>
          <a:lstStyle/>
          <a:p>
            <a:r>
              <a:rPr lang="en-US" dirty="0"/>
              <a:t>Inverse of a Laplace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blipFill>
                <a:blip r:embed="rId2"/>
                <a:stretch>
                  <a:fillRect l="-10000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7F6F25-E5FE-6343-A86A-CEDC8E601C66}"/>
                  </a:ext>
                </a:extLst>
              </p:cNvPr>
              <p:cNvSpPr txBox="1"/>
              <p:nvPr/>
            </p:nvSpPr>
            <p:spPr>
              <a:xfrm>
                <a:off x="385482" y="1506070"/>
                <a:ext cx="7265130" cy="568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General form for a T.F.: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⋯(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7F6F25-E5FE-6343-A86A-CEDC8E601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82" y="1506070"/>
                <a:ext cx="7265130" cy="568489"/>
              </a:xfrm>
              <a:prstGeom prst="rect">
                <a:avLst/>
              </a:prstGeom>
              <a:blipFill>
                <a:blip r:embed="rId3"/>
                <a:stretch>
                  <a:fillRect l="-69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4C58E8-03B0-C747-A5F2-95844EB50304}"/>
                  </a:ext>
                </a:extLst>
              </p:cNvPr>
              <p:cNvSpPr txBox="1"/>
              <p:nvPr/>
            </p:nvSpPr>
            <p:spPr>
              <a:xfrm>
                <a:off x="528918" y="2278934"/>
                <a:ext cx="3830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are the zeroes,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the poles.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4C58E8-03B0-C747-A5F2-95844EB50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8" y="2278934"/>
                <a:ext cx="3830472" cy="369332"/>
              </a:xfrm>
              <a:prstGeom prst="rect">
                <a:avLst/>
              </a:prstGeom>
              <a:blipFill>
                <a:blip r:embed="rId4"/>
                <a:stretch>
                  <a:fillRect t="-6667" r="-3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7C8DB69-9C3D-C849-B269-41D78E247029}"/>
                  </a:ext>
                </a:extLst>
              </p:cNvPr>
              <p:cNvSpPr/>
              <p:nvPr/>
            </p:nvSpPr>
            <p:spPr>
              <a:xfrm>
                <a:off x="457200" y="2990872"/>
                <a:ext cx="8122024" cy="1678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 can be expressed as the sum of terms of that are constant multiples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000" dirty="0"/>
                  <a:t>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In the time domain, these are constants, exponentials, sinusoids.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7C8DB69-9C3D-C849-B269-41D78E247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990872"/>
                <a:ext cx="8122024" cy="1678601"/>
              </a:xfrm>
              <a:prstGeom prst="rect">
                <a:avLst/>
              </a:prstGeom>
              <a:blipFill>
                <a:blip r:embed="rId5"/>
                <a:stretch>
                  <a:fillRect l="-781" b="-6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145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6" y="309625"/>
            <a:ext cx="6250329" cy="838200"/>
          </a:xfrm>
        </p:spPr>
        <p:txBody>
          <a:bodyPr/>
          <a:lstStyle/>
          <a:p>
            <a:r>
              <a:rPr lang="en-US" sz="3200" dirty="0"/>
              <a:t>Properties of Laplace Transforms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blipFill>
                <a:blip r:embed="rId3"/>
                <a:stretch>
                  <a:fillRect l="-10000" t="-191667" b="-27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/>
              <p:nvPr/>
            </p:nvSpPr>
            <p:spPr>
              <a:xfrm>
                <a:off x="4584856" y="2689237"/>
                <a:ext cx="1655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856" y="2689237"/>
                <a:ext cx="1655518" cy="276999"/>
              </a:xfrm>
              <a:prstGeom prst="rect">
                <a:avLst/>
              </a:prstGeom>
              <a:blipFill>
                <a:blip r:embed="rId4"/>
                <a:stretch>
                  <a:fillRect l="-1515" r="-378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/>
              <p:nvPr/>
            </p:nvSpPr>
            <p:spPr>
              <a:xfrm>
                <a:off x="6881484" y="2562729"/>
                <a:ext cx="190020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484" y="2562729"/>
                <a:ext cx="1900200" cy="520463"/>
              </a:xfrm>
              <a:prstGeom prst="rect">
                <a:avLst/>
              </a:prstGeom>
              <a:blipFill>
                <a:blip r:embed="rId5"/>
                <a:stretch>
                  <a:fillRect l="-1987" t="-4762" r="-331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/>
              <p:nvPr/>
            </p:nvSpPr>
            <p:spPr>
              <a:xfrm>
                <a:off x="663191" y="2754239"/>
                <a:ext cx="1804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91" y="2754239"/>
                <a:ext cx="1804597" cy="276999"/>
              </a:xfrm>
              <a:prstGeom prst="rect">
                <a:avLst/>
              </a:prstGeom>
              <a:blipFill>
                <a:blip r:embed="rId6"/>
                <a:stretch>
                  <a:fillRect l="-2797" r="-349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813EE89-305B-C744-95EB-3BFE0D229D70}"/>
              </a:ext>
            </a:extLst>
          </p:cNvPr>
          <p:cNvSpPr txBox="1"/>
          <p:nvPr/>
        </p:nvSpPr>
        <p:spPr>
          <a:xfrm>
            <a:off x="627331" y="2362972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Constant multiplication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0EFCC-356A-2946-BFFC-E4BF4C81E856}"/>
              </a:ext>
            </a:extLst>
          </p:cNvPr>
          <p:cNvSpPr txBox="1"/>
          <p:nvPr/>
        </p:nvSpPr>
        <p:spPr>
          <a:xfrm>
            <a:off x="4584856" y="229797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Derivative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0EAC54-AAF5-394D-A981-57366868C472}"/>
              </a:ext>
            </a:extLst>
          </p:cNvPr>
          <p:cNvSpPr txBox="1"/>
          <p:nvPr/>
        </p:nvSpPr>
        <p:spPr>
          <a:xfrm>
            <a:off x="6881484" y="229797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Integral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C298EA-8F08-3D4F-8973-7135D6EB0135}"/>
              </a:ext>
            </a:extLst>
          </p:cNvPr>
          <p:cNvGrpSpPr/>
          <p:nvPr/>
        </p:nvGrpSpPr>
        <p:grpSpPr>
          <a:xfrm>
            <a:off x="3287210" y="5617602"/>
            <a:ext cx="3252449" cy="520463"/>
            <a:chOff x="4488475" y="5579697"/>
            <a:chExt cx="3252449" cy="5204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076C09B-1718-4F48-AD23-03F7B3063BAA}"/>
                    </a:ext>
                  </a:extLst>
                </p:cNvPr>
                <p:cNvSpPr txBox="1"/>
                <p:nvPr/>
              </p:nvSpPr>
              <p:spPr>
                <a:xfrm>
                  <a:off x="4488475" y="5701429"/>
                  <a:ext cx="8779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</m:oMath>
                  </a14:m>
                  <a:r>
                    <a:rPr lang="en-US" dirty="0"/>
                    <a:t>1</a:t>
                  </a: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076C09B-1718-4F48-AD23-03F7B3063B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475" y="5701429"/>
                  <a:ext cx="87799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0000" t="-27273" r="-14286" b="-5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216949C-9033-B842-AC26-DEA0063E5CDE}"/>
                    </a:ext>
                  </a:extLst>
                </p:cNvPr>
                <p:cNvSpPr txBox="1"/>
                <p:nvPr/>
              </p:nvSpPr>
              <p:spPr>
                <a:xfrm>
                  <a:off x="5568417" y="5579697"/>
                  <a:ext cx="911724" cy="520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216949C-9033-B842-AC26-DEA0063E5C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8417" y="5579697"/>
                  <a:ext cx="911724" cy="520463"/>
                </a:xfrm>
                <a:prstGeom prst="rect">
                  <a:avLst/>
                </a:prstGeom>
                <a:blipFill>
                  <a:blip r:embed="rId11"/>
                  <a:stretch>
                    <a:fillRect l="-4110" t="-4762" r="-5479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113494E-5CE1-FD43-A91D-AF3034E9FDF9}"/>
                    </a:ext>
                  </a:extLst>
                </p:cNvPr>
                <p:cNvSpPr txBox="1"/>
                <p:nvPr/>
              </p:nvSpPr>
              <p:spPr>
                <a:xfrm>
                  <a:off x="6762964" y="5579697"/>
                  <a:ext cx="977960" cy="520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113494E-5CE1-FD43-A91D-AF3034E9FD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64" y="5579697"/>
                  <a:ext cx="977960" cy="520463"/>
                </a:xfrm>
                <a:prstGeom prst="rect">
                  <a:avLst/>
                </a:prstGeom>
                <a:blipFill>
                  <a:blip r:embed="rId12"/>
                  <a:stretch>
                    <a:fillRect l="-5195" t="-4762" r="-1299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3D55F0-8651-7141-8F15-853FD1BC5196}"/>
                  </a:ext>
                </a:extLst>
              </p:cNvPr>
              <p:cNvSpPr txBox="1"/>
              <p:nvPr/>
            </p:nvSpPr>
            <p:spPr>
              <a:xfrm>
                <a:off x="663191" y="3592597"/>
                <a:ext cx="3000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3D55F0-8651-7141-8F15-853FD1BC5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91" y="3592597"/>
                <a:ext cx="3000437" cy="276999"/>
              </a:xfrm>
              <a:prstGeom prst="rect">
                <a:avLst/>
              </a:prstGeom>
              <a:blipFill>
                <a:blip r:embed="rId13"/>
                <a:stretch>
                  <a:fillRect l="-1266" r="-211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F8A3021-6BBE-0B40-9B57-6EAB2FFA0648}"/>
              </a:ext>
            </a:extLst>
          </p:cNvPr>
          <p:cNvSpPr txBox="1"/>
          <p:nvPr/>
        </p:nvSpPr>
        <p:spPr>
          <a:xfrm>
            <a:off x="673631" y="320133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BAA983-0C04-9346-A08E-A96395B8CF52}"/>
                  </a:ext>
                </a:extLst>
              </p:cNvPr>
              <p:cNvSpPr txBox="1"/>
              <p:nvPr/>
            </p:nvSpPr>
            <p:spPr>
              <a:xfrm>
                <a:off x="582941" y="4139754"/>
                <a:ext cx="2721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is a linear operator.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BAA983-0C04-9346-A08E-A96395B8C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41" y="4139754"/>
                <a:ext cx="2721964" cy="369332"/>
              </a:xfrm>
              <a:prstGeom prst="rect">
                <a:avLst/>
              </a:prstGeom>
              <a:blipFill>
                <a:blip r:embed="rId14"/>
                <a:stretch>
                  <a:fillRect t="-3226" r="-930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FD3225F9-7838-5245-ABD7-859F8628B3EA}"/>
              </a:ext>
            </a:extLst>
          </p:cNvPr>
          <p:cNvSpPr/>
          <p:nvPr/>
        </p:nvSpPr>
        <p:spPr>
          <a:xfrm>
            <a:off x="3200265" y="5248270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Explain the relationship between these functions.</a:t>
            </a:r>
          </a:p>
        </p:txBody>
      </p:sp>
    </p:spTree>
    <p:extLst>
      <p:ext uri="{BB962C8B-B14F-4D97-AF65-F5344CB8AC3E}">
        <p14:creationId xmlns:p14="http://schemas.microsoft.com/office/powerpoint/2010/main" val="17974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6" grpId="0"/>
      <p:bldP spid="27" grpId="0"/>
      <p:bldP spid="28" grpId="0"/>
      <p:bldP spid="29" grpId="0"/>
      <p:bldP spid="21" grpId="0"/>
      <p:bldP spid="22" grpId="0"/>
      <p:bldP spid="23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8C92-4B1F-4B45-9176-37D89F5F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of Laplace Transforms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BB61BC-AB59-7640-8CDA-C3F2F1944A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/>
              <p:nvPr/>
            </p:nvSpPr>
            <p:spPr>
              <a:xfrm>
                <a:off x="5173555" y="1923556"/>
                <a:ext cx="3198376" cy="619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555" y="1923556"/>
                <a:ext cx="3198376" cy="619400"/>
              </a:xfrm>
              <a:prstGeom prst="rect">
                <a:avLst/>
              </a:prstGeom>
              <a:blipFill>
                <a:blip r:embed="rId2"/>
                <a:stretch>
                  <a:fillRect l="-1186" t="-182000" r="-791" b="-2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/>
              <p:nvPr/>
            </p:nvSpPr>
            <p:spPr>
              <a:xfrm>
                <a:off x="5173555" y="2600845"/>
                <a:ext cx="2662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555" y="2600845"/>
                <a:ext cx="2662524" cy="276999"/>
              </a:xfrm>
              <a:prstGeom prst="rect">
                <a:avLst/>
              </a:prstGeom>
              <a:blipFill>
                <a:blip r:embed="rId3"/>
                <a:stretch>
                  <a:fillRect l="-1429" r="-285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6579666-D546-1B4C-8654-73C028174B4D}"/>
              </a:ext>
            </a:extLst>
          </p:cNvPr>
          <p:cNvSpPr txBox="1"/>
          <p:nvPr/>
        </p:nvSpPr>
        <p:spPr>
          <a:xfrm>
            <a:off x="5167944" y="1573260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Definition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AB8F43-DD50-2944-A2DD-9B31166E2E77}"/>
              </a:ext>
            </a:extLst>
          </p:cNvPr>
          <p:cNvSpPr/>
          <p:nvPr/>
        </p:nvSpPr>
        <p:spPr>
          <a:xfrm>
            <a:off x="1486261" y="1457417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19">
                <a:extLst>
                  <a:ext uri="{FF2B5EF4-FFF2-40B4-BE49-F238E27FC236}">
                    <a16:creationId xmlns:a16="http://schemas.microsoft.com/office/drawing/2014/main" id="{76235A21-2B5E-4A44-97FC-6B8A3EA3FD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1362483"/>
                  </p:ext>
                </p:extLst>
              </p:nvPr>
            </p:nvGraphicFramePr>
            <p:xfrm>
              <a:off x="2640355" y="1770210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19">
                <a:extLst>
                  <a:ext uri="{FF2B5EF4-FFF2-40B4-BE49-F238E27FC236}">
                    <a16:creationId xmlns:a16="http://schemas.microsoft.com/office/drawing/2014/main" id="{76235A21-2B5E-4A44-97FC-6B8A3EA3FD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1362483"/>
                  </p:ext>
                </p:extLst>
              </p:nvPr>
            </p:nvGraphicFramePr>
            <p:xfrm>
              <a:off x="2640355" y="1770210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4762" r="-106250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762" r="-6250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53E7A5-7792-4845-B6B9-BA4D32D1532A}"/>
              </a:ext>
            </a:extLst>
          </p:cNvPr>
          <p:cNvSpPr txBox="1"/>
          <p:nvPr/>
        </p:nvSpPr>
        <p:spPr>
          <a:xfrm>
            <a:off x="2595965" y="1462433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9">
                <a:extLst>
                  <a:ext uri="{FF2B5EF4-FFF2-40B4-BE49-F238E27FC236}">
                    <a16:creationId xmlns:a16="http://schemas.microsoft.com/office/drawing/2014/main" id="{42204DF7-D919-5045-9F19-DB2B2805DB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9057163"/>
                  </p:ext>
                </p:extLst>
              </p:nvPr>
            </p:nvGraphicFramePr>
            <p:xfrm>
              <a:off x="1549881" y="1770210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9">
                <a:extLst>
                  <a:ext uri="{FF2B5EF4-FFF2-40B4-BE49-F238E27FC236}">
                    <a16:creationId xmlns:a16="http://schemas.microsoft.com/office/drawing/2014/main" id="{42204DF7-D919-5045-9F19-DB2B2805DB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9057163"/>
                  </p:ext>
                </p:extLst>
              </p:nvPr>
            </p:nvGraphicFramePr>
            <p:xfrm>
              <a:off x="1549881" y="1770210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80C618C-44A3-D14C-8D0E-65731F678B0A}"/>
              </a:ext>
            </a:extLst>
          </p:cNvPr>
          <p:cNvSpPr txBox="1"/>
          <p:nvPr/>
        </p:nvSpPr>
        <p:spPr>
          <a:xfrm>
            <a:off x="1443345" y="1462433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CEF0A5-F8E8-A142-B3C2-945580980905}"/>
              </a:ext>
            </a:extLst>
          </p:cNvPr>
          <p:cNvCxnSpPr>
            <a:cxnSpLocks/>
          </p:cNvCxnSpPr>
          <p:nvPr/>
        </p:nvCxnSpPr>
        <p:spPr>
          <a:xfrm flipV="1">
            <a:off x="971359" y="2083018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9687AC-F165-344C-9FBC-3F946BE1048B}"/>
                  </a:ext>
                </a:extLst>
              </p:cNvPr>
              <p:cNvSpPr/>
              <p:nvPr/>
            </p:nvSpPr>
            <p:spPr>
              <a:xfrm>
                <a:off x="570665" y="1864356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9687AC-F165-344C-9FBC-3F946BE10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65" y="1864356"/>
                <a:ext cx="3978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C8D342-D3FB-EC4F-A792-7B1E1F7EFB25}"/>
              </a:ext>
            </a:extLst>
          </p:cNvPr>
          <p:cNvCxnSpPr>
            <a:cxnSpLocks/>
          </p:cNvCxnSpPr>
          <p:nvPr/>
        </p:nvCxnSpPr>
        <p:spPr>
          <a:xfrm flipV="1">
            <a:off x="3505561" y="2049022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EE8870-1BAF-E447-8FDC-CD0DBC03825E}"/>
              </a:ext>
            </a:extLst>
          </p:cNvPr>
          <p:cNvCxnSpPr>
            <a:cxnSpLocks/>
          </p:cNvCxnSpPr>
          <p:nvPr/>
        </p:nvCxnSpPr>
        <p:spPr>
          <a:xfrm>
            <a:off x="2339007" y="2167630"/>
            <a:ext cx="301348" cy="52484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5925FD-0747-8A49-B92D-2E9D24AE186E}"/>
                  </a:ext>
                </a:extLst>
              </p:cNvPr>
              <p:cNvSpPr/>
              <p:nvPr/>
            </p:nvSpPr>
            <p:spPr>
              <a:xfrm>
                <a:off x="3593453" y="1615146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5925FD-0747-8A49-B92D-2E9D24AE1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453" y="1615146"/>
                <a:ext cx="382605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52A69D-5920-124F-94B8-F45476B04E4E}"/>
              </a:ext>
            </a:extLst>
          </p:cNvPr>
          <p:cNvCxnSpPr>
            <a:cxnSpLocks/>
          </p:cNvCxnSpPr>
          <p:nvPr/>
        </p:nvCxnSpPr>
        <p:spPr>
          <a:xfrm>
            <a:off x="2317827" y="2409622"/>
            <a:ext cx="365444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CD9955-5ADD-3543-8439-296022CA9287}"/>
              </a:ext>
            </a:extLst>
          </p:cNvPr>
          <p:cNvCxnSpPr>
            <a:cxnSpLocks/>
          </p:cNvCxnSpPr>
          <p:nvPr/>
        </p:nvCxnSpPr>
        <p:spPr>
          <a:xfrm flipV="1">
            <a:off x="2302277" y="2121415"/>
            <a:ext cx="338078" cy="5710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BC2CE1C-D885-5449-8B9C-C75FFC8492C2}"/>
              </a:ext>
            </a:extLst>
          </p:cNvPr>
          <p:cNvGrpSpPr/>
          <p:nvPr/>
        </p:nvGrpSpPr>
        <p:grpSpPr>
          <a:xfrm>
            <a:off x="1404745" y="3953926"/>
            <a:ext cx="3167255" cy="1296054"/>
            <a:chOff x="85441" y="1873625"/>
            <a:chExt cx="5287156" cy="158644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229250-8712-0D47-8FC9-9FCBBBBDFA14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B71C897-C1B0-2246-8724-65ACBB50E741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E63983-9CC2-034C-9930-8B923F2CC995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BF9AAF4-A3BC-BB4E-A299-00C89511685C}"/>
                    </a:ext>
                  </a:extLst>
                </p:cNvPr>
                <p:cNvSpPr/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  <a:blipFill>
                  <a:blip r:embed="rId8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5E46A52-708E-0046-9102-BA7D00E303FA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398055-427C-FF48-B107-8FBE24894FC9}"/>
                </a:ext>
              </a:extLst>
            </p:cNvPr>
            <p:cNvCxnSpPr>
              <a:cxnSpLocks/>
              <a:stCxn id="24" idx="3"/>
              <a:endCxn id="28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263E5B-15F6-1D44-AAF1-81DC4249263C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ECBF712-9912-0C48-8F89-A9AD7C1C62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C5BB48-D509-234D-B6C7-44F51C934FCA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8DD2E73-BC42-DB41-AB9D-9657FD93DBEE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EB315B-552B-B643-96C8-C980844D2009}"/>
                  </a:ext>
                </a:extLst>
              </p:cNvPr>
              <p:cNvSpPr txBox="1"/>
              <p:nvPr/>
            </p:nvSpPr>
            <p:spPr>
              <a:xfrm>
                <a:off x="1507249" y="5495319"/>
                <a:ext cx="19513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EB315B-552B-B643-96C8-C980844D2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249" y="5495319"/>
                <a:ext cx="1951368" cy="276999"/>
              </a:xfrm>
              <a:prstGeom prst="rect">
                <a:avLst/>
              </a:prstGeom>
              <a:blipFill>
                <a:blip r:embed="rId10"/>
                <a:stretch>
                  <a:fillRect l="-1935" r="-3226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A351F5-6B5F-6649-9DC6-D40D92271B7F}"/>
                  </a:ext>
                </a:extLst>
              </p:cNvPr>
              <p:cNvSpPr txBox="1"/>
              <p:nvPr/>
            </p:nvSpPr>
            <p:spPr>
              <a:xfrm>
                <a:off x="1495632" y="5850564"/>
                <a:ext cx="3875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A351F5-6B5F-6649-9DC6-D40D92271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632" y="5850564"/>
                <a:ext cx="3875933" cy="276999"/>
              </a:xfrm>
              <a:prstGeom prst="rect">
                <a:avLst/>
              </a:prstGeom>
              <a:blipFill>
                <a:blip r:embed="rId11"/>
                <a:stretch>
                  <a:fillRect l="-654" r="-163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C4175E3-EF34-CC4F-A6EE-5841843DE5EE}"/>
              </a:ext>
            </a:extLst>
          </p:cNvPr>
          <p:cNvSpPr txBox="1"/>
          <p:nvPr/>
        </p:nvSpPr>
        <p:spPr>
          <a:xfrm>
            <a:off x="824209" y="3448021"/>
            <a:ext cx="5222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Systems in series result in a convolution.</a:t>
            </a:r>
          </a:p>
        </p:txBody>
      </p:sp>
    </p:spTree>
    <p:extLst>
      <p:ext uri="{BB962C8B-B14F-4D97-AF65-F5344CB8AC3E}">
        <p14:creationId xmlns:p14="http://schemas.microsoft.com/office/powerpoint/2010/main" val="2534708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Functions for Reaction Networks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C5564D-C121-3A4F-AF4C-B80E37D36241}"/>
              </a:ext>
            </a:extLst>
          </p:cNvPr>
          <p:cNvSpPr txBox="1"/>
          <p:nvPr/>
        </p:nvSpPr>
        <p:spPr>
          <a:xfrm>
            <a:off x="284094" y="805519"/>
            <a:ext cx="5006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Write state equations in terms of the inputs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Calculate the ratios for each system. Signals other than the input to and output from the system are set to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/>
              <p:nvPr/>
            </p:nvSpPr>
            <p:spPr>
              <a:xfrm>
                <a:off x="283282" y="2717341"/>
                <a:ext cx="58177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</a:t>
                </a:r>
              </a:p>
              <a:p>
                <a:r>
                  <a:rPr lang="en-US" dirty="0"/>
                  <a:t>All reactions are mass action.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controlled externally.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82" y="2717341"/>
                <a:ext cx="5817717" cy="646331"/>
              </a:xfrm>
              <a:prstGeom prst="rect">
                <a:avLst/>
              </a:prstGeom>
              <a:blipFill>
                <a:blip r:embed="rId3"/>
                <a:stretch>
                  <a:fillRect l="-871" t="-5882" r="-654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/>
              <p:nvPr/>
            </p:nvSpPr>
            <p:spPr>
              <a:xfrm>
                <a:off x="577860" y="3425329"/>
                <a:ext cx="3605231" cy="7326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60" y="3425329"/>
                <a:ext cx="3605231" cy="732636"/>
              </a:xfrm>
              <a:prstGeom prst="rect">
                <a:avLst/>
              </a:prstGeom>
              <a:blipFill>
                <a:blip r:embed="rId4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/>
              <p:nvPr/>
            </p:nvSpPr>
            <p:spPr>
              <a:xfrm>
                <a:off x="534295" y="4418147"/>
                <a:ext cx="3605231" cy="6719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95" y="4418147"/>
                <a:ext cx="3605231" cy="671915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/>
              <p:nvPr/>
            </p:nvSpPr>
            <p:spPr>
              <a:xfrm>
                <a:off x="4525008" y="3425329"/>
                <a:ext cx="3605231" cy="13379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008" y="3425329"/>
                <a:ext cx="3605231" cy="1337930"/>
              </a:xfrm>
              <a:prstGeom prst="rect">
                <a:avLst/>
              </a:prstGeom>
              <a:blipFill>
                <a:blip r:embed="rId6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7A4B3FC7-30C2-1E4D-9FB9-639100561BF9}"/>
              </a:ext>
            </a:extLst>
          </p:cNvPr>
          <p:cNvGrpSpPr/>
          <p:nvPr/>
        </p:nvGrpSpPr>
        <p:grpSpPr>
          <a:xfrm>
            <a:off x="5883553" y="2210229"/>
            <a:ext cx="2399809" cy="798167"/>
            <a:chOff x="85441" y="1873625"/>
            <a:chExt cx="5359071" cy="158644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127F2DF-C06D-6F46-84CF-EA9CAE09BF2D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FC22FE5-37C5-D348-8191-D9169EEED162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BA228BA-9BD4-1A43-9DFC-C01EAE43836D}"/>
                </a:ext>
              </a:extLst>
            </p:cNvPr>
            <p:cNvSpPr txBox="1"/>
            <p:nvPr/>
          </p:nvSpPr>
          <p:spPr>
            <a:xfrm>
              <a:off x="85441" y="2164402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5C17924-414E-0E4F-A516-2EA13554B8EB}"/>
                    </a:ext>
                  </a:extLst>
                </p:cNvPr>
                <p:cNvSpPr/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5C17924-414E-0E4F-A516-2EA13554B8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81D08BF-FF88-EA4A-A685-64B040CB82E0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21D8A9A-6961-EF41-941E-02A613BCB5BB}"/>
                </a:ext>
              </a:extLst>
            </p:cNvPr>
            <p:cNvCxnSpPr>
              <a:cxnSpLocks/>
              <a:stCxn id="69" idx="3"/>
              <a:endCxn id="73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F6E2E3F-5382-E747-9F7B-7E022676A029}"/>
                </a:ext>
              </a:extLst>
            </p:cNvPr>
            <p:cNvSpPr txBox="1"/>
            <p:nvPr/>
          </p:nvSpPr>
          <p:spPr>
            <a:xfrm>
              <a:off x="2279300" y="2140811"/>
              <a:ext cx="655802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3CF9798-A711-3F4F-BC71-89ED6A367FB9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3CF9798-A711-3F4F-BC71-89ED6A367F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3B47643-4B3D-A24F-B8E2-3B9B27D2CE0D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 flipV="1">
              <a:off x="4050998" y="2545667"/>
              <a:ext cx="1080774" cy="141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0A531DA-649E-F448-A7B4-4E6C797A83D4}"/>
                </a:ext>
              </a:extLst>
            </p:cNvPr>
            <p:cNvSpPr txBox="1"/>
            <p:nvPr/>
          </p:nvSpPr>
          <p:spPr>
            <a:xfrm>
              <a:off x="4788711" y="2121659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S3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4F6D786-D04C-044C-A9D3-9D081427B8D3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7FC6FA3-FE81-2B40-B6FA-BAAD5DF4A351}"/>
              </a:ext>
            </a:extLst>
          </p:cNvPr>
          <p:cNvGrpSpPr/>
          <p:nvPr/>
        </p:nvGrpSpPr>
        <p:grpSpPr>
          <a:xfrm>
            <a:off x="3798884" y="5211108"/>
            <a:ext cx="3157637" cy="1296054"/>
            <a:chOff x="85441" y="1873625"/>
            <a:chExt cx="5271101" cy="1586444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8E1B1B0-FE0B-1F49-ACD8-3FB990FB73BA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bg1"/>
                </a:solidFill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59879BD7-9D4D-6C43-B4CD-EEE0C8318DD1}"/>
                </a:ext>
              </a:extLst>
            </p:cNvPr>
            <p:cNvCxnSpPr>
              <a:cxnSpLocks/>
              <a:endCxn id="81" idx="1"/>
            </p:cNvCxnSpPr>
            <p:nvPr/>
          </p:nvCxnSpPr>
          <p:spPr>
            <a:xfrm flipV="1">
              <a:off x="215653" y="2580551"/>
              <a:ext cx="1132390" cy="1906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CB820D-192A-9445-814C-E2FF83E06105}"/>
                </a:ext>
              </a:extLst>
            </p:cNvPr>
            <p:cNvSpPr txBox="1"/>
            <p:nvPr/>
          </p:nvSpPr>
          <p:spPr>
            <a:xfrm>
              <a:off x="85441" y="2164402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2B05556-9AB7-EC42-8292-938A6A5EF6A5}"/>
                    </a:ext>
                  </a:extLst>
                </p:cNvPr>
                <p:cNvSpPr/>
                <p:nvPr/>
              </p:nvSpPr>
              <p:spPr>
                <a:xfrm>
                  <a:off x="1327093" y="2317553"/>
                  <a:ext cx="1008181" cy="5403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1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1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2B05556-9AB7-EC42-8292-938A6A5EF6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093" y="2317553"/>
                  <a:ext cx="1008181" cy="54030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BC8A6AF-B842-B04C-AC18-58C3B73BF010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BC8A6AF-B842-B04C-AC18-58C3B73BF0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FBFA1A2-54A7-3844-9D71-B6C62852410E}"/>
                </a:ext>
              </a:extLst>
            </p:cNvPr>
            <p:cNvCxnSpPr>
              <a:cxnSpLocks/>
              <a:stCxn id="81" idx="3"/>
              <a:endCxn id="85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F118B1E-0A2B-C24A-BA15-372088AD8954}"/>
                </a:ext>
              </a:extLst>
            </p:cNvPr>
            <p:cNvSpPr txBox="1"/>
            <p:nvPr/>
          </p:nvSpPr>
          <p:spPr>
            <a:xfrm>
              <a:off x="2279301" y="2140811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S2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3CED8DF-D6E4-1D4A-8086-A779CF31BD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0B313E9-B4FA-FF48-9617-E23AFF7E6835}"/>
                </a:ext>
              </a:extLst>
            </p:cNvPr>
            <p:cNvSpPr txBox="1"/>
            <p:nvPr/>
          </p:nvSpPr>
          <p:spPr>
            <a:xfrm>
              <a:off x="4788710" y="2121659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S3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0F4C71A-815B-5743-89DE-37169B19B33B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BD91AC3-C8F6-0C47-93F3-A634E83A5610}"/>
              </a:ext>
            </a:extLst>
          </p:cNvPr>
          <p:cNvSpPr txBox="1"/>
          <p:nvPr/>
        </p:nvSpPr>
        <p:spPr>
          <a:xfrm>
            <a:off x="5960812" y="107772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62CB8C-AF2D-8F49-B695-14EF56C8FC27}"/>
              </a:ext>
            </a:extLst>
          </p:cNvPr>
          <p:cNvSpPr txBox="1"/>
          <p:nvPr/>
        </p:nvSpPr>
        <p:spPr>
          <a:xfrm>
            <a:off x="5833987" y="1446584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J1: $S1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S2; k1*$S1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J2: S2 -&gt; S3; k2*S2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11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5486"/>
            <a:ext cx="8229600" cy="838200"/>
          </a:xfrm>
        </p:spPr>
        <p:txBody>
          <a:bodyPr/>
          <a:lstStyle/>
          <a:p>
            <a:r>
              <a:rPr lang="en-US" dirty="0"/>
              <a:t>Analysis Using 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/>
              <p:nvPr/>
            </p:nvSpPr>
            <p:spPr>
              <a:xfrm>
                <a:off x="4933038" y="1381180"/>
                <a:ext cx="3605231" cy="19246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038" y="1381180"/>
                <a:ext cx="3605231" cy="1924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6518B048-A9FA-7D4D-BFEA-3C15B7808D35}"/>
              </a:ext>
            </a:extLst>
          </p:cNvPr>
          <p:cNvGrpSpPr/>
          <p:nvPr/>
        </p:nvGrpSpPr>
        <p:grpSpPr>
          <a:xfrm>
            <a:off x="546876" y="1117991"/>
            <a:ext cx="3167255" cy="1296054"/>
            <a:chOff x="85441" y="1873625"/>
            <a:chExt cx="5287156" cy="158644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71CAB9-A30B-CA40-BD3E-39FF262A8860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F452919-69C7-0847-B673-8D3567B24DB0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2215FA1-A92A-A048-B2A9-E2361E919299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/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  <a:blipFill>
                  <a:blip r:embed="rId4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DFE0C51-E82F-6648-BE69-9399328A044C}"/>
                </a:ext>
              </a:extLst>
            </p:cNvPr>
            <p:cNvCxnSpPr>
              <a:cxnSpLocks/>
              <a:stCxn id="54" idx="3"/>
              <a:endCxn id="60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F8BBBCD-6BAD-9C4E-AEF1-2A00D49E2BE2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6771271-C403-6349-A4BE-7F894E556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0D72231-5640-F447-976B-3E32CBD74C5D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33CA458-CA55-9E40-8F25-85A887EF830B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D99645C-A5D9-DA4B-9150-D1C573D8E4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3895" y="3497000"/>
            <a:ext cx="3119787" cy="21257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4688F1-A4AA-6A49-8F34-2BD988C5472F}"/>
                  </a:ext>
                </a:extLst>
              </p:cNvPr>
              <p:cNvSpPr txBox="1"/>
              <p:nvPr/>
            </p:nvSpPr>
            <p:spPr>
              <a:xfrm>
                <a:off x="250508" y="3497000"/>
                <a:ext cx="53462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the response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to a step of size 10?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4688F1-A4AA-6A49-8F34-2BD988C54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8" y="3497000"/>
                <a:ext cx="5346207" cy="369332"/>
              </a:xfrm>
              <a:prstGeom prst="rect">
                <a:avLst/>
              </a:prstGeom>
              <a:blipFill>
                <a:blip r:embed="rId7"/>
                <a:stretch>
                  <a:fillRect l="-948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EF9BAD0-C89A-1F47-ACD2-25C2B12912D3}"/>
                  </a:ext>
                </a:extLst>
              </p:cNvPr>
              <p:cNvSpPr/>
              <p:nvPr/>
            </p:nvSpPr>
            <p:spPr>
              <a:xfrm>
                <a:off x="6634817" y="3673468"/>
                <a:ext cx="1442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EF9BAD0-C89A-1F47-ACD2-25C2B12912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817" y="3673468"/>
                <a:ext cx="144238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9048B94-1388-3349-960D-3A99DA82ADD8}"/>
                  </a:ext>
                </a:extLst>
              </p:cNvPr>
              <p:cNvSpPr txBox="1"/>
              <p:nvPr/>
            </p:nvSpPr>
            <p:spPr>
              <a:xfrm>
                <a:off x="232579" y="4620810"/>
                <a:ext cx="5415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the response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to a step of size 10?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9048B94-1388-3349-960D-3A99DA82A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79" y="4620810"/>
                <a:ext cx="5415970" cy="369332"/>
              </a:xfrm>
              <a:prstGeom prst="rect">
                <a:avLst/>
              </a:prstGeom>
              <a:blipFill>
                <a:blip r:embed="rId10"/>
                <a:stretch>
                  <a:fillRect l="-937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EE949B6-C996-2C42-97C5-4A1AC08F8F5B}"/>
                  </a:ext>
                </a:extLst>
              </p:cNvPr>
              <p:cNvSpPr/>
              <p:nvPr/>
            </p:nvSpPr>
            <p:spPr>
              <a:xfrm>
                <a:off x="511139" y="5017369"/>
                <a:ext cx="3202992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EE949B6-C996-2C42-97C5-4A1AC08F8F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39" y="5017369"/>
                <a:ext cx="3202992" cy="629852"/>
              </a:xfrm>
              <a:prstGeom prst="rect">
                <a:avLst/>
              </a:prstGeom>
              <a:blipFill>
                <a:blip r:embed="rId11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FDB37C4-E9F3-024A-9286-9E022F2DE0F9}"/>
                  </a:ext>
                </a:extLst>
              </p:cNvPr>
              <p:cNvSpPr/>
              <p:nvPr/>
            </p:nvSpPr>
            <p:spPr>
              <a:xfrm>
                <a:off x="518942" y="3783225"/>
                <a:ext cx="2884764" cy="6635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(10)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=10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FDB37C4-E9F3-024A-9286-9E022F2DE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42" y="3783225"/>
                <a:ext cx="2884764" cy="663580"/>
              </a:xfrm>
              <a:prstGeom prst="rect">
                <a:avLst/>
              </a:prstGeom>
              <a:blipFill>
                <a:blip r:embed="rId12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660E56C8-7AF0-4C42-86E2-05252CB0FEA4}"/>
              </a:ext>
            </a:extLst>
          </p:cNvPr>
          <p:cNvSpPr txBox="1"/>
          <p:nvPr/>
        </p:nvSpPr>
        <p:spPr>
          <a:xfrm>
            <a:off x="232579" y="2762194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the poles of the system?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4BE6D45-5F78-B646-97AA-59B26B7E4621}"/>
                  </a:ext>
                </a:extLst>
              </p:cNvPr>
              <p:cNvSpPr/>
              <p:nvPr/>
            </p:nvSpPr>
            <p:spPr>
              <a:xfrm>
                <a:off x="448381" y="2964424"/>
                <a:ext cx="870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4BE6D45-5F78-B646-97AA-59B26B7E4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81" y="2964424"/>
                <a:ext cx="870688" cy="369332"/>
              </a:xfrm>
              <a:prstGeom prst="rect">
                <a:avLst/>
              </a:prstGeom>
              <a:blipFill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6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43" grpId="0"/>
      <p:bldP spid="44" grpId="0"/>
      <p:bldP spid="15" grpId="0"/>
      <p:bldP spid="23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System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/>
              <p:nvPr/>
            </p:nvSpPr>
            <p:spPr>
              <a:xfrm>
                <a:off x="5413263" y="1417039"/>
                <a:ext cx="3605231" cy="680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all reactions are mass action,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263" y="1417039"/>
                <a:ext cx="3605231" cy="680123"/>
              </a:xfrm>
              <a:prstGeom prst="rect">
                <a:avLst/>
              </a:prstGeom>
              <a:blipFill>
                <a:blip r:embed="rId2"/>
                <a:stretch>
                  <a:fillRect l="-1408" t="-363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/>
              <p:nvPr/>
            </p:nvSpPr>
            <p:spPr>
              <a:xfrm>
                <a:off x="5413262" y="2187749"/>
                <a:ext cx="3605231" cy="811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+1 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262" y="2187749"/>
                <a:ext cx="3605231" cy="811056"/>
              </a:xfrm>
              <a:prstGeom prst="rect">
                <a:avLst/>
              </a:prstGeom>
              <a:blipFill>
                <a:blip r:embed="rId3"/>
                <a:stretch>
                  <a:fillRect t="-4615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DAE479F-38BB-F64E-BDA5-65663D889AFD}"/>
              </a:ext>
            </a:extLst>
          </p:cNvPr>
          <p:cNvGrpSpPr/>
          <p:nvPr/>
        </p:nvGrpSpPr>
        <p:grpSpPr>
          <a:xfrm>
            <a:off x="566197" y="1936993"/>
            <a:ext cx="3658722" cy="1332465"/>
            <a:chOff x="-635306" y="1873625"/>
            <a:chExt cx="5979987" cy="158644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C9ECB22-8B8C-7F44-B97D-EED241588F1E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49DDA33-1E55-1940-A94F-BA997240173D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335097-4D17-F246-9631-0988920B065C}"/>
                </a:ext>
              </a:extLst>
            </p:cNvPr>
            <p:cNvSpPr txBox="1"/>
            <p:nvPr/>
          </p:nvSpPr>
          <p:spPr>
            <a:xfrm>
              <a:off x="466403" y="2207098"/>
              <a:ext cx="555970" cy="29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960D136-CCBE-7340-B4D2-B243A2E36B87}"/>
                    </a:ext>
                  </a:extLst>
                </p:cNvPr>
                <p:cNvSpPr/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960D136-CCBE-7340-B4D2-B243A2E36B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71BA471-EBEE-8147-BEEB-37FE8D16BD91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B409747-7A80-BC45-BFCB-6BF278CADAC6}"/>
                </a:ext>
              </a:extLst>
            </p:cNvPr>
            <p:cNvCxnSpPr>
              <a:cxnSpLocks/>
              <a:stCxn id="23" idx="3"/>
              <a:endCxn id="27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C01135-04FB-9046-9A53-06D2A0C05254}"/>
                </a:ext>
              </a:extLst>
            </p:cNvPr>
            <p:cNvSpPr txBox="1"/>
            <p:nvPr/>
          </p:nvSpPr>
          <p:spPr>
            <a:xfrm>
              <a:off x="2337908" y="2226199"/>
              <a:ext cx="555970" cy="29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5D426BE-69BC-FE4B-BEC8-642DB95A212F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5D426BE-69BC-FE4B-BEC8-642DB95A21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953273-E2E4-4B4A-B071-EFBA181A5358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V="1">
              <a:off x="4050998" y="2545667"/>
              <a:ext cx="1080774" cy="141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A7966B1-45A3-7547-9F15-FF0211071EA0}"/>
                </a:ext>
              </a:extLst>
            </p:cNvPr>
            <p:cNvSpPr txBox="1"/>
            <p:nvPr/>
          </p:nvSpPr>
          <p:spPr>
            <a:xfrm>
              <a:off x="4788711" y="2207047"/>
              <a:ext cx="555970" cy="29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S3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D2DC127-FB3A-4645-8781-CB8313C4D73F}"/>
                </a:ext>
              </a:extLst>
            </p:cNvPr>
            <p:cNvSpPr/>
            <p:nvPr/>
          </p:nvSpPr>
          <p:spPr>
            <a:xfrm>
              <a:off x="-635306" y="1873625"/>
              <a:ext cx="5343332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EB19F42-E396-7E40-81E7-95B6720257C9}"/>
              </a:ext>
            </a:extLst>
          </p:cNvPr>
          <p:cNvSpPr/>
          <p:nvPr/>
        </p:nvSpPr>
        <p:spPr>
          <a:xfrm>
            <a:off x="699518" y="2292556"/>
            <a:ext cx="430847" cy="4277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F40F8C8-5EEA-FF4F-B7A2-4EDB13D262A1}"/>
                  </a:ext>
                </a:extLst>
              </p:cNvPr>
              <p:cNvSpPr txBox="1"/>
              <p:nvPr/>
            </p:nvSpPr>
            <p:spPr>
              <a:xfrm>
                <a:off x="362707" y="3649448"/>
                <a:ext cx="3605231" cy="10201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F40F8C8-5EEA-FF4F-B7A2-4EDB13D26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7" y="3649448"/>
                <a:ext cx="3605231" cy="1020151"/>
              </a:xfrm>
              <a:prstGeom prst="rect">
                <a:avLst/>
              </a:prstGeom>
              <a:blipFill>
                <a:blip r:embed="rId6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3E7516F-B6C2-034F-969F-822AF900F480}"/>
                  </a:ext>
                </a:extLst>
              </p:cNvPr>
              <p:cNvSpPr txBox="1"/>
              <p:nvPr/>
            </p:nvSpPr>
            <p:spPr>
              <a:xfrm>
                <a:off x="503903" y="4790228"/>
                <a:ext cx="3393786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3E7516F-B6C2-034F-969F-822AF900F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03" y="4790228"/>
                <a:ext cx="3393786" cy="646331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D9DAD6-580C-AE44-AAA7-EAB21F3D69ED}"/>
                  </a:ext>
                </a:extLst>
              </p:cNvPr>
              <p:cNvSpPr txBox="1"/>
              <p:nvPr/>
            </p:nvSpPr>
            <p:spPr>
              <a:xfrm>
                <a:off x="5081569" y="3119729"/>
                <a:ext cx="3605231" cy="13379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D9DAD6-580C-AE44-AAA7-EAB21F3D6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569" y="3119729"/>
                <a:ext cx="3605231" cy="1337930"/>
              </a:xfrm>
              <a:prstGeom prst="rect">
                <a:avLst/>
              </a:prstGeom>
              <a:blipFill>
                <a:blip r:embed="rId8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56B0A5D-5DC0-4941-85EC-7136D651B421}"/>
                  </a:ext>
                </a:extLst>
              </p:cNvPr>
              <p:cNvSpPr txBox="1"/>
              <p:nvPr/>
            </p:nvSpPr>
            <p:spPr>
              <a:xfrm>
                <a:off x="4572000" y="4674081"/>
                <a:ext cx="4174759" cy="5177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b="0" dirty="0">
                    <a:latin typeface="Cambria Math" panose="02040503050406030204" pitchFamily="18" charset="0"/>
                  </a:rPr>
                  <a:t>since exponential decay.</a:t>
                </a: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56B0A5D-5DC0-4941-85EC-7136D651B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674081"/>
                <a:ext cx="4174759" cy="5177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98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8C16-0EA0-8446-871D-2D452F2D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5FC1-A247-ED48-A971-5654A0CF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Laplace Transforms?</a:t>
            </a:r>
          </a:p>
          <a:p>
            <a:r>
              <a:rPr lang="en-US" dirty="0"/>
              <a:t>Basic Laplace Transforms</a:t>
            </a:r>
          </a:p>
          <a:p>
            <a:r>
              <a:rPr lang="en-US" dirty="0"/>
              <a:t>Properties</a:t>
            </a:r>
          </a:p>
          <a:p>
            <a:r>
              <a:rPr lang="en-US" dirty="0"/>
              <a:t>Applying Laplace Transforms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2DEC-C9BE-6446-9647-0EB72BF13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739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System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DAE479F-38BB-F64E-BDA5-65663D889AFD}"/>
              </a:ext>
            </a:extLst>
          </p:cNvPr>
          <p:cNvGrpSpPr/>
          <p:nvPr/>
        </p:nvGrpSpPr>
        <p:grpSpPr>
          <a:xfrm>
            <a:off x="4572000" y="1066800"/>
            <a:ext cx="3658722" cy="1332465"/>
            <a:chOff x="-635306" y="1873625"/>
            <a:chExt cx="5979987" cy="158644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C9ECB22-8B8C-7F44-B97D-EED241588F1E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49DDA33-1E55-1940-A94F-BA997240173D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335097-4D17-F246-9631-0988920B065C}"/>
                </a:ext>
              </a:extLst>
            </p:cNvPr>
            <p:cNvSpPr txBox="1"/>
            <p:nvPr/>
          </p:nvSpPr>
          <p:spPr>
            <a:xfrm>
              <a:off x="466403" y="2207098"/>
              <a:ext cx="555970" cy="29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960D136-CCBE-7340-B4D2-B243A2E36B87}"/>
                    </a:ext>
                  </a:extLst>
                </p:cNvPr>
                <p:cNvSpPr/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960D136-CCBE-7340-B4D2-B243A2E36B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71BA471-EBEE-8147-BEEB-37FE8D16BD91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B409747-7A80-BC45-BFCB-6BF278CADAC6}"/>
                </a:ext>
              </a:extLst>
            </p:cNvPr>
            <p:cNvCxnSpPr>
              <a:cxnSpLocks/>
              <a:stCxn id="23" idx="3"/>
              <a:endCxn id="27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C01135-04FB-9046-9A53-06D2A0C05254}"/>
                </a:ext>
              </a:extLst>
            </p:cNvPr>
            <p:cNvSpPr txBox="1"/>
            <p:nvPr/>
          </p:nvSpPr>
          <p:spPr>
            <a:xfrm>
              <a:off x="2337908" y="2226199"/>
              <a:ext cx="555970" cy="29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5D426BE-69BC-FE4B-BEC8-642DB95A212F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5D426BE-69BC-FE4B-BEC8-642DB95A21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953273-E2E4-4B4A-B071-EFBA181A5358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V="1">
              <a:off x="4050998" y="2545667"/>
              <a:ext cx="1080774" cy="141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A7966B1-45A3-7547-9F15-FF0211071EA0}"/>
                </a:ext>
              </a:extLst>
            </p:cNvPr>
            <p:cNvSpPr txBox="1"/>
            <p:nvPr/>
          </p:nvSpPr>
          <p:spPr>
            <a:xfrm>
              <a:off x="4788711" y="2207047"/>
              <a:ext cx="555970" cy="29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S3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D2DC127-FB3A-4645-8781-CB8313C4D73F}"/>
                </a:ext>
              </a:extLst>
            </p:cNvPr>
            <p:cNvSpPr/>
            <p:nvPr/>
          </p:nvSpPr>
          <p:spPr>
            <a:xfrm>
              <a:off x="-635306" y="1873625"/>
              <a:ext cx="5343332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EB19F42-E396-7E40-81E7-95B6720257C9}"/>
              </a:ext>
            </a:extLst>
          </p:cNvPr>
          <p:cNvSpPr/>
          <p:nvPr/>
        </p:nvSpPr>
        <p:spPr>
          <a:xfrm>
            <a:off x="4705321" y="1422363"/>
            <a:ext cx="430847" cy="4277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D9DAD6-580C-AE44-AAA7-EAB21F3D69ED}"/>
                  </a:ext>
                </a:extLst>
              </p:cNvPr>
              <p:cNvSpPr txBox="1"/>
              <p:nvPr/>
            </p:nvSpPr>
            <p:spPr>
              <a:xfrm>
                <a:off x="615322" y="1065778"/>
                <a:ext cx="3605231" cy="19036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D9DAD6-580C-AE44-AAA7-EAB21F3D6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22" y="1065778"/>
                <a:ext cx="3605231" cy="1903663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C8AC38B-0633-B549-ABEA-27FF99126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725" y="3525792"/>
            <a:ext cx="2653178" cy="177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52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6E59-867B-9744-8209-6362B069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85563-6E84-9143-AD8E-1240F3A9A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B3718-BFF7-F54B-AFC9-235984201E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98961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6" y="309625"/>
            <a:ext cx="6250329" cy="838200"/>
          </a:xfrm>
        </p:spPr>
        <p:txBody>
          <a:bodyPr/>
          <a:lstStyle/>
          <a:p>
            <a:r>
              <a:rPr lang="en-US" sz="3200" dirty="0"/>
              <a:t>Properties of Laplace Transforms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blipFill>
                <a:blip r:embed="rId3"/>
                <a:stretch>
                  <a:fillRect l="-10000" t="-191667" b="-27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/>
              <p:nvPr/>
            </p:nvSpPr>
            <p:spPr>
              <a:xfrm>
                <a:off x="4345158" y="2689237"/>
                <a:ext cx="1655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58" y="2689237"/>
                <a:ext cx="1655518" cy="276999"/>
              </a:xfrm>
              <a:prstGeom prst="rect">
                <a:avLst/>
              </a:prstGeom>
              <a:blipFill>
                <a:blip r:embed="rId4"/>
                <a:stretch>
                  <a:fillRect l="-3053" r="-458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/>
              <p:nvPr/>
            </p:nvSpPr>
            <p:spPr>
              <a:xfrm>
                <a:off x="6881484" y="2562729"/>
                <a:ext cx="190020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484" y="2562729"/>
                <a:ext cx="1900200" cy="520463"/>
              </a:xfrm>
              <a:prstGeom prst="rect">
                <a:avLst/>
              </a:prstGeom>
              <a:blipFill>
                <a:blip r:embed="rId5"/>
                <a:stretch>
                  <a:fillRect l="-1987" t="-4762" r="-331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/>
              <p:nvPr/>
            </p:nvSpPr>
            <p:spPr>
              <a:xfrm>
                <a:off x="1163029" y="1983186"/>
                <a:ext cx="1804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029" y="1983186"/>
                <a:ext cx="1804597" cy="276999"/>
              </a:xfrm>
              <a:prstGeom prst="rect">
                <a:avLst/>
              </a:prstGeom>
              <a:blipFill>
                <a:blip r:embed="rId6"/>
                <a:stretch>
                  <a:fillRect l="-2098" r="-41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813EE89-305B-C744-95EB-3BFE0D229D70}"/>
              </a:ext>
            </a:extLst>
          </p:cNvPr>
          <p:cNvSpPr txBox="1"/>
          <p:nvPr/>
        </p:nvSpPr>
        <p:spPr>
          <a:xfrm>
            <a:off x="1127169" y="1591919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Constant multiplication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0EFCC-356A-2946-BFFC-E4BF4C81E856}"/>
              </a:ext>
            </a:extLst>
          </p:cNvPr>
          <p:cNvSpPr txBox="1"/>
          <p:nvPr/>
        </p:nvSpPr>
        <p:spPr>
          <a:xfrm>
            <a:off x="4345158" y="229797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Derivative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0EAC54-AAF5-394D-A981-57366868C472}"/>
              </a:ext>
            </a:extLst>
          </p:cNvPr>
          <p:cNvSpPr txBox="1"/>
          <p:nvPr/>
        </p:nvSpPr>
        <p:spPr>
          <a:xfrm>
            <a:off x="6881484" y="229797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Integral</a:t>
            </a:r>
          </a:p>
        </p:txBody>
      </p:sp>
      <p:pic>
        <p:nvPicPr>
          <p:cNvPr id="31" name="Picture 6" descr="The impulse response of an example simple delay">
            <a:extLst>
              <a:ext uri="{FF2B5EF4-FFF2-40B4-BE49-F238E27FC236}">
                <a16:creationId xmlns:a16="http://schemas.microsoft.com/office/drawing/2014/main" id="{4D73AF1E-AFB0-0442-B243-47B74B451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69" y="2512832"/>
            <a:ext cx="2407665" cy="180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742EFA3-F97A-FD41-9805-FBD098CBCBFD}"/>
                  </a:ext>
                </a:extLst>
              </p:cNvPr>
              <p:cNvSpPr/>
              <p:nvPr/>
            </p:nvSpPr>
            <p:spPr>
              <a:xfrm>
                <a:off x="1362634" y="2592417"/>
                <a:ext cx="4675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742EFA3-F97A-FD41-9805-FBD098CBCB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34" y="2592417"/>
                <a:ext cx="4675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3D1D81-7D68-DB45-9BB0-9F38E832E50C}"/>
                  </a:ext>
                </a:extLst>
              </p:cNvPr>
              <p:cNvSpPr/>
              <p:nvPr/>
            </p:nvSpPr>
            <p:spPr>
              <a:xfrm>
                <a:off x="1761867" y="2638844"/>
                <a:ext cx="9697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(0.8)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3D1D81-7D68-DB45-9BB0-9F38E832E5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867" y="2638844"/>
                <a:ext cx="969753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BC298EA-8F08-3D4F-8973-7135D6EB0135}"/>
              </a:ext>
            </a:extLst>
          </p:cNvPr>
          <p:cNvGrpSpPr/>
          <p:nvPr/>
        </p:nvGrpSpPr>
        <p:grpSpPr>
          <a:xfrm>
            <a:off x="4988924" y="3662969"/>
            <a:ext cx="3252449" cy="520463"/>
            <a:chOff x="4488475" y="5579697"/>
            <a:chExt cx="3252449" cy="5204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076C09B-1718-4F48-AD23-03F7B3063BAA}"/>
                    </a:ext>
                  </a:extLst>
                </p:cNvPr>
                <p:cNvSpPr txBox="1"/>
                <p:nvPr/>
              </p:nvSpPr>
              <p:spPr>
                <a:xfrm>
                  <a:off x="4488475" y="5701429"/>
                  <a:ext cx="8779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</m:oMath>
                  </a14:m>
                  <a:r>
                    <a:rPr lang="en-US" dirty="0"/>
                    <a:t>1</a:t>
                  </a: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076C09B-1718-4F48-AD23-03F7B3063B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475" y="5701429"/>
                  <a:ext cx="87799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0000" t="-27273" r="-14286" b="-5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216949C-9033-B842-AC26-DEA0063E5CDE}"/>
                    </a:ext>
                  </a:extLst>
                </p:cNvPr>
                <p:cNvSpPr txBox="1"/>
                <p:nvPr/>
              </p:nvSpPr>
              <p:spPr>
                <a:xfrm>
                  <a:off x="5568417" y="5579697"/>
                  <a:ext cx="911724" cy="520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216949C-9033-B842-AC26-DEA0063E5C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8417" y="5579697"/>
                  <a:ext cx="911724" cy="520463"/>
                </a:xfrm>
                <a:prstGeom prst="rect">
                  <a:avLst/>
                </a:prstGeom>
                <a:blipFill>
                  <a:blip r:embed="rId11"/>
                  <a:stretch>
                    <a:fillRect l="-4110" t="-4762" r="-5479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113494E-5CE1-FD43-A91D-AF3034E9FDF9}"/>
                    </a:ext>
                  </a:extLst>
                </p:cNvPr>
                <p:cNvSpPr txBox="1"/>
                <p:nvPr/>
              </p:nvSpPr>
              <p:spPr>
                <a:xfrm>
                  <a:off x="6762964" y="5579697"/>
                  <a:ext cx="977960" cy="520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113494E-5CE1-FD43-A91D-AF3034E9FD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64" y="5579697"/>
                  <a:ext cx="977960" cy="520463"/>
                </a:xfrm>
                <a:prstGeom prst="rect">
                  <a:avLst/>
                </a:prstGeom>
                <a:blipFill>
                  <a:blip r:embed="rId12"/>
                  <a:stretch>
                    <a:fillRect l="-5195" t="-4762" r="-1299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3D55F0-8651-7141-8F15-853FD1BC5196}"/>
                  </a:ext>
                </a:extLst>
              </p:cNvPr>
              <p:cNvSpPr txBox="1"/>
              <p:nvPr/>
            </p:nvSpPr>
            <p:spPr>
              <a:xfrm>
                <a:off x="1002911" y="5145005"/>
                <a:ext cx="3000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3D55F0-8651-7141-8F15-853FD1BC5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911" y="5145005"/>
                <a:ext cx="3000437" cy="276999"/>
              </a:xfrm>
              <a:prstGeom prst="rect">
                <a:avLst/>
              </a:prstGeom>
              <a:blipFill>
                <a:blip r:embed="rId13"/>
                <a:stretch>
                  <a:fillRect l="-1266" r="-2110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F8A3021-6BBE-0B40-9B57-6EAB2FFA0648}"/>
              </a:ext>
            </a:extLst>
          </p:cNvPr>
          <p:cNvSpPr txBox="1"/>
          <p:nvPr/>
        </p:nvSpPr>
        <p:spPr>
          <a:xfrm>
            <a:off x="1013351" y="475373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Summation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BAA983-0C04-9346-A08E-A96395B8CF52}"/>
              </a:ext>
            </a:extLst>
          </p:cNvPr>
          <p:cNvSpPr txBox="1"/>
          <p:nvPr/>
        </p:nvSpPr>
        <p:spPr>
          <a:xfrm>
            <a:off x="1236348" y="5799611"/>
            <a:ext cx="2843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LTs are linear operators.</a:t>
            </a:r>
          </a:p>
        </p:txBody>
      </p:sp>
    </p:spTree>
    <p:extLst>
      <p:ext uri="{BB962C8B-B14F-4D97-AF65-F5344CB8AC3E}">
        <p14:creationId xmlns:p14="http://schemas.microsoft.com/office/powerpoint/2010/main" val="304770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8" grpId="0"/>
      <p:bldP spid="29" grpId="0"/>
      <p:bldP spid="32" grpId="0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5F53-A244-AD4F-86AE-F8BADEDA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LaPlace</a:t>
            </a:r>
            <a:r>
              <a:rPr lang="en-US" dirty="0"/>
              <a:t> Transform Essentials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3DE50-454E-7545-ABAF-E10FBE9817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437C-0EB3-B648-AB36-C8B075258327}"/>
                  </a:ext>
                </a:extLst>
              </p:cNvPr>
              <p:cNvSpPr txBox="1"/>
              <p:nvPr/>
            </p:nvSpPr>
            <p:spPr>
              <a:xfrm>
                <a:off x="279645" y="949251"/>
                <a:ext cx="3015184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437C-0EB3-B648-AB36-C8B075258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45" y="949251"/>
                <a:ext cx="3015184" cy="599331"/>
              </a:xfrm>
              <a:prstGeom prst="rect">
                <a:avLst/>
              </a:prstGeom>
              <a:blipFill>
                <a:blip r:embed="rId2"/>
                <a:stretch>
                  <a:fillRect l="-1261" t="-189583" r="-2101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4CD9AA-B750-6D42-B087-AE09B1BB50F5}"/>
                  </a:ext>
                </a:extLst>
              </p:cNvPr>
              <p:cNvSpPr txBox="1"/>
              <p:nvPr/>
            </p:nvSpPr>
            <p:spPr>
              <a:xfrm>
                <a:off x="4734281" y="2183085"/>
                <a:ext cx="911724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4CD9AA-B750-6D42-B087-AE09B1BB5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281" y="2183085"/>
                <a:ext cx="911724" cy="520463"/>
              </a:xfrm>
              <a:prstGeom prst="rect">
                <a:avLst/>
              </a:prstGeom>
              <a:blipFill>
                <a:blip r:embed="rId3"/>
                <a:stretch>
                  <a:fillRect l="-4110" t="-4762" r="-5479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15060E-F383-224C-BF4F-F9350458F2A4}"/>
                  </a:ext>
                </a:extLst>
              </p:cNvPr>
              <p:cNvSpPr txBox="1"/>
              <p:nvPr/>
            </p:nvSpPr>
            <p:spPr>
              <a:xfrm>
                <a:off x="395055" y="2766712"/>
                <a:ext cx="1535485" cy="534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15060E-F383-224C-BF4F-F9350458F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2766712"/>
                <a:ext cx="1535485" cy="534057"/>
              </a:xfrm>
              <a:prstGeom prst="rect">
                <a:avLst/>
              </a:prstGeom>
              <a:blipFill>
                <a:blip r:embed="rId4"/>
                <a:stretch>
                  <a:fillRect l="-3279" t="-4651" r="-4098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652146-D380-6747-AB19-3AEFF99DDA62}"/>
                  </a:ext>
                </a:extLst>
              </p:cNvPr>
              <p:cNvSpPr txBox="1"/>
              <p:nvPr/>
            </p:nvSpPr>
            <p:spPr>
              <a:xfrm>
                <a:off x="395055" y="2075400"/>
                <a:ext cx="1883401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652146-D380-6747-AB19-3AEFF99DD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2075400"/>
                <a:ext cx="1883401" cy="520463"/>
              </a:xfrm>
              <a:prstGeom prst="rect">
                <a:avLst/>
              </a:prstGeom>
              <a:blipFill>
                <a:blip r:embed="rId5"/>
                <a:stretch>
                  <a:fillRect l="-2685" t="-4762" r="-3356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3E1CBF-9C66-904A-93AA-F6131E5D1466}"/>
                  </a:ext>
                </a:extLst>
              </p:cNvPr>
              <p:cNvSpPr txBox="1"/>
              <p:nvPr/>
            </p:nvSpPr>
            <p:spPr>
              <a:xfrm>
                <a:off x="4716001" y="3375423"/>
                <a:ext cx="6881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3E1CBF-9C66-904A-93AA-F6131E5D1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01" y="3375423"/>
                <a:ext cx="688137" cy="276999"/>
              </a:xfrm>
              <a:prstGeom prst="rect">
                <a:avLst/>
              </a:prstGeom>
              <a:blipFill>
                <a:blip r:embed="rId6"/>
                <a:stretch>
                  <a:fillRect l="-7273" r="-363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040672-6A4D-7840-A3C4-5D1C9EA5C337}"/>
                  </a:ext>
                </a:extLst>
              </p:cNvPr>
              <p:cNvSpPr txBox="1"/>
              <p:nvPr/>
            </p:nvSpPr>
            <p:spPr>
              <a:xfrm>
                <a:off x="5454330" y="3172712"/>
                <a:ext cx="1891222" cy="7641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040672-6A4D-7840-A3C4-5D1C9EA5C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330" y="3172712"/>
                <a:ext cx="1891222" cy="764120"/>
              </a:xfrm>
              <a:prstGeom prst="rect">
                <a:avLst/>
              </a:prstGeom>
              <a:blipFill>
                <a:blip r:embed="rId7"/>
                <a:stretch>
                  <a:fillRect l="-36667" t="-140323" b="-20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7CD291-2C0B-FC46-BBA2-2E3591E3EF09}"/>
                  </a:ext>
                </a:extLst>
              </p:cNvPr>
              <p:cNvSpPr txBox="1"/>
              <p:nvPr/>
            </p:nvSpPr>
            <p:spPr>
              <a:xfrm>
                <a:off x="395055" y="3955117"/>
                <a:ext cx="2610073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7CD291-2C0B-FC46-BBA2-2E3591E3E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3955117"/>
                <a:ext cx="2610073" cy="312650"/>
              </a:xfrm>
              <a:prstGeom prst="rect">
                <a:avLst/>
              </a:prstGeom>
              <a:blipFill>
                <a:blip r:embed="rId8"/>
                <a:stretch>
                  <a:fillRect l="-1456" t="-8000" r="-2427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6DC6A77-FD57-664D-8FF8-3C63278D39B9}"/>
              </a:ext>
            </a:extLst>
          </p:cNvPr>
          <p:cNvSpPr txBox="1"/>
          <p:nvPr/>
        </p:nvSpPr>
        <p:spPr>
          <a:xfrm>
            <a:off x="3492216" y="106425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 initial conditions)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E5657D-8891-CA4F-AFDF-77561CEF81CE}"/>
                  </a:ext>
                </a:extLst>
              </p:cNvPr>
              <p:cNvSpPr txBox="1"/>
              <p:nvPr/>
            </p:nvSpPr>
            <p:spPr>
              <a:xfrm>
                <a:off x="457200" y="4946758"/>
                <a:ext cx="3917739" cy="1020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+⋯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Roots of </a:t>
                </a:r>
                <a:r>
                  <a:rPr lang="en-US" i="1" dirty="0"/>
                  <a:t>D(s)</a:t>
                </a:r>
                <a:r>
                  <a:rPr lang="en-US" dirty="0"/>
                  <a:t> are the poles of </a:t>
                </a:r>
                <a:r>
                  <a:rPr lang="en-US" i="1" dirty="0"/>
                  <a:t>F(s)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Roots of </a:t>
                </a:r>
                <a:r>
                  <a:rPr lang="en-US" i="1" dirty="0"/>
                  <a:t>N(s)</a:t>
                </a:r>
                <a:r>
                  <a:rPr lang="en-US" dirty="0"/>
                  <a:t> are the zeroes of </a:t>
                </a:r>
                <a:r>
                  <a:rPr lang="en-US" i="1" dirty="0"/>
                  <a:t>F(s)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E5657D-8891-CA4F-AFDF-77561CEF8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946758"/>
                <a:ext cx="3917739" cy="1020921"/>
              </a:xfrm>
              <a:prstGeom prst="rect">
                <a:avLst/>
              </a:prstGeom>
              <a:blipFill>
                <a:blip r:embed="rId9"/>
                <a:stretch>
                  <a:fillRect l="-3560" r="-2589" b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888624-17EF-074B-B126-E20A7FA136DC}"/>
                  </a:ext>
                </a:extLst>
              </p:cNvPr>
              <p:cNvSpPr txBox="1"/>
              <p:nvPr/>
            </p:nvSpPr>
            <p:spPr>
              <a:xfrm>
                <a:off x="395055" y="4438616"/>
                <a:ext cx="3161506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888624-17EF-074B-B126-E20A7FA13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4438616"/>
                <a:ext cx="3161506" cy="312650"/>
              </a:xfrm>
              <a:prstGeom prst="rect">
                <a:avLst/>
              </a:prstGeom>
              <a:blipFill>
                <a:blip r:embed="rId10"/>
                <a:stretch>
                  <a:fillRect l="-1205" t="-8000" r="-241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2A01A6-9C5E-3B42-9269-56EE7C306F3D}"/>
                  </a:ext>
                </a:extLst>
              </p:cNvPr>
              <p:cNvSpPr txBox="1"/>
              <p:nvPr/>
            </p:nvSpPr>
            <p:spPr>
              <a:xfrm>
                <a:off x="395055" y="3471618"/>
                <a:ext cx="197163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2A01A6-9C5E-3B42-9269-56EE7C306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3471618"/>
                <a:ext cx="1971630" cy="312650"/>
              </a:xfrm>
              <a:prstGeom prst="rect">
                <a:avLst/>
              </a:prstGeom>
              <a:blipFill>
                <a:blip r:embed="rId11"/>
                <a:stretch>
                  <a:fillRect l="-2564" t="-7692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2F019E-D549-7F4B-B846-A887BC4BAFAC}"/>
                  </a:ext>
                </a:extLst>
              </p:cNvPr>
              <p:cNvSpPr txBox="1"/>
              <p:nvPr/>
            </p:nvSpPr>
            <p:spPr>
              <a:xfrm>
                <a:off x="6389954" y="2091960"/>
                <a:ext cx="1548051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2F019E-D549-7F4B-B846-A887BC4BA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954" y="2091960"/>
                <a:ext cx="1548051" cy="525016"/>
              </a:xfrm>
              <a:prstGeom prst="rect">
                <a:avLst/>
              </a:prstGeom>
              <a:blipFill>
                <a:blip r:embed="rId12"/>
                <a:stretch>
                  <a:fillRect l="-820" t="-4762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D6B93A-E248-FE42-80CF-B67152586BF9}"/>
                  </a:ext>
                </a:extLst>
              </p:cNvPr>
              <p:cNvSpPr txBox="1"/>
              <p:nvPr/>
            </p:nvSpPr>
            <p:spPr>
              <a:xfrm>
                <a:off x="4716001" y="4556035"/>
                <a:ext cx="2057551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4∫(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D6B93A-E248-FE42-80CF-B67152586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01" y="4556035"/>
                <a:ext cx="2057551" cy="312650"/>
              </a:xfrm>
              <a:prstGeom prst="rect">
                <a:avLst/>
              </a:prstGeom>
              <a:blipFill>
                <a:blip r:embed="rId13"/>
                <a:stretch>
                  <a:fillRect l="-1840" t="-7692" r="-613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E4C1B16-F9A3-5644-A673-BAC9579201CA}"/>
                  </a:ext>
                </a:extLst>
              </p:cNvPr>
              <p:cNvSpPr/>
              <p:nvPr/>
            </p:nvSpPr>
            <p:spPr>
              <a:xfrm>
                <a:off x="6809867" y="4343696"/>
                <a:ext cx="1942519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E4C1B16-F9A3-5644-A673-BAC957920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867" y="4343696"/>
                <a:ext cx="1942519" cy="617348"/>
              </a:xfrm>
              <a:prstGeom prst="rect">
                <a:avLst/>
              </a:prstGeom>
              <a:blipFill>
                <a:blip r:embed="rId1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E5EC6905-5EBE-FB4B-8CE1-583EC620BB7E}"/>
              </a:ext>
            </a:extLst>
          </p:cNvPr>
          <p:cNvSpPr txBox="1"/>
          <p:nvPr/>
        </p:nvSpPr>
        <p:spPr>
          <a:xfrm>
            <a:off x="4598440" y="1693658"/>
            <a:ext cx="368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Calculating </a:t>
            </a:r>
            <a:r>
              <a:rPr lang="en-US" b="1" dirty="0" err="1"/>
              <a:t>LaPlace</a:t>
            </a:r>
            <a:r>
              <a:rPr lang="en-US" b="1" dirty="0"/>
              <a:t> Transforms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96F523-9047-E242-827D-086341649578}"/>
              </a:ext>
            </a:extLst>
          </p:cNvPr>
          <p:cNvSpPr txBox="1"/>
          <p:nvPr/>
        </p:nvSpPr>
        <p:spPr>
          <a:xfrm>
            <a:off x="359542" y="173084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Properties`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49310D-F735-174E-B7D7-E80FAD079B66}"/>
              </a:ext>
            </a:extLst>
          </p:cNvPr>
          <p:cNvSpPr txBox="1"/>
          <p:nvPr/>
        </p:nvSpPr>
        <p:spPr>
          <a:xfrm>
            <a:off x="227024" y="70339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151336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9A8A7D-54C0-C44F-B7A8-43D29AC2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3BFF3-C5CF-2145-A1A4-4488C0C6E5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1026" name="Picture 2" descr="Power Supply block Diagram (AC - DC conversion process) - Electronics Area">
            <a:extLst>
              <a:ext uri="{FF2B5EF4-FFF2-40B4-BE49-F238E27FC236}">
                <a16:creationId xmlns:a16="http://schemas.microsoft.com/office/drawing/2014/main" id="{4A9C45B3-F6CF-1A43-8BA4-6912A09B4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533" y="1489684"/>
            <a:ext cx="5387377" cy="441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3A79FE-FE0A-214C-A3A0-5AEBB0727F14}"/>
              </a:ext>
            </a:extLst>
          </p:cNvPr>
          <p:cNvSpPr txBox="1"/>
          <p:nvPr/>
        </p:nvSpPr>
        <p:spPr>
          <a:xfrm>
            <a:off x="2050742" y="978021"/>
            <a:ext cx="523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does a DC power supply convert AC power?</a:t>
            </a:r>
          </a:p>
        </p:txBody>
      </p:sp>
    </p:spTree>
    <p:extLst>
      <p:ext uri="{BB962C8B-B14F-4D97-AF65-F5344CB8AC3E}">
        <p14:creationId xmlns:p14="http://schemas.microsoft.com/office/powerpoint/2010/main" val="282145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Abstraction for Reaction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92365-AE7C-504D-93FC-561A21F2E9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9422" y="3532171"/>
                <a:ext cx="6317791" cy="2458641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Signal (S1, S2)</a:t>
                </a:r>
              </a:p>
              <a:p>
                <a:r>
                  <a:rPr lang="en-US" sz="2000" u="sng" dirty="0"/>
                  <a:t>What</a:t>
                </a:r>
                <a:r>
                  <a:rPr lang="en-US" sz="2000" dirty="0"/>
                  <a:t>: continuous valued function of time</a:t>
                </a:r>
              </a:p>
              <a:p>
                <a:r>
                  <a:rPr lang="en-US" sz="2000" u="sng" dirty="0"/>
                  <a:t>Example</a:t>
                </a:r>
                <a:r>
                  <a:rPr lang="en-US" sz="2000" dirty="0"/>
                  <a:t>: floating species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Single Input Single Output (SISO) System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endParaRPr lang="en-US" sz="2000" b="1" dirty="0"/>
              </a:p>
              <a:p>
                <a:r>
                  <a:rPr lang="en-US" sz="2000" u="sng" dirty="0"/>
                  <a:t>What</a:t>
                </a:r>
                <a:r>
                  <a:rPr lang="en-US" sz="2000" dirty="0"/>
                  <a:t>: transforms input signal into output signal</a:t>
                </a:r>
              </a:p>
              <a:p>
                <a:r>
                  <a:rPr lang="en-US" sz="2000" u="sng" dirty="0"/>
                  <a:t>Example</a:t>
                </a:r>
                <a:r>
                  <a:rPr lang="en-US" sz="2000" dirty="0"/>
                  <a:t>: reactions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92365-AE7C-504D-93FC-561A21F2E9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9422" y="3532171"/>
                <a:ext cx="6317791" cy="2458641"/>
              </a:xfrm>
              <a:blipFill>
                <a:blip r:embed="rId2"/>
                <a:stretch>
                  <a:fillRect l="-100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2F907D-D0F6-C346-AA71-2CF1E7AF81C9}"/>
              </a:ext>
            </a:extLst>
          </p:cNvPr>
          <p:cNvGrpSpPr/>
          <p:nvPr/>
        </p:nvGrpSpPr>
        <p:grpSpPr>
          <a:xfrm>
            <a:off x="328455" y="2500239"/>
            <a:ext cx="4243545" cy="471158"/>
            <a:chOff x="328455" y="2500239"/>
            <a:chExt cx="5334027" cy="64008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0E89A8-28C3-DC49-9EC7-0B8F85604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455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0F42974-66E3-5244-B694-3564A5050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9357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6DF921-B2E8-7A40-AC52-6F1E9BBCB5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659" y="2500239"/>
              <a:ext cx="640080" cy="64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  J1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E2D707-C744-ED47-95FE-1D17D39760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72402" y="2500239"/>
                  <a:ext cx="640080" cy="64008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𝐉𝟐</m:t>
                        </m:r>
                      </m:oMath>
                    </m:oMathPara>
                  </a14:m>
                  <a:endParaRPr lang="en-US" sz="1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E2D707-C744-ED47-95FE-1D17D39760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2402" y="2500239"/>
                  <a:ext cx="640080" cy="6400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AEDB70F-6E38-E64D-AC2A-7268349D1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2402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S3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022A51-8C3C-9646-92BD-4F4CFEE20D4E}"/>
                </a:ext>
              </a:extLst>
            </p:cNvPr>
            <p:cNvCxnSpPr>
              <a:cxnSpLocks/>
            </p:cNvCxnSpPr>
            <p:nvPr/>
          </p:nvCxnSpPr>
          <p:spPr>
            <a:xfrm>
              <a:off x="968535" y="2820279"/>
              <a:ext cx="48812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569311-D357-EB45-903A-B37150B1209C}"/>
                </a:ext>
              </a:extLst>
            </p:cNvPr>
            <p:cNvCxnSpPr>
              <a:cxnSpLocks/>
            </p:cNvCxnSpPr>
            <p:nvPr/>
          </p:nvCxnSpPr>
          <p:spPr>
            <a:xfrm>
              <a:off x="2096739" y="2815707"/>
              <a:ext cx="488124" cy="914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FBC6C42-DA9A-9C42-BF80-930573CA924B}"/>
                </a:ext>
              </a:extLst>
            </p:cNvPr>
            <p:cNvCxnSpPr>
              <a:cxnSpLocks/>
            </p:cNvCxnSpPr>
            <p:nvPr/>
          </p:nvCxnSpPr>
          <p:spPr>
            <a:xfrm>
              <a:off x="3189437" y="2820279"/>
              <a:ext cx="582965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571002-D6B9-244D-A84B-9D5835DC4487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412482" y="2820279"/>
              <a:ext cx="609920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BAB1A17-345A-8C49-B888-195146EC0B00}"/>
              </a:ext>
            </a:extLst>
          </p:cNvPr>
          <p:cNvSpPr txBox="1"/>
          <p:nvPr/>
        </p:nvSpPr>
        <p:spPr>
          <a:xfrm>
            <a:off x="501537" y="132739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5FDFF9-3CEA-FF44-AF0E-1A5998224C56}"/>
              </a:ext>
            </a:extLst>
          </p:cNvPr>
          <p:cNvSpPr txBox="1"/>
          <p:nvPr/>
        </p:nvSpPr>
        <p:spPr>
          <a:xfrm>
            <a:off x="5569180" y="1169474"/>
            <a:ext cx="244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 abstraction of reaction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089D8-9E75-4C45-B4F6-046A3731A5AA}"/>
              </a:ext>
            </a:extLst>
          </p:cNvPr>
          <p:cNvSpPr txBox="1"/>
          <p:nvPr/>
        </p:nvSpPr>
        <p:spPr>
          <a:xfrm>
            <a:off x="374712" y="1696251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J1: $S1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S2; k1*$S1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J2: S2 -&gt; S3; k2*S2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4CDE41-EFE4-0740-8DB5-8B7B0943203A}"/>
              </a:ext>
            </a:extLst>
          </p:cNvPr>
          <p:cNvGrpSpPr/>
          <p:nvPr/>
        </p:nvGrpSpPr>
        <p:grpSpPr>
          <a:xfrm>
            <a:off x="5247263" y="1980111"/>
            <a:ext cx="3087124" cy="724942"/>
            <a:chOff x="5601193" y="1974909"/>
            <a:chExt cx="3087124" cy="72494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E0E941D-67A4-1F46-AC0C-BF49AE5CE810}"/>
                </a:ext>
              </a:extLst>
            </p:cNvPr>
            <p:cNvGrpSpPr/>
            <p:nvPr/>
          </p:nvGrpSpPr>
          <p:grpSpPr>
            <a:xfrm>
              <a:off x="5601193" y="1974909"/>
              <a:ext cx="3087124" cy="724942"/>
              <a:chOff x="338982" y="3684024"/>
              <a:chExt cx="3474513" cy="73079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A1B4B0-1BDA-0C44-A195-CE61E197BD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86B9AD1-29B5-A341-95EB-4DDB9463F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973" y="4085006"/>
                <a:ext cx="488124" cy="9144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272228-F486-2E48-AFCE-112F93BE9E2E}"/>
                  </a:ext>
                </a:extLst>
              </p:cNvPr>
              <p:cNvSpPr txBox="1"/>
              <p:nvPr/>
            </p:nvSpPr>
            <p:spPr>
              <a:xfrm>
                <a:off x="338982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629CE1-DE21-CC4D-8703-317F9E25C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821D984-88B1-854E-AAF7-8CEABA050951}"/>
                  </a:ext>
                </a:extLst>
              </p:cNvPr>
              <p:cNvCxnSpPr>
                <a:cxnSpLocks/>
                <a:stCxn id="28" idx="3"/>
                <a:endCxn id="4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0D4324-AA4D-E944-BE86-008B1D6A8AC5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09F1B23-E71C-7C40-9C3F-65A74263B5FC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3112433" y="4094783"/>
                <a:ext cx="701062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26C80A-0C20-6444-8CE5-A1CE4BC61A2B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159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9802-73A1-C846-BBD1-950D8208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Operation of Linear Time Invariant (LTI)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AC96B-E1E4-6E4B-A4BA-131E89E2AB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D377EC-7E32-4D4A-B10E-DD8DC03E1A85}"/>
              </a:ext>
            </a:extLst>
          </p:cNvPr>
          <p:cNvSpPr/>
          <p:nvPr/>
        </p:nvSpPr>
        <p:spPr>
          <a:xfrm>
            <a:off x="1704510" y="1056438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29D2F304-DCDE-0B4E-BD75-7248241D6D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94323"/>
                  </p:ext>
                </p:extLst>
              </p:nvPr>
            </p:nvGraphicFramePr>
            <p:xfrm>
              <a:off x="2858604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29D2F304-DCDE-0B4E-BD75-7248241D6D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94323"/>
                  </p:ext>
                </p:extLst>
              </p:nvPr>
            </p:nvGraphicFramePr>
            <p:xfrm>
              <a:off x="2858604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98D0347-7DFC-3C4F-AF0A-CA1E762FF0A1}"/>
              </a:ext>
            </a:extLst>
          </p:cNvPr>
          <p:cNvSpPr txBox="1"/>
          <p:nvPr/>
        </p:nvSpPr>
        <p:spPr>
          <a:xfrm>
            <a:off x="2814214" y="1061454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Table 19">
                <a:extLst>
                  <a:ext uri="{FF2B5EF4-FFF2-40B4-BE49-F238E27FC236}">
                    <a16:creationId xmlns:a16="http://schemas.microsoft.com/office/drawing/2014/main" id="{94387559-ED60-8E4E-9CFE-1526C966E4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3944219"/>
                  </p:ext>
                </p:extLst>
              </p:nvPr>
            </p:nvGraphicFramePr>
            <p:xfrm>
              <a:off x="1830276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" name="Table 19">
                <a:extLst>
                  <a:ext uri="{FF2B5EF4-FFF2-40B4-BE49-F238E27FC236}">
                    <a16:creationId xmlns:a16="http://schemas.microsoft.com/office/drawing/2014/main" id="{94387559-ED60-8E4E-9CFE-1526C966E4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3944219"/>
                  </p:ext>
                </p:extLst>
              </p:nvPr>
            </p:nvGraphicFramePr>
            <p:xfrm>
              <a:off x="1830276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7E804A0-6FF3-EB43-8B65-F9118F818389}"/>
              </a:ext>
            </a:extLst>
          </p:cNvPr>
          <p:cNvSpPr txBox="1"/>
          <p:nvPr/>
        </p:nvSpPr>
        <p:spPr>
          <a:xfrm>
            <a:off x="1661594" y="1061454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A0F34A-DE85-B74D-AE42-A0D813547D85}"/>
                  </a:ext>
                </a:extLst>
              </p:cNvPr>
              <p:cNvSpPr txBox="1"/>
              <p:nvPr/>
            </p:nvSpPr>
            <p:spPr>
              <a:xfrm>
                <a:off x="5442015" y="934135"/>
                <a:ext cx="2885213" cy="154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Operation (</a:t>
                </a:r>
                <a:r>
                  <a:rPr lang="en-US" b="1" u="sng" dirty="0"/>
                  <a:t>Convolution</a:t>
                </a:r>
                <a:r>
                  <a:rPr lang="en-US" b="1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0" dirty="0">
                    <a:latin typeface="Cambria Math" panose="02040503050406030204" pitchFamily="18" charset="0"/>
                  </a:rPr>
                  <a:t>Put input in history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</a:rPr>
                  <a:t>Calculate output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A0F34A-DE85-B74D-AE42-A0D813547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015" y="934135"/>
                <a:ext cx="2885213" cy="1542730"/>
              </a:xfrm>
              <a:prstGeom prst="rect">
                <a:avLst/>
              </a:prstGeom>
              <a:blipFill>
                <a:blip r:embed="rId4"/>
                <a:stretch>
                  <a:fillRect l="-2632" t="-18033" b="-10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A498D0-B45A-CD40-9649-D019EF315247}"/>
              </a:ext>
            </a:extLst>
          </p:cNvPr>
          <p:cNvCxnSpPr>
            <a:cxnSpLocks/>
          </p:cNvCxnSpPr>
          <p:nvPr/>
        </p:nvCxnSpPr>
        <p:spPr>
          <a:xfrm flipV="1">
            <a:off x="1189608" y="1682039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5DF4D0A-D9FD-894D-BB7D-F9FC0FD3828B}"/>
                  </a:ext>
                </a:extLst>
              </p:cNvPr>
              <p:cNvSpPr/>
              <p:nvPr/>
            </p:nvSpPr>
            <p:spPr>
              <a:xfrm>
                <a:off x="788914" y="1463377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5DF4D0A-D9FD-894D-BB7D-F9FC0FD382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14" y="1463377"/>
                <a:ext cx="3978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1635DC-4F11-424D-9026-C4D5B6CF791C}"/>
                  </a:ext>
                </a:extLst>
              </p:cNvPr>
              <p:cNvSpPr/>
              <p:nvPr/>
            </p:nvSpPr>
            <p:spPr>
              <a:xfrm>
                <a:off x="4182111" y="1397319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1635DC-4F11-424D-9026-C4D5B6CF7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111" y="1397319"/>
                <a:ext cx="382605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5F523E-2D4D-0E40-AD3A-D46176D34929}"/>
              </a:ext>
            </a:extLst>
          </p:cNvPr>
          <p:cNvCxnSpPr>
            <a:cxnSpLocks/>
          </p:cNvCxnSpPr>
          <p:nvPr/>
        </p:nvCxnSpPr>
        <p:spPr>
          <a:xfrm flipV="1">
            <a:off x="3723810" y="1648043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561916-6BC7-0C4D-AF4F-27BACFC6F2A8}"/>
                  </a:ext>
                </a:extLst>
              </p:cNvPr>
              <p:cNvSpPr txBox="1"/>
              <p:nvPr/>
            </p:nvSpPr>
            <p:spPr>
              <a:xfrm>
                <a:off x="259534" y="2786389"/>
                <a:ext cx="77540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561916-6BC7-0C4D-AF4F-27BACFC6F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4" y="2786389"/>
                <a:ext cx="7754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F73C4157-50E2-9C48-8717-2EFD314247C6}"/>
              </a:ext>
            </a:extLst>
          </p:cNvPr>
          <p:cNvSpPr/>
          <p:nvPr/>
        </p:nvSpPr>
        <p:spPr>
          <a:xfrm>
            <a:off x="1186779" y="2855644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4" name="Table 19">
                <a:extLst>
                  <a:ext uri="{FF2B5EF4-FFF2-40B4-BE49-F238E27FC236}">
                    <a16:creationId xmlns:a16="http://schemas.microsoft.com/office/drawing/2014/main" id="{F25C1E3C-A2AA-C147-B1D0-BD296AD2DF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3639618"/>
                  </p:ext>
                </p:extLst>
              </p:nvPr>
            </p:nvGraphicFramePr>
            <p:xfrm>
              <a:off x="2340873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4" name="Table 19">
                <a:extLst>
                  <a:ext uri="{FF2B5EF4-FFF2-40B4-BE49-F238E27FC236}">
                    <a16:creationId xmlns:a16="http://schemas.microsoft.com/office/drawing/2014/main" id="{F25C1E3C-A2AA-C147-B1D0-BD296AD2DF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3639618"/>
                  </p:ext>
                </p:extLst>
              </p:nvPr>
            </p:nvGraphicFramePr>
            <p:xfrm>
              <a:off x="2340873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92676F80-E605-3547-8908-77D90D633325}"/>
              </a:ext>
            </a:extLst>
          </p:cNvPr>
          <p:cNvSpPr txBox="1"/>
          <p:nvPr/>
        </p:nvSpPr>
        <p:spPr>
          <a:xfrm>
            <a:off x="2296483" y="2860660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6" name="Table 19">
                <a:extLst>
                  <a:ext uri="{FF2B5EF4-FFF2-40B4-BE49-F238E27FC236}">
                    <a16:creationId xmlns:a16="http://schemas.microsoft.com/office/drawing/2014/main" id="{0D83CFD0-65A6-6241-8A1F-B89E3507DF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3655186"/>
                  </p:ext>
                </p:extLst>
              </p:nvPr>
            </p:nvGraphicFramePr>
            <p:xfrm>
              <a:off x="1250399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6" name="Table 19">
                <a:extLst>
                  <a:ext uri="{FF2B5EF4-FFF2-40B4-BE49-F238E27FC236}">
                    <a16:creationId xmlns:a16="http://schemas.microsoft.com/office/drawing/2014/main" id="{0D83CFD0-65A6-6241-8A1F-B89E3507DF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3655186"/>
                  </p:ext>
                </p:extLst>
              </p:nvPr>
            </p:nvGraphicFramePr>
            <p:xfrm>
              <a:off x="1250399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CE6AF83-DDF1-D94B-BBA2-A6A5A2EAE895}"/>
              </a:ext>
            </a:extLst>
          </p:cNvPr>
          <p:cNvSpPr txBox="1"/>
          <p:nvPr/>
        </p:nvSpPr>
        <p:spPr>
          <a:xfrm>
            <a:off x="1143863" y="2860660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CD4C52-CDDE-A74B-8453-7093EB0B5D97}"/>
              </a:ext>
            </a:extLst>
          </p:cNvPr>
          <p:cNvCxnSpPr>
            <a:cxnSpLocks/>
          </p:cNvCxnSpPr>
          <p:nvPr/>
        </p:nvCxnSpPr>
        <p:spPr>
          <a:xfrm flipV="1">
            <a:off x="671877" y="3481245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9CFF022-416D-D54B-A3E6-89E3DE31A68E}"/>
                  </a:ext>
                </a:extLst>
              </p:cNvPr>
              <p:cNvSpPr/>
              <p:nvPr/>
            </p:nvSpPr>
            <p:spPr>
              <a:xfrm>
                <a:off x="271183" y="3262583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9CFF022-416D-D54B-A3E6-89E3DE31A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3" y="3262583"/>
                <a:ext cx="3978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0C94E64-F823-AF47-A99F-DBD41E3F2452}"/>
                  </a:ext>
                </a:extLst>
              </p:cNvPr>
              <p:cNvSpPr/>
              <p:nvPr/>
            </p:nvSpPr>
            <p:spPr>
              <a:xfrm>
                <a:off x="781867" y="4298600"/>
                <a:ext cx="3727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=10∗1=10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0C94E64-F823-AF47-A99F-DBD41E3F2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67" y="4298600"/>
                <a:ext cx="372762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A4D22F-3838-0F4B-938C-C80E553B063B}"/>
              </a:ext>
            </a:extLst>
          </p:cNvPr>
          <p:cNvCxnSpPr>
            <a:cxnSpLocks/>
          </p:cNvCxnSpPr>
          <p:nvPr/>
        </p:nvCxnSpPr>
        <p:spPr>
          <a:xfrm flipV="1">
            <a:off x="3206079" y="3447249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30A3CD-AA0A-8442-9449-2037E2D06AAB}"/>
                  </a:ext>
                </a:extLst>
              </p:cNvPr>
              <p:cNvSpPr/>
              <p:nvPr/>
            </p:nvSpPr>
            <p:spPr>
              <a:xfrm>
                <a:off x="514066" y="3077917"/>
                <a:ext cx="681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30A3CD-AA0A-8442-9449-2037E2D06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6" y="3077917"/>
                <a:ext cx="68159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65CBE9-CE33-D745-9F13-3C1003EE1CF7}"/>
                  </a:ext>
                </a:extLst>
              </p:cNvPr>
              <p:cNvSpPr txBox="1"/>
              <p:nvPr/>
            </p:nvSpPr>
            <p:spPr>
              <a:xfrm>
                <a:off x="271183" y="4956700"/>
                <a:ext cx="77540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65CBE9-CE33-D745-9F13-3C1003EE1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3" y="4956700"/>
                <a:ext cx="77540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7" name="Table 19">
                <a:extLst>
                  <a:ext uri="{FF2B5EF4-FFF2-40B4-BE49-F238E27FC236}">
                    <a16:creationId xmlns:a16="http://schemas.microsoft.com/office/drawing/2014/main" id="{A4B6BD24-027B-B041-BD62-C76BBDFADD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0044077"/>
                  </p:ext>
                </p:extLst>
              </p:nvPr>
            </p:nvGraphicFramePr>
            <p:xfrm>
              <a:off x="2341666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7" name="Table 19">
                <a:extLst>
                  <a:ext uri="{FF2B5EF4-FFF2-40B4-BE49-F238E27FC236}">
                    <a16:creationId xmlns:a16="http://schemas.microsoft.com/office/drawing/2014/main" id="{A4B6BD24-027B-B041-BD62-C76BBDFADD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0044077"/>
                  </p:ext>
                </p:extLst>
              </p:nvPr>
            </p:nvGraphicFramePr>
            <p:xfrm>
              <a:off x="2341666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D97935E0-EA12-164D-BC90-B1159FB1FE96}"/>
              </a:ext>
            </a:extLst>
          </p:cNvPr>
          <p:cNvSpPr txBox="1"/>
          <p:nvPr/>
        </p:nvSpPr>
        <p:spPr>
          <a:xfrm>
            <a:off x="2297276" y="5011448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4BC817-254B-C54B-8AC1-017F31A7B08A}"/>
              </a:ext>
            </a:extLst>
          </p:cNvPr>
          <p:cNvSpPr txBox="1"/>
          <p:nvPr/>
        </p:nvSpPr>
        <p:spPr>
          <a:xfrm>
            <a:off x="1144656" y="5011448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BDB128-41B2-A84E-894D-2FF2719E13D5}"/>
              </a:ext>
            </a:extLst>
          </p:cNvPr>
          <p:cNvCxnSpPr>
            <a:cxnSpLocks/>
          </p:cNvCxnSpPr>
          <p:nvPr/>
        </p:nvCxnSpPr>
        <p:spPr>
          <a:xfrm flipV="1">
            <a:off x="672670" y="5632033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E4E2593-9D9A-DC43-BFC5-43304709E590}"/>
                  </a:ext>
                </a:extLst>
              </p:cNvPr>
              <p:cNvSpPr/>
              <p:nvPr/>
            </p:nvSpPr>
            <p:spPr>
              <a:xfrm>
                <a:off x="271976" y="5413371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E4E2593-9D9A-DC43-BFC5-43304709E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76" y="5413371"/>
                <a:ext cx="39786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05C0345-8B7B-FE45-8D5B-2F64CD173FD7}"/>
                  </a:ext>
                </a:extLst>
              </p:cNvPr>
              <p:cNvSpPr/>
              <p:nvPr/>
            </p:nvSpPr>
            <p:spPr>
              <a:xfrm>
                <a:off x="3245003" y="5809358"/>
                <a:ext cx="3840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05C0345-8B7B-FE45-8D5B-2F64CD173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003" y="5809358"/>
                <a:ext cx="3840923" cy="369332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ECDFA1B-1C2F-7A43-BBA1-0225D4ABE8A5}"/>
              </a:ext>
            </a:extLst>
          </p:cNvPr>
          <p:cNvCxnSpPr>
            <a:cxnSpLocks/>
          </p:cNvCxnSpPr>
          <p:nvPr/>
        </p:nvCxnSpPr>
        <p:spPr>
          <a:xfrm flipV="1">
            <a:off x="3206872" y="5598037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E132009-5A6D-2E44-B332-60597AF61A05}"/>
                  </a:ext>
                </a:extLst>
              </p:cNvPr>
              <p:cNvSpPr/>
              <p:nvPr/>
            </p:nvSpPr>
            <p:spPr>
              <a:xfrm>
                <a:off x="648029" y="5228705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E132009-5A6D-2E44-B332-60597AF61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9" y="5228705"/>
                <a:ext cx="37702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7A8C755-9452-4842-96C0-90DFBC489E89}"/>
                  </a:ext>
                </a:extLst>
              </p:cNvPr>
              <p:cNvSpPr/>
              <p:nvPr/>
            </p:nvSpPr>
            <p:spPr>
              <a:xfrm>
                <a:off x="3301604" y="6177212"/>
                <a:ext cx="31277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=1.0∗6+0.8∗10=14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7A8C755-9452-4842-96C0-90DFBC489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04" y="6177212"/>
                <a:ext cx="312777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33E794C2-7DE6-B94D-B508-6BF4C690B5D9}"/>
              </a:ext>
            </a:extLst>
          </p:cNvPr>
          <p:cNvSpPr/>
          <p:nvPr/>
        </p:nvSpPr>
        <p:spPr>
          <a:xfrm>
            <a:off x="271183" y="5729437"/>
            <a:ext cx="1140366" cy="763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822D56-2303-584C-8884-8C7CB196C411}"/>
              </a:ext>
            </a:extLst>
          </p:cNvPr>
          <p:cNvSpPr/>
          <p:nvPr/>
        </p:nvSpPr>
        <p:spPr>
          <a:xfrm>
            <a:off x="1187572" y="5006432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9" name="Table 19">
                <a:extLst>
                  <a:ext uri="{FF2B5EF4-FFF2-40B4-BE49-F238E27FC236}">
                    <a16:creationId xmlns:a16="http://schemas.microsoft.com/office/drawing/2014/main" id="{C7CEFC74-33AC-5341-B9DE-EA4EEBBD77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2981199"/>
                  </p:ext>
                </p:extLst>
              </p:nvPr>
            </p:nvGraphicFramePr>
            <p:xfrm>
              <a:off x="1268948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9" name="Table 19">
                <a:extLst>
                  <a:ext uri="{FF2B5EF4-FFF2-40B4-BE49-F238E27FC236}">
                    <a16:creationId xmlns:a16="http://schemas.microsoft.com/office/drawing/2014/main" id="{C7CEFC74-33AC-5341-B9DE-EA4EEBBD77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2981199"/>
                  </p:ext>
                </p:extLst>
              </p:nvPr>
            </p:nvGraphicFramePr>
            <p:xfrm>
              <a:off x="1268948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r="-106250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100000" r="-6250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3975F83-BECF-A14B-BECA-A21667D2FE85}"/>
              </a:ext>
            </a:extLst>
          </p:cNvPr>
          <p:cNvCxnSpPr/>
          <p:nvPr/>
        </p:nvCxnSpPr>
        <p:spPr>
          <a:xfrm>
            <a:off x="2039525" y="3565857"/>
            <a:ext cx="256958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2099DA1-93D7-8B47-BBFB-D7ED8BAED13C}"/>
              </a:ext>
            </a:extLst>
          </p:cNvPr>
          <p:cNvCxnSpPr>
            <a:cxnSpLocks/>
          </p:cNvCxnSpPr>
          <p:nvPr/>
        </p:nvCxnSpPr>
        <p:spPr>
          <a:xfrm flipV="1">
            <a:off x="2058074" y="5719073"/>
            <a:ext cx="295244" cy="282231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E22E11-2FAF-0540-9320-539846DC86ED}"/>
              </a:ext>
            </a:extLst>
          </p:cNvPr>
          <p:cNvCxnSpPr>
            <a:cxnSpLocks/>
          </p:cNvCxnSpPr>
          <p:nvPr/>
        </p:nvCxnSpPr>
        <p:spPr>
          <a:xfrm>
            <a:off x="2052248" y="5715167"/>
            <a:ext cx="301070" cy="26782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6C73FFE-995C-CD4A-855A-B1F654D9D62A}"/>
                  </a:ext>
                </a:extLst>
              </p:cNvPr>
              <p:cNvSpPr txBox="1"/>
              <p:nvPr/>
            </p:nvSpPr>
            <p:spPr>
              <a:xfrm>
                <a:off x="4775910" y="2646252"/>
                <a:ext cx="775405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6C73FFE-995C-CD4A-855A-B1F654D9D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910" y="2646252"/>
                <a:ext cx="7754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057E4203-A3C4-6447-AC33-98E7C26D0ED9}"/>
              </a:ext>
            </a:extLst>
          </p:cNvPr>
          <p:cNvSpPr/>
          <p:nvPr/>
        </p:nvSpPr>
        <p:spPr>
          <a:xfrm>
            <a:off x="5703155" y="2901939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8" name="Table 19">
                <a:extLst>
                  <a:ext uri="{FF2B5EF4-FFF2-40B4-BE49-F238E27FC236}">
                    <a16:creationId xmlns:a16="http://schemas.microsoft.com/office/drawing/2014/main" id="{8D79767E-F861-7049-BD7A-5C28F4EB49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6377966"/>
                  </p:ext>
                </p:extLst>
              </p:nvPr>
            </p:nvGraphicFramePr>
            <p:xfrm>
              <a:off x="6857249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8" name="Table 19">
                <a:extLst>
                  <a:ext uri="{FF2B5EF4-FFF2-40B4-BE49-F238E27FC236}">
                    <a16:creationId xmlns:a16="http://schemas.microsoft.com/office/drawing/2014/main" id="{8D79767E-F861-7049-BD7A-5C28F4EB49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6377966"/>
                  </p:ext>
                </p:extLst>
              </p:nvPr>
            </p:nvGraphicFramePr>
            <p:xfrm>
              <a:off x="6857249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t="-4762" r="-106250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100000" t="-4762" r="-6250" b="-3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6AB12EDE-84B4-D949-8257-45820FA01027}"/>
              </a:ext>
            </a:extLst>
          </p:cNvPr>
          <p:cNvSpPr txBox="1"/>
          <p:nvPr/>
        </p:nvSpPr>
        <p:spPr>
          <a:xfrm>
            <a:off x="6812859" y="2906955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0" name="Table 19">
                <a:extLst>
                  <a:ext uri="{FF2B5EF4-FFF2-40B4-BE49-F238E27FC236}">
                    <a16:creationId xmlns:a16="http://schemas.microsoft.com/office/drawing/2014/main" id="{3E3A19F8-0734-EE47-A850-FACBA65BFB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652022"/>
                  </p:ext>
                </p:extLst>
              </p:nvPr>
            </p:nvGraphicFramePr>
            <p:xfrm>
              <a:off x="5766775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0" name="Table 19">
                <a:extLst>
                  <a:ext uri="{FF2B5EF4-FFF2-40B4-BE49-F238E27FC236}">
                    <a16:creationId xmlns:a16="http://schemas.microsoft.com/office/drawing/2014/main" id="{3E3A19F8-0734-EE47-A850-FACBA65BFB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652022"/>
                  </p:ext>
                </p:extLst>
              </p:nvPr>
            </p:nvGraphicFramePr>
            <p:xfrm>
              <a:off x="5766775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2"/>
                          <a:stretch>
                            <a:fillRect l="-3125" t="-4762" r="-103125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2"/>
                          <a:stretch>
                            <a:fillRect l="-106452" t="-4762" r="-6452" b="-3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A1326590-57ED-4F4E-9058-1B302BC66677}"/>
              </a:ext>
            </a:extLst>
          </p:cNvPr>
          <p:cNvSpPr txBox="1"/>
          <p:nvPr/>
        </p:nvSpPr>
        <p:spPr>
          <a:xfrm>
            <a:off x="5660239" y="2906955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9A49AA8-14C4-9440-AF91-16BC79D2CAC5}"/>
              </a:ext>
            </a:extLst>
          </p:cNvPr>
          <p:cNvCxnSpPr>
            <a:cxnSpLocks/>
          </p:cNvCxnSpPr>
          <p:nvPr/>
        </p:nvCxnSpPr>
        <p:spPr>
          <a:xfrm flipV="1">
            <a:off x="5188253" y="3527540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BE4029B-B69F-2847-B045-584F2ABDF029}"/>
                  </a:ext>
                </a:extLst>
              </p:cNvPr>
              <p:cNvSpPr/>
              <p:nvPr/>
            </p:nvSpPr>
            <p:spPr>
              <a:xfrm>
                <a:off x="4787559" y="3308878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BE4029B-B69F-2847-B045-584F2ABDF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559" y="3308878"/>
                <a:ext cx="39786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29FC5B-71A8-4549-991A-1276FB137220}"/>
              </a:ext>
            </a:extLst>
          </p:cNvPr>
          <p:cNvCxnSpPr>
            <a:cxnSpLocks/>
          </p:cNvCxnSpPr>
          <p:nvPr/>
        </p:nvCxnSpPr>
        <p:spPr>
          <a:xfrm flipV="1">
            <a:off x="7722455" y="3493544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EAF0628-4302-444F-B9AA-EC8AB83A66D1}"/>
                  </a:ext>
                </a:extLst>
              </p:cNvPr>
              <p:cNvSpPr/>
              <p:nvPr/>
            </p:nvSpPr>
            <p:spPr>
              <a:xfrm>
                <a:off x="5163612" y="3124212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EAF0628-4302-444F-B9AA-EC8AB83A66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612" y="3124212"/>
                <a:ext cx="377026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DB51CB1-D0BD-D044-866A-BBE5B84207CB}"/>
              </a:ext>
            </a:extLst>
          </p:cNvPr>
          <p:cNvCxnSpPr>
            <a:cxnSpLocks/>
          </p:cNvCxnSpPr>
          <p:nvPr/>
        </p:nvCxnSpPr>
        <p:spPr>
          <a:xfrm>
            <a:off x="6555901" y="3612152"/>
            <a:ext cx="301348" cy="52484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1C49917-A94B-924E-882D-99836096AB44}"/>
                  </a:ext>
                </a:extLst>
              </p:cNvPr>
              <p:cNvSpPr/>
              <p:nvPr/>
            </p:nvSpPr>
            <p:spPr>
              <a:xfrm>
                <a:off x="3334681" y="3019051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1C49917-A94B-924E-882D-99836096A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681" y="3019051"/>
                <a:ext cx="38260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EC48BE9-F29E-D849-97EF-C0BA63F10F7E}"/>
                  </a:ext>
                </a:extLst>
              </p:cNvPr>
              <p:cNvSpPr/>
              <p:nvPr/>
            </p:nvSpPr>
            <p:spPr>
              <a:xfrm>
                <a:off x="3265125" y="5159523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EC48BE9-F29E-D849-97EF-C0BA63F10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125" y="5159523"/>
                <a:ext cx="382605" cy="369332"/>
              </a:xfrm>
              <a:prstGeom prst="rect">
                <a:avLst/>
              </a:prstGeom>
              <a:blipFill>
                <a:blip r:embed="rId2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7C0527D-6B88-8149-AB16-E1AD636FBB4D}"/>
                  </a:ext>
                </a:extLst>
              </p:cNvPr>
              <p:cNvSpPr/>
              <p:nvPr/>
            </p:nvSpPr>
            <p:spPr>
              <a:xfrm>
                <a:off x="7810347" y="3059668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7C0527D-6B88-8149-AB16-E1AD636FB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347" y="3059668"/>
                <a:ext cx="382605" cy="369332"/>
              </a:xfrm>
              <a:prstGeom prst="rect">
                <a:avLst/>
              </a:prstGeom>
              <a:blipFill>
                <a:blip r:embed="rId2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5814F96-8AD9-CA45-97A0-59717FBE2593}"/>
              </a:ext>
            </a:extLst>
          </p:cNvPr>
          <p:cNvCxnSpPr>
            <a:cxnSpLocks/>
          </p:cNvCxnSpPr>
          <p:nvPr/>
        </p:nvCxnSpPr>
        <p:spPr>
          <a:xfrm>
            <a:off x="6534721" y="3854144"/>
            <a:ext cx="365444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1B6F9A7-B2EF-2F49-B1B6-D1B7A1827EE9}"/>
              </a:ext>
            </a:extLst>
          </p:cNvPr>
          <p:cNvCxnSpPr>
            <a:cxnSpLocks/>
          </p:cNvCxnSpPr>
          <p:nvPr/>
        </p:nvCxnSpPr>
        <p:spPr>
          <a:xfrm flipV="1">
            <a:off x="6519171" y="3565937"/>
            <a:ext cx="338078" cy="5710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A6C3746-9D4A-9444-953A-949D04866ABF}"/>
                  </a:ext>
                </a:extLst>
              </p:cNvPr>
              <p:cNvSpPr/>
              <p:nvPr/>
            </p:nvSpPr>
            <p:spPr>
              <a:xfrm>
                <a:off x="4862293" y="4450716"/>
                <a:ext cx="39066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A6C3746-9D4A-9444-953A-949D04866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293" y="4450716"/>
                <a:ext cx="3906647" cy="369332"/>
              </a:xfrm>
              <a:prstGeom prst="rect">
                <a:avLst/>
              </a:prstGeom>
              <a:blipFill>
                <a:blip r:embed="rId2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CF41713-02EF-FB47-BD8E-4D8CF34D1BCD}"/>
                  </a:ext>
                </a:extLst>
              </p:cNvPr>
              <p:cNvSpPr/>
              <p:nvPr/>
            </p:nvSpPr>
            <p:spPr>
              <a:xfrm>
                <a:off x="4825020" y="4718755"/>
                <a:ext cx="30551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/>
                  <a:t>         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=12.8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CF41713-02EF-FB47-BD8E-4D8CF34D1B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20" y="4718755"/>
                <a:ext cx="3055132" cy="369332"/>
              </a:xfrm>
              <a:prstGeom prst="rect">
                <a:avLst/>
              </a:prstGeom>
              <a:blipFill>
                <a:blip r:embed="rId28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45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5" grpId="0"/>
      <p:bldP spid="37" grpId="0"/>
      <p:bldP spid="39" grpId="0"/>
      <p:bldP spid="40" grpId="0"/>
      <p:bldP spid="42" grpId="0"/>
      <p:bldP spid="45" grpId="0" animBg="1"/>
      <p:bldP spid="48" grpId="0"/>
      <p:bldP spid="50" grpId="0"/>
      <p:bldP spid="52" grpId="0"/>
      <p:bldP spid="53" grpId="0"/>
      <p:bldP spid="55" grpId="0"/>
      <p:bldP spid="56" grpId="0"/>
      <p:bldP spid="57" grpId="0" animBg="1"/>
      <p:bldP spid="46" grpId="0" animBg="1"/>
      <p:bldP spid="66" grpId="0" animBg="1"/>
      <p:bldP spid="67" grpId="0" animBg="1"/>
      <p:bldP spid="69" grpId="0"/>
      <p:bldP spid="71" grpId="0"/>
      <p:bldP spid="73" grpId="0"/>
      <p:bldP spid="76" grpId="0"/>
      <p:bldP spid="78" grpId="0"/>
      <p:bldP spid="79" grpId="0"/>
      <p:bldP spid="80" grpId="0"/>
      <p:bldP spid="86" grpId="0"/>
      <p:bldP spid="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5831657" cy="838200"/>
          </a:xfrm>
        </p:spPr>
        <p:txBody>
          <a:bodyPr/>
          <a:lstStyle/>
          <a:p>
            <a:r>
              <a:rPr lang="en-US" dirty="0"/>
              <a:t>We Describe Signals and Systems Using Laplace Transforms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0E941D-67A4-1F46-AC0C-BF49AE5CE810}"/>
              </a:ext>
            </a:extLst>
          </p:cNvPr>
          <p:cNvGrpSpPr/>
          <p:nvPr/>
        </p:nvGrpSpPr>
        <p:grpSpPr>
          <a:xfrm>
            <a:off x="6414158" y="421044"/>
            <a:ext cx="2259285" cy="554099"/>
            <a:chOff x="338982" y="3684024"/>
            <a:chExt cx="3556668" cy="73079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A1B4B0-1BDA-0C44-A195-CE61E197B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2725" y="3765776"/>
              <a:ext cx="724323" cy="64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86B9AD1-29B5-A341-95EB-4DDB9463F98F}"/>
                </a:ext>
              </a:extLst>
            </p:cNvPr>
            <p:cNvCxnSpPr>
              <a:cxnSpLocks/>
            </p:cNvCxnSpPr>
            <p:nvPr/>
          </p:nvCxnSpPr>
          <p:spPr>
            <a:xfrm>
              <a:off x="463973" y="4085006"/>
              <a:ext cx="488124" cy="914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272228-F486-2E48-AFCE-112F93BE9E2E}"/>
                </a:ext>
              </a:extLst>
            </p:cNvPr>
            <p:cNvSpPr txBox="1"/>
            <p:nvPr/>
          </p:nvSpPr>
          <p:spPr>
            <a:xfrm>
              <a:off x="338982" y="3684024"/>
              <a:ext cx="585962" cy="365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9629CE1-DE21-CC4D-8703-317F9E25C7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8110" y="3774743"/>
              <a:ext cx="724323" cy="64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821D984-88B1-854E-AAF7-8CEABA050951}"/>
                </a:ext>
              </a:extLst>
            </p:cNvPr>
            <p:cNvCxnSpPr>
              <a:cxnSpLocks/>
              <a:stCxn id="28" idx="3"/>
              <a:endCxn id="41" idx="1"/>
            </p:cNvCxnSpPr>
            <p:nvPr/>
          </p:nvCxnSpPr>
          <p:spPr>
            <a:xfrm>
              <a:off x="1687048" y="4085816"/>
              <a:ext cx="701062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A0D4324-AA4D-E944-BE86-008B1D6A8AC5}"/>
                </a:ext>
              </a:extLst>
            </p:cNvPr>
            <p:cNvSpPr txBox="1"/>
            <p:nvPr/>
          </p:nvSpPr>
          <p:spPr>
            <a:xfrm>
              <a:off x="1821047" y="3684024"/>
              <a:ext cx="585962" cy="365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S2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09F1B23-E71C-7C40-9C3F-65A74263B5FC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>
              <a:off x="3112433" y="4094783"/>
              <a:ext cx="701062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826C80A-0C20-6444-8CE5-A1CE4BC61A2B}"/>
                </a:ext>
              </a:extLst>
            </p:cNvPr>
            <p:cNvSpPr txBox="1"/>
            <p:nvPr/>
          </p:nvSpPr>
          <p:spPr>
            <a:xfrm>
              <a:off x="3309688" y="3684024"/>
              <a:ext cx="585962" cy="365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S3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14E4D2-B5CF-7449-85E0-078A5116D36C}"/>
                  </a:ext>
                </a:extLst>
              </p:cNvPr>
              <p:cNvSpPr/>
              <p:nvPr/>
            </p:nvSpPr>
            <p:spPr>
              <a:xfrm>
                <a:off x="3369649" y="1505207"/>
                <a:ext cx="822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14E4D2-B5CF-7449-85E0-078A5116D3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649" y="1505207"/>
                <a:ext cx="822597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07BDD39-2260-B54B-AB24-AD3DB56F15D3}"/>
                  </a:ext>
                </a:extLst>
              </p:cNvPr>
              <p:cNvSpPr/>
              <p:nvPr/>
            </p:nvSpPr>
            <p:spPr>
              <a:xfrm>
                <a:off x="4599432" y="1505207"/>
                <a:ext cx="822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07BDD39-2260-B54B-AB24-AD3DB56F15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432" y="1505207"/>
                <a:ext cx="822597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2B2D11C-F6EA-174A-9017-34B781348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748"/>
            <a:ext cx="8229600" cy="4315486"/>
          </a:xfrm>
        </p:spPr>
        <p:txBody>
          <a:bodyPr/>
          <a:lstStyle/>
          <a:p>
            <a:r>
              <a:rPr lang="en-US" dirty="0"/>
              <a:t>The LT for a system is called a </a:t>
            </a:r>
            <a:r>
              <a:rPr lang="en-US" b="1" dirty="0"/>
              <a:t>Transfer Function</a:t>
            </a:r>
            <a:r>
              <a:rPr lang="en-US" dirty="0"/>
              <a:t>.</a:t>
            </a:r>
          </a:p>
          <a:p>
            <a:r>
              <a:rPr lang="en-US" dirty="0"/>
              <a:t>Appeal</a:t>
            </a:r>
          </a:p>
          <a:p>
            <a:pPr lvl="1"/>
            <a:r>
              <a:rPr lang="en-US" dirty="0"/>
              <a:t>Describe the dynamics of a system by identifying its poles</a:t>
            </a:r>
          </a:p>
          <a:p>
            <a:pPr lvl="1"/>
            <a:r>
              <a:rPr lang="en-US" dirty="0"/>
              <a:t>Calculate the step response of a system (if it converges)</a:t>
            </a:r>
          </a:p>
          <a:p>
            <a:pPr lvl="1"/>
            <a:r>
              <a:rPr lang="en-US" dirty="0"/>
              <a:t>Can combine LTs of systems to infer the dynamics of the combined systems</a:t>
            </a:r>
          </a:p>
          <a:p>
            <a:pPr lvl="1"/>
            <a:r>
              <a:rPr lang="en-US" dirty="0"/>
              <a:t>Important tool for control design (e.g., choosing the poles of the controlled system)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3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FBDE8-423A-2643-9731-42BA3B74D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45489"/>
                <a:ext cx="8229600" cy="369811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a complex number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continuous function of time</a:t>
                </a:r>
              </a:p>
              <a:p>
                <a:r>
                  <a:rPr lang="en-US" dirty="0"/>
                  <a:t>Provides a way to encode all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a polynomial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This is crucial for analyzing systems and control design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FBDE8-423A-2643-9731-42BA3B74D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45489"/>
                <a:ext cx="8229600" cy="3698111"/>
              </a:xfrm>
              <a:blipFill>
                <a:blip r:embed="rId2"/>
                <a:stretch>
                  <a:fillRect l="-1389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3067364" y="1216971"/>
                <a:ext cx="2689134" cy="799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364" y="1216971"/>
                <a:ext cx="2689134" cy="799130"/>
              </a:xfrm>
              <a:prstGeom prst="rect">
                <a:avLst/>
              </a:prstGeom>
              <a:blipFill>
                <a:blip r:embed="rId3"/>
                <a:stretch>
                  <a:fillRect l="-9859" t="-198413" b="-28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82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211483" cy="838200"/>
          </a:xfrm>
        </p:spPr>
        <p:txBody>
          <a:bodyPr/>
          <a:lstStyle/>
          <a:p>
            <a:r>
              <a:rPr lang="en-US" dirty="0"/>
              <a:t>A First Laplace Transform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47436" y="6252881"/>
            <a:ext cx="511834" cy="365125"/>
          </a:xfrm>
        </p:spPr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1B47B-174A-604A-9EB2-99EDF9D0ABE0}"/>
                  </a:ext>
                </a:extLst>
              </p:cNvPr>
              <p:cNvSpPr txBox="1"/>
              <p:nvPr/>
            </p:nvSpPr>
            <p:spPr>
              <a:xfrm>
                <a:off x="3040123" y="1435661"/>
                <a:ext cx="168509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1B47B-174A-604A-9EB2-99EDF9D0A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123" y="1435661"/>
                <a:ext cx="1685094" cy="307777"/>
              </a:xfrm>
              <a:prstGeom prst="rect">
                <a:avLst/>
              </a:prstGeom>
              <a:blipFill>
                <a:blip r:embed="rId3"/>
                <a:stretch>
                  <a:fillRect l="-5263" r="-2256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ED9EB7B-7DE5-4149-AC0C-5E0B8E806430}"/>
              </a:ext>
            </a:extLst>
          </p:cNvPr>
          <p:cNvSpPr txBox="1"/>
          <p:nvPr/>
        </p:nvSpPr>
        <p:spPr>
          <a:xfrm>
            <a:off x="573741" y="1389494"/>
            <a:ext cx="2464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9D5192-0A68-1343-950D-8A28F4E0E083}"/>
                  </a:ext>
                </a:extLst>
              </p:cNvPr>
              <p:cNvSpPr txBox="1"/>
              <p:nvPr/>
            </p:nvSpPr>
            <p:spPr>
              <a:xfrm>
                <a:off x="555811" y="949215"/>
                <a:ext cx="55712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Impulse signal at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9D5192-0A68-1343-950D-8A28F4E0E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1" y="949215"/>
                <a:ext cx="5571269" cy="400110"/>
              </a:xfrm>
              <a:prstGeom prst="rect">
                <a:avLst/>
              </a:prstGeom>
              <a:blipFill>
                <a:blip r:embed="rId4"/>
                <a:stretch>
                  <a:fillRect l="-1136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6686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683" y="348034"/>
                <a:ext cx="2018117" cy="599331"/>
              </a:xfrm>
              <a:prstGeom prst="rect">
                <a:avLst/>
              </a:prstGeom>
              <a:blipFill>
                <a:blip r:embed="rId5"/>
                <a:stretch>
                  <a:fillRect l="-10063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C34EC4B1-082F-1440-803B-1A7E234175B9}"/>
              </a:ext>
            </a:extLst>
          </p:cNvPr>
          <p:cNvGrpSpPr/>
          <p:nvPr/>
        </p:nvGrpSpPr>
        <p:grpSpPr>
          <a:xfrm>
            <a:off x="811480" y="1878481"/>
            <a:ext cx="2407665" cy="1803241"/>
            <a:chOff x="811480" y="3590748"/>
            <a:chExt cx="2407665" cy="1803241"/>
          </a:xfrm>
        </p:grpSpPr>
        <p:pic>
          <p:nvPicPr>
            <p:cNvPr id="3078" name="Picture 6" descr="The impulse response of an example simple delay">
              <a:extLst>
                <a:ext uri="{FF2B5EF4-FFF2-40B4-BE49-F238E27FC236}">
                  <a16:creationId xmlns:a16="http://schemas.microsoft.com/office/drawing/2014/main" id="{3BDBCA2F-B209-5144-997F-7FF2EAF227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480" y="3590748"/>
              <a:ext cx="2407665" cy="1803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BBF282B-A040-A44C-ADEC-2FAF3DB26617}"/>
                    </a:ext>
                  </a:extLst>
                </p:cNvPr>
                <p:cNvSpPr/>
                <p:nvPr/>
              </p:nvSpPr>
              <p:spPr>
                <a:xfrm>
                  <a:off x="1093417" y="3751888"/>
                  <a:ext cx="4675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BBF282B-A040-A44C-ADEC-2FAF3DB266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417" y="3751888"/>
                  <a:ext cx="4675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17159F2-6585-C846-9AF0-53AF2235CA82}"/>
                </a:ext>
              </a:extLst>
            </p:cNvPr>
            <p:cNvSpPr/>
            <p:nvPr/>
          </p:nvSpPr>
          <p:spPr>
            <a:xfrm>
              <a:off x="1560917" y="4186519"/>
              <a:ext cx="1658228" cy="1029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E7F5C77-B843-6344-826F-FE012765F075}"/>
              </a:ext>
            </a:extLst>
          </p:cNvPr>
          <p:cNvGrpSpPr/>
          <p:nvPr/>
        </p:nvGrpSpPr>
        <p:grpSpPr>
          <a:xfrm>
            <a:off x="811480" y="3812831"/>
            <a:ext cx="2407665" cy="1803241"/>
            <a:chOff x="811480" y="3812831"/>
            <a:chExt cx="2407665" cy="1803241"/>
          </a:xfrm>
        </p:grpSpPr>
        <p:pic>
          <p:nvPicPr>
            <p:cNvPr id="18" name="Picture 6" descr="The impulse response of an example simple delay">
              <a:extLst>
                <a:ext uri="{FF2B5EF4-FFF2-40B4-BE49-F238E27FC236}">
                  <a16:creationId xmlns:a16="http://schemas.microsoft.com/office/drawing/2014/main" id="{3D5E2603-937A-D94D-8ECD-7071EEFE6F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480" y="3812831"/>
              <a:ext cx="2407665" cy="1803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9A97081-AA85-254D-8467-DD9D620C47D0}"/>
                    </a:ext>
                  </a:extLst>
                </p:cNvPr>
                <p:cNvSpPr/>
                <p:nvPr/>
              </p:nvSpPr>
              <p:spPr>
                <a:xfrm>
                  <a:off x="1420278" y="4107974"/>
                  <a:ext cx="9697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(0.8)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9A97081-AA85-254D-8467-DD9D620C47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278" y="4107974"/>
                  <a:ext cx="96975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3F739A-4037-8D46-B50F-6BFAA3A1199D}"/>
                </a:ext>
              </a:extLst>
            </p:cNvPr>
            <p:cNvSpPr/>
            <p:nvPr/>
          </p:nvSpPr>
          <p:spPr>
            <a:xfrm>
              <a:off x="2341148" y="4947769"/>
              <a:ext cx="877997" cy="468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BDA622-1345-DD44-ACFE-E2FEC710D0F1}"/>
                </a:ext>
              </a:extLst>
            </p:cNvPr>
            <p:cNvSpPr/>
            <p:nvPr/>
          </p:nvSpPr>
          <p:spPr>
            <a:xfrm>
              <a:off x="1027157" y="4134869"/>
              <a:ext cx="393121" cy="1309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96867C-A969-4446-A618-9F29AD0699CE}"/>
                  </a:ext>
                </a:extLst>
              </p:cNvPr>
              <p:cNvSpPr txBox="1"/>
              <p:nvPr/>
            </p:nvSpPr>
            <p:spPr>
              <a:xfrm>
                <a:off x="1199734" y="2562837"/>
                <a:ext cx="12655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96867C-A969-4446-A618-9F29AD069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734" y="2562837"/>
                <a:ext cx="1265560" cy="276999"/>
              </a:xfrm>
              <a:prstGeom prst="rect">
                <a:avLst/>
              </a:prstGeom>
              <a:blipFill>
                <a:blip r:embed="rId9"/>
                <a:stretch>
                  <a:fillRect l="-100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E6A7CE-B845-C64C-AE41-73491EC3E65B}"/>
                  </a:ext>
                </a:extLst>
              </p:cNvPr>
              <p:cNvSpPr txBox="1"/>
              <p:nvPr/>
            </p:nvSpPr>
            <p:spPr>
              <a:xfrm>
                <a:off x="1905153" y="4551423"/>
                <a:ext cx="18958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(0.8)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E6A7CE-B845-C64C-AE41-73491EC3E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153" y="4551423"/>
                <a:ext cx="1895881" cy="276999"/>
              </a:xfrm>
              <a:prstGeom prst="rect">
                <a:avLst/>
              </a:prstGeom>
              <a:blipFill>
                <a:blip r:embed="rId10"/>
                <a:stretch>
                  <a:fillRect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F8D36D-2BEC-6747-8464-427E8D59C6FF}"/>
                  </a:ext>
                </a:extLst>
              </p:cNvPr>
              <p:cNvSpPr txBox="1"/>
              <p:nvPr/>
            </p:nvSpPr>
            <p:spPr>
              <a:xfrm>
                <a:off x="4983589" y="1435661"/>
                <a:ext cx="168509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F8D36D-2BEC-6747-8464-427E8D59C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589" y="1435661"/>
                <a:ext cx="1685094" cy="307777"/>
              </a:xfrm>
              <a:prstGeom prst="rect">
                <a:avLst/>
              </a:prstGeom>
              <a:blipFill>
                <a:blip r:embed="rId11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67D469B-4940-C94E-AAB2-E4E4DBE079BB}"/>
                  </a:ext>
                </a:extLst>
              </p:cNvPr>
              <p:cNvSpPr txBox="1"/>
              <p:nvPr/>
            </p:nvSpPr>
            <p:spPr>
              <a:xfrm>
                <a:off x="6318486" y="1435661"/>
                <a:ext cx="45341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67D469B-4940-C94E-AAB2-E4E4DBE07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486" y="1435661"/>
                <a:ext cx="453414" cy="307777"/>
              </a:xfrm>
              <a:prstGeom prst="rect">
                <a:avLst/>
              </a:prstGeom>
              <a:blipFill>
                <a:blip r:embed="rId1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6" descr="The impulse response of an example simple delay">
            <a:extLst>
              <a:ext uri="{FF2B5EF4-FFF2-40B4-BE49-F238E27FC236}">
                <a16:creationId xmlns:a16="http://schemas.microsoft.com/office/drawing/2014/main" id="{684314CE-92D2-6246-98C2-FFF76CB82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66" y="3818247"/>
            <a:ext cx="2407665" cy="180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57EC3C-F22E-B348-A32E-86B5D549C43A}"/>
                  </a:ext>
                </a:extLst>
              </p:cNvPr>
              <p:cNvSpPr txBox="1"/>
              <p:nvPr/>
            </p:nvSpPr>
            <p:spPr>
              <a:xfrm>
                <a:off x="5430087" y="3937682"/>
                <a:ext cx="25434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57EC3C-F22E-B348-A32E-86B5D549C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087" y="3937682"/>
                <a:ext cx="2543454" cy="276999"/>
              </a:xfrm>
              <a:prstGeom prst="rect">
                <a:avLst/>
              </a:prstGeom>
              <a:blipFill>
                <a:blip r:embed="rId13"/>
                <a:stretch>
                  <a:fillRect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A63D0B01-9B56-BE40-96BC-5F71941C22BC}"/>
              </a:ext>
            </a:extLst>
          </p:cNvPr>
          <p:cNvSpPr/>
          <p:nvPr/>
        </p:nvSpPr>
        <p:spPr>
          <a:xfrm>
            <a:off x="6347814" y="4947768"/>
            <a:ext cx="877997" cy="468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124516-F7F0-624F-880B-7609D9B1EB26}"/>
              </a:ext>
            </a:extLst>
          </p:cNvPr>
          <p:cNvSpPr/>
          <p:nvPr/>
        </p:nvSpPr>
        <p:spPr>
          <a:xfrm>
            <a:off x="4910936" y="3606557"/>
            <a:ext cx="519151" cy="468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1BA7CA-6800-F142-81C1-2C4AA3FA9BEE}"/>
              </a:ext>
            </a:extLst>
          </p:cNvPr>
          <p:cNvSpPr txBox="1"/>
          <p:nvPr/>
        </p:nvSpPr>
        <p:spPr>
          <a:xfrm>
            <a:off x="1594872" y="5882894"/>
            <a:ext cx="5952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Signals and systems can be described using combinations of more Laplace Transforms.</a:t>
            </a:r>
          </a:p>
        </p:txBody>
      </p:sp>
    </p:spTree>
    <p:extLst>
      <p:ext uri="{BB962C8B-B14F-4D97-AF65-F5344CB8AC3E}">
        <p14:creationId xmlns:p14="http://schemas.microsoft.com/office/powerpoint/2010/main" val="164143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23" grpId="0"/>
      <p:bldP spid="25" grpId="0"/>
      <p:bldP spid="36" grpId="0"/>
      <p:bldP spid="38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535271" cy="838200"/>
          </a:xfrm>
        </p:spPr>
        <p:txBody>
          <a:bodyPr/>
          <a:lstStyle/>
          <a:p>
            <a:r>
              <a:rPr lang="en-US" dirty="0"/>
              <a:t>More Laplace Transforms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blipFill>
                <a:blip r:embed="rId2"/>
                <a:stretch>
                  <a:fillRect l="-10000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0240A-7090-C743-89C1-664C3E445DC4}"/>
                  </a:ext>
                </a:extLst>
              </p:cNvPr>
              <p:cNvSpPr txBox="1"/>
              <p:nvPr/>
            </p:nvSpPr>
            <p:spPr>
              <a:xfrm>
                <a:off x="2717640" y="4192674"/>
                <a:ext cx="911724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0240A-7090-C743-89C1-664C3E445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640" y="4192674"/>
                <a:ext cx="911724" cy="520463"/>
              </a:xfrm>
              <a:prstGeom prst="rect">
                <a:avLst/>
              </a:prstGeom>
              <a:blipFill>
                <a:blip r:embed="rId3"/>
                <a:stretch>
                  <a:fillRect l="-5556" t="-7143" r="-5556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59D5192-0A68-1343-950D-8A28F4E0E083}"/>
              </a:ext>
            </a:extLst>
          </p:cNvPr>
          <p:cNvSpPr txBox="1"/>
          <p:nvPr/>
        </p:nvSpPr>
        <p:spPr>
          <a:xfrm>
            <a:off x="340655" y="4268240"/>
            <a:ext cx="223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F8F085-46E5-BC47-9FA1-3C499A019D17}"/>
                  </a:ext>
                </a:extLst>
              </p:cNvPr>
              <p:cNvSpPr txBox="1"/>
              <p:nvPr/>
            </p:nvSpPr>
            <p:spPr>
              <a:xfrm>
                <a:off x="224114" y="1196897"/>
                <a:ext cx="4649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Unit step at time </a:t>
                </a:r>
                <a:r>
                  <a:rPr lang="en-US" i="1" dirty="0"/>
                  <a:t>0: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F8F085-46E5-BC47-9FA1-3C499A019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14" y="1196897"/>
                <a:ext cx="4649158" cy="369332"/>
              </a:xfrm>
              <a:prstGeom prst="rect">
                <a:avLst/>
              </a:prstGeom>
              <a:blipFill>
                <a:blip r:embed="rId4"/>
                <a:stretch>
                  <a:fillRect l="-109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F4EB516-60C6-1445-8B06-B9BC12369CBA}"/>
              </a:ext>
            </a:extLst>
          </p:cNvPr>
          <p:cNvGrpSpPr/>
          <p:nvPr/>
        </p:nvGrpSpPr>
        <p:grpSpPr>
          <a:xfrm>
            <a:off x="506386" y="1904676"/>
            <a:ext cx="4084613" cy="1962616"/>
            <a:chOff x="4402770" y="1761242"/>
            <a:chExt cx="4084613" cy="1962616"/>
          </a:xfrm>
        </p:grpSpPr>
        <p:pic>
          <p:nvPicPr>
            <p:cNvPr id="5122" name="Picture 2" descr="Unit-step function. | Download Scientific Diagram">
              <a:extLst>
                <a:ext uri="{FF2B5EF4-FFF2-40B4-BE49-F238E27FC236}">
                  <a16:creationId xmlns:a16="http://schemas.microsoft.com/office/drawing/2014/main" id="{A710C895-D8B9-5A45-A30D-8F0A9395C7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2770" y="1801395"/>
              <a:ext cx="4084613" cy="1922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F46801-DAA4-9C4B-A004-1135BF2B54E1}"/>
                    </a:ext>
                  </a:extLst>
                </p:cNvPr>
                <p:cNvSpPr/>
                <p:nvPr/>
              </p:nvSpPr>
              <p:spPr>
                <a:xfrm>
                  <a:off x="5308428" y="1761242"/>
                  <a:ext cx="68243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F46801-DAA4-9C4B-A004-1135BF2B54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8428" y="1761242"/>
                  <a:ext cx="68243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19F477-2C4A-9D45-8912-E2ADA11582C5}"/>
                  </a:ext>
                </a:extLst>
              </p:cNvPr>
              <p:cNvSpPr txBox="1"/>
              <p:nvPr/>
            </p:nvSpPr>
            <p:spPr>
              <a:xfrm>
                <a:off x="5482834" y="1196897"/>
                <a:ext cx="3271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Ramp</a:t>
                </a:r>
                <a:r>
                  <a:rPr lang="en-US" i="1" dirty="0"/>
                  <a:t>: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19F477-2C4A-9D45-8912-E2ADA1158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834" y="1196897"/>
                <a:ext cx="3271408" cy="369332"/>
              </a:xfrm>
              <a:prstGeom prst="rect">
                <a:avLst/>
              </a:prstGeom>
              <a:blipFill>
                <a:blip r:embed="rId7"/>
                <a:stretch>
                  <a:fillRect l="-154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Ramp function - Wikipedia">
            <a:extLst>
              <a:ext uri="{FF2B5EF4-FFF2-40B4-BE49-F238E27FC236}">
                <a16:creationId xmlns:a16="http://schemas.microsoft.com/office/drawing/2014/main" id="{6AB2FC71-2548-A349-8560-95BD229FE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092" y="1917194"/>
            <a:ext cx="3392582" cy="192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FA67125-55FE-134E-AE5A-B9C56DB8E920}"/>
                  </a:ext>
                </a:extLst>
              </p:cNvPr>
              <p:cNvSpPr/>
              <p:nvPr/>
            </p:nvSpPr>
            <p:spPr>
              <a:xfrm>
                <a:off x="6216648" y="2181049"/>
                <a:ext cx="6824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FA67125-55FE-134E-AE5A-B9C56DB8E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48" y="2181049"/>
                <a:ext cx="682431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4D87E0-2486-0C4A-8D6B-4E524902A74B}"/>
                  </a:ext>
                </a:extLst>
              </p:cNvPr>
              <p:cNvSpPr txBox="1"/>
              <p:nvPr/>
            </p:nvSpPr>
            <p:spPr>
              <a:xfrm>
                <a:off x="7468934" y="4206756"/>
                <a:ext cx="97796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4D87E0-2486-0C4A-8D6B-4E524902A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934" y="4206756"/>
                <a:ext cx="977960" cy="520463"/>
              </a:xfrm>
              <a:prstGeom prst="rect">
                <a:avLst/>
              </a:prstGeom>
              <a:blipFill>
                <a:blip r:embed="rId10"/>
                <a:stretch>
                  <a:fillRect l="-5128" t="-4878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872BDF34-55AB-9344-9DD1-70F5A5456122}"/>
              </a:ext>
            </a:extLst>
          </p:cNvPr>
          <p:cNvSpPr txBox="1"/>
          <p:nvPr/>
        </p:nvSpPr>
        <p:spPr>
          <a:xfrm>
            <a:off x="5091949" y="4282322"/>
            <a:ext cx="223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5BFD1E-0A61-814F-B81A-34636C9BCB1A}"/>
                  </a:ext>
                </a:extLst>
              </p:cNvPr>
              <p:cNvSpPr txBox="1"/>
              <p:nvPr/>
            </p:nvSpPr>
            <p:spPr>
              <a:xfrm>
                <a:off x="1216228" y="5588205"/>
                <a:ext cx="1496756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5BFD1E-0A61-814F-B81A-34636C9BC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228" y="5588205"/>
                <a:ext cx="1496756" cy="520463"/>
              </a:xfrm>
              <a:prstGeom prst="rect">
                <a:avLst/>
              </a:prstGeom>
              <a:blipFill>
                <a:blip r:embed="rId11"/>
                <a:stretch>
                  <a:fillRect l="-3390" t="-7317" r="-847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1299E51-B249-004B-8DAF-494314ED3E0D}"/>
              </a:ext>
            </a:extLst>
          </p:cNvPr>
          <p:cNvSpPr txBox="1"/>
          <p:nvPr/>
        </p:nvSpPr>
        <p:spPr>
          <a:xfrm>
            <a:off x="1460143" y="5140658"/>
            <a:ext cx="450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Laplace Transform of transcendentals: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FBB457-A9A5-C641-9C65-94E32F817B69}"/>
                  </a:ext>
                </a:extLst>
              </p:cNvPr>
              <p:cNvSpPr txBox="1"/>
              <p:nvPr/>
            </p:nvSpPr>
            <p:spPr>
              <a:xfrm>
                <a:off x="3248731" y="5613639"/>
                <a:ext cx="2218556" cy="478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FBB457-A9A5-C641-9C65-94E32F817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731" y="5613639"/>
                <a:ext cx="2218556" cy="478914"/>
              </a:xfrm>
              <a:prstGeom prst="rect">
                <a:avLst/>
              </a:prstGeom>
              <a:blipFill>
                <a:blip r:embed="rId12"/>
                <a:stretch>
                  <a:fillRect l="-1705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F16391-73E9-F046-AD0F-7C9C9CD00303}"/>
                  </a:ext>
                </a:extLst>
              </p:cNvPr>
              <p:cNvSpPr txBox="1"/>
              <p:nvPr/>
            </p:nvSpPr>
            <p:spPr>
              <a:xfrm>
                <a:off x="5804829" y="5586521"/>
                <a:ext cx="2159245" cy="478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F16391-73E9-F046-AD0F-7C9C9CD00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829" y="5586521"/>
                <a:ext cx="2159245" cy="478977"/>
              </a:xfrm>
              <a:prstGeom prst="rect">
                <a:avLst/>
              </a:prstGeom>
              <a:blipFill>
                <a:blip r:embed="rId13"/>
                <a:stretch>
                  <a:fillRect l="-1170" r="-585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24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191043</TotalTime>
  <Words>1674</Words>
  <Application>Microsoft Macintosh PowerPoint</Application>
  <PresentationFormat>On-screen Show (4:3)</PresentationFormat>
  <Paragraphs>404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Lecture 8: Laplace Transforms  </vt:lpstr>
      <vt:lpstr>Agenda</vt:lpstr>
      <vt:lpstr>Motivating Example</vt:lpstr>
      <vt:lpstr>System Abstraction for Reaction Networks</vt:lpstr>
      <vt:lpstr>Operation of Linear Time Invariant (LTI) System</vt:lpstr>
      <vt:lpstr>We Describe Signals and Systems Using Laplace Transforms</vt:lpstr>
      <vt:lpstr>LT Definition</vt:lpstr>
      <vt:lpstr>A First Laplace Transform</vt:lpstr>
      <vt:lpstr>More Laplace Transforms</vt:lpstr>
      <vt:lpstr>Transfer Function</vt:lpstr>
      <vt:lpstr>What Poles Say About a System</vt:lpstr>
      <vt:lpstr>Step Response of a System</vt:lpstr>
      <vt:lpstr>Exercise</vt:lpstr>
      <vt:lpstr>Inverse of a Laplace Function</vt:lpstr>
      <vt:lpstr>Properties of Laplace Transforms</vt:lpstr>
      <vt:lpstr>Convolution of Laplace Transforms</vt:lpstr>
      <vt:lpstr>Transfer Functions for Reaction Networks</vt:lpstr>
      <vt:lpstr>Analysis Using LTs</vt:lpstr>
      <vt:lpstr>Analysis of System 2</vt:lpstr>
      <vt:lpstr>Analysis of System 2</vt:lpstr>
      <vt:lpstr>BACKUP</vt:lpstr>
      <vt:lpstr>Properties of Laplace Transforms</vt:lpstr>
      <vt:lpstr>LaPlace Transform Essentials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2873</cp:revision>
  <dcterms:created xsi:type="dcterms:W3CDTF">2008-11-04T22:35:39Z</dcterms:created>
  <dcterms:modified xsi:type="dcterms:W3CDTF">2022-04-09T02:07:27Z</dcterms:modified>
</cp:coreProperties>
</file>