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529" r:id="rId3"/>
    <p:sldId id="540" r:id="rId4"/>
    <p:sldId id="484" r:id="rId5"/>
    <p:sldId id="533" r:id="rId6"/>
    <p:sldId id="534" r:id="rId7"/>
    <p:sldId id="536" r:id="rId8"/>
    <p:sldId id="537" r:id="rId9"/>
    <p:sldId id="531" r:id="rId10"/>
    <p:sldId id="535" r:id="rId11"/>
    <p:sldId id="539" r:id="rId1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7"/>
    <p:restoredTop sz="86407"/>
  </p:normalViewPr>
  <p:slideViewPr>
    <p:cSldViewPr snapToGrid="0" snapToObjects="1">
      <p:cViewPr>
        <p:scale>
          <a:sx n="146" d="100"/>
          <a:sy n="146" d="100"/>
        </p:scale>
        <p:origin x="97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4/13/22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4/13/22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8578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148669"/>
            <a:ext cx="8229600" cy="479493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76983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1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0.png"/><Relationship Id="rId2" Type="http://schemas.openxmlformats.org/officeDocument/2006/relationships/image" Target="../media/image91.png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5.png"/><Relationship Id="rId11" Type="http://schemas.openxmlformats.org/officeDocument/2006/relationships/image" Target="../media/image99.png"/><Relationship Id="rId5" Type="http://schemas.openxmlformats.org/officeDocument/2006/relationships/image" Target="../media/image94.png"/><Relationship Id="rId15" Type="http://schemas.openxmlformats.org/officeDocument/2006/relationships/image" Target="../media/image103.png"/><Relationship Id="rId10" Type="http://schemas.openxmlformats.org/officeDocument/2006/relationships/image" Target="../media/image12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47.png"/><Relationship Id="rId18" Type="http://schemas.openxmlformats.org/officeDocument/2006/relationships/image" Target="../media/image66.png"/><Relationship Id="rId3" Type="http://schemas.openxmlformats.org/officeDocument/2006/relationships/image" Target="../media/image52.png"/><Relationship Id="rId21" Type="http://schemas.openxmlformats.org/officeDocument/2006/relationships/image" Target="../media/image69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5.png"/><Relationship Id="rId2" Type="http://schemas.openxmlformats.org/officeDocument/2006/relationships/image" Target="../media/image51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3.png"/><Relationship Id="rId10" Type="http://schemas.openxmlformats.org/officeDocument/2006/relationships/image" Target="../media/image59.png"/><Relationship Id="rId19" Type="http://schemas.openxmlformats.org/officeDocument/2006/relationships/image" Target="../media/image67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9: </a:t>
            </a:r>
            <a:r>
              <a:rPr lang="en-US" sz="3200" b="1" u="sng" dirty="0"/>
              <a:t>Linearizing Reaction Networks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D8D0-C41A-D74F-9BBB-76A2BCD2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Order Linearization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F994A-6F34-474E-AE68-85B4C2A89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C1AA89-1FBA-9D49-8B5A-7EB2825A553A}"/>
              </a:ext>
            </a:extLst>
          </p:cNvPr>
          <p:cNvGrpSpPr/>
          <p:nvPr/>
        </p:nvGrpSpPr>
        <p:grpSpPr>
          <a:xfrm>
            <a:off x="457200" y="874665"/>
            <a:ext cx="3028482" cy="1530712"/>
            <a:chOff x="288525" y="2623566"/>
            <a:chExt cx="3028482" cy="153071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364CEF-E15A-6345-8375-12CE45DA34F8}"/>
                </a:ext>
              </a:extLst>
            </p:cNvPr>
            <p:cNvSpPr txBox="1"/>
            <p:nvPr/>
          </p:nvSpPr>
          <p:spPr>
            <a:xfrm>
              <a:off x="288525" y="2623566"/>
              <a:ext cx="196239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System Equations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/>
                <p:nvPr/>
              </p:nvSpPr>
              <p:spPr>
                <a:xfrm>
                  <a:off x="313745" y="3114499"/>
                  <a:ext cx="458907" cy="255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45" y="3114499"/>
                  <a:ext cx="458907" cy="255583"/>
                </a:xfrm>
                <a:prstGeom prst="rect">
                  <a:avLst/>
                </a:prstGeom>
                <a:blipFill>
                  <a:blip r:embed="rId2"/>
                  <a:stretch>
                    <a:fillRect l="-8108" t="-14286" r="-5405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/>
                <p:nvPr/>
              </p:nvSpPr>
              <p:spPr>
                <a:xfrm>
                  <a:off x="297469" y="3471086"/>
                  <a:ext cx="463653" cy="255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69" y="3471086"/>
                  <a:ext cx="463653" cy="255583"/>
                </a:xfrm>
                <a:prstGeom prst="rect">
                  <a:avLst/>
                </a:prstGeom>
                <a:blipFill>
                  <a:blip r:embed="rId3"/>
                  <a:stretch>
                    <a:fillRect l="-7895" t="-14286" r="-263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/>
                <p:nvPr/>
              </p:nvSpPr>
              <p:spPr>
                <a:xfrm>
                  <a:off x="334459" y="3898695"/>
                  <a:ext cx="463653" cy="255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59" y="3898695"/>
                  <a:ext cx="463653" cy="255583"/>
                </a:xfrm>
                <a:prstGeom prst="rect">
                  <a:avLst/>
                </a:prstGeom>
                <a:blipFill>
                  <a:blip r:embed="rId4"/>
                  <a:stretch>
                    <a:fillRect l="-7895" t="-14286" r="-2632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/>
                <p:nvPr/>
              </p:nvSpPr>
              <p:spPr>
                <a:xfrm>
                  <a:off x="913207" y="3114499"/>
                  <a:ext cx="240380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07" y="3114499"/>
                  <a:ext cx="2403800" cy="246221"/>
                </a:xfrm>
                <a:prstGeom prst="rect">
                  <a:avLst/>
                </a:prstGeom>
                <a:blipFill>
                  <a:blip r:embed="rId5"/>
                  <a:stretch>
                    <a:fillRect r="-52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/>
                <p:nvPr/>
              </p:nvSpPr>
              <p:spPr>
                <a:xfrm>
                  <a:off x="913207" y="3483813"/>
                  <a:ext cx="2136098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07" y="3483813"/>
                  <a:ext cx="2136098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17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/>
                <p:nvPr/>
              </p:nvSpPr>
              <p:spPr>
                <a:xfrm>
                  <a:off x="966475" y="3853895"/>
                  <a:ext cx="2262029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475" y="3853895"/>
                  <a:ext cx="2262029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1676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00DA13-515B-7442-B57E-D04BABFB4F34}"/>
                  </a:ext>
                </a:extLst>
              </p:cNvPr>
              <p:cNvSpPr txBox="1"/>
              <p:nvPr/>
            </p:nvSpPr>
            <p:spPr>
              <a:xfrm>
                <a:off x="280072" y="2626573"/>
                <a:ext cx="901722" cy="790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00DA13-515B-7442-B57E-D04BABFB4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72" y="2626573"/>
                <a:ext cx="901722" cy="790858"/>
              </a:xfrm>
              <a:prstGeom prst="rect">
                <a:avLst/>
              </a:prstGeom>
              <a:blipFill>
                <a:blip r:embed="rId8"/>
                <a:stretch>
                  <a:fillRect l="-2778" t="-3125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957D1-37BD-8B47-8CEA-61B7E1A6155E}"/>
                  </a:ext>
                </a:extLst>
              </p:cNvPr>
              <p:cNvSpPr/>
              <p:nvPr/>
            </p:nvSpPr>
            <p:spPr>
              <a:xfrm>
                <a:off x="353584" y="3734800"/>
                <a:ext cx="2583592" cy="682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̅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̇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957D1-37BD-8B47-8CEA-61B7E1A61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84" y="3734800"/>
                <a:ext cx="2583592" cy="682687"/>
              </a:xfrm>
              <a:prstGeom prst="rect">
                <a:avLst/>
              </a:prstGeom>
              <a:blipFill>
                <a:blip r:embed="rId9"/>
                <a:stretch>
                  <a:fillRect t="-127778" b="-20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28BE10D8-B18A-8A44-8723-5BB9E2E633FB}"/>
              </a:ext>
            </a:extLst>
          </p:cNvPr>
          <p:cNvGrpSpPr/>
          <p:nvPr/>
        </p:nvGrpSpPr>
        <p:grpSpPr>
          <a:xfrm>
            <a:off x="6044426" y="879624"/>
            <a:ext cx="2492990" cy="1533147"/>
            <a:chOff x="4915641" y="1280556"/>
            <a:chExt cx="3352800" cy="2222500"/>
          </a:xfrm>
        </p:grpSpPr>
        <p:pic>
          <p:nvPicPr>
            <p:cNvPr id="47" name="Picture 46" descr="Chart, line chart&#10;&#10;Description automatically generated">
              <a:extLst>
                <a:ext uri="{FF2B5EF4-FFF2-40B4-BE49-F238E27FC236}">
                  <a16:creationId xmlns:a16="http://schemas.microsoft.com/office/drawing/2014/main" id="{5CCA9A6C-76D6-6F47-9C6F-821F6C675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15641" y="1280556"/>
              <a:ext cx="3352800" cy="2222500"/>
            </a:xfrm>
            <a:prstGeom prst="rect">
              <a:avLst/>
            </a:prstGeom>
          </p:spPr>
        </p:pic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78E2C8-4EB9-6A4D-B5B6-0328917B95EC}"/>
                </a:ext>
              </a:extLst>
            </p:cNvPr>
            <p:cNvSpPr/>
            <p:nvPr/>
          </p:nvSpPr>
          <p:spPr>
            <a:xfrm>
              <a:off x="5791203" y="3234316"/>
              <a:ext cx="97654" cy="9765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290047-FE3B-BD48-9D58-5B4E87F50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1998" y="1309688"/>
              <a:ext cx="0" cy="1895285"/>
            </a:xfrm>
            <a:prstGeom prst="line">
              <a:avLst/>
            </a:prstGeom>
            <a:ln w="12700">
              <a:solidFill>
                <a:srgbClr val="7030A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0C20F2-0F11-7846-89B3-50A6DA66E536}"/>
                  </a:ext>
                </a:extLst>
              </p:cNvPr>
              <p:cNvSpPr txBox="1"/>
              <p:nvPr/>
            </p:nvSpPr>
            <p:spPr>
              <a:xfrm>
                <a:off x="2950190" y="2709789"/>
                <a:ext cx="3311291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0C20F2-0F11-7846-89B3-50A6DA66E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190" y="2709789"/>
                <a:ext cx="3311291" cy="810222"/>
              </a:xfrm>
              <a:prstGeom prst="rect">
                <a:avLst/>
              </a:prstGeom>
              <a:blipFill>
                <a:blip r:embed="rId11"/>
                <a:stretch>
                  <a:fillRect l="-383" t="-156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6E3AE0-AF3A-EE44-B6DD-5B34B0CB5925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1645380" y="4417487"/>
            <a:ext cx="1671823" cy="577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B25128A-A813-3C40-81C6-047EE72B8EE1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3303254" y="4421346"/>
            <a:ext cx="1112183" cy="577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E88779E-1814-AD48-A102-350C26243E36}"/>
                  </a:ext>
                </a:extLst>
              </p:cNvPr>
              <p:cNvSpPr/>
              <p:nvPr/>
            </p:nvSpPr>
            <p:spPr>
              <a:xfrm>
                <a:off x="1502544" y="2594677"/>
                <a:ext cx="1107867" cy="992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E88779E-1814-AD48-A102-350C26243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544" y="2594677"/>
                <a:ext cx="1107867" cy="992708"/>
              </a:xfrm>
              <a:prstGeom prst="rect">
                <a:avLst/>
              </a:prstGeom>
              <a:blipFill>
                <a:blip r:embed="rId12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A7D8E1C-E603-0C4E-B51D-920FD514A5C7}"/>
                  </a:ext>
                </a:extLst>
              </p:cNvPr>
              <p:cNvSpPr/>
              <p:nvPr/>
            </p:nvSpPr>
            <p:spPr>
              <a:xfrm>
                <a:off x="6044426" y="4574499"/>
                <a:ext cx="1199046" cy="6238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A7D8E1C-E603-0C4E-B51D-920FD514A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26" y="4574499"/>
                <a:ext cx="1199046" cy="623825"/>
              </a:xfrm>
              <a:prstGeom prst="rect">
                <a:avLst/>
              </a:prstGeom>
              <a:blipFill>
                <a:blip r:embed="rId13"/>
                <a:stretch>
                  <a:fillRect t="-126000" r="-36842" b="-19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40B4AD-5703-EA44-B1A5-FBA72CB92459}"/>
                  </a:ext>
                </a:extLst>
              </p:cNvPr>
              <p:cNvSpPr txBox="1"/>
              <p:nvPr/>
            </p:nvSpPr>
            <p:spPr>
              <a:xfrm>
                <a:off x="6150121" y="4122336"/>
                <a:ext cx="926344" cy="326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40B4AD-5703-EA44-B1A5-FBA72CB92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121" y="4122336"/>
                <a:ext cx="926344" cy="326949"/>
              </a:xfrm>
              <a:prstGeom prst="rect">
                <a:avLst/>
              </a:prstGeom>
              <a:blipFill>
                <a:blip r:embed="rId14"/>
                <a:stretch>
                  <a:fillRect l="-5405" t="-11111" r="-2703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27F013AB-84BE-A541-9B17-E64DEF88BF2D}"/>
              </a:ext>
            </a:extLst>
          </p:cNvPr>
          <p:cNvSpPr txBox="1"/>
          <p:nvPr/>
        </p:nvSpPr>
        <p:spPr>
          <a:xfrm>
            <a:off x="6024795" y="3732902"/>
            <a:ext cx="19367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Linear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F0FB6D0-B190-B34C-A7DF-D4E0B502BA69}"/>
                  </a:ext>
                </a:extLst>
              </p:cNvPr>
              <p:cNvSpPr/>
              <p:nvPr/>
            </p:nvSpPr>
            <p:spPr>
              <a:xfrm>
                <a:off x="3683281" y="3738659"/>
                <a:ext cx="1464312" cy="682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̃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F0FB6D0-B190-B34C-A7DF-D4E0B502B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281" y="3738659"/>
                <a:ext cx="1464312" cy="682687"/>
              </a:xfrm>
              <a:prstGeom prst="rect">
                <a:avLst/>
              </a:prstGeom>
              <a:blipFill>
                <a:blip r:embed="rId15"/>
                <a:stretch>
                  <a:fillRect t="-127778" r="-21368" b="-20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6305182-E0D2-074E-8AC7-1048775ACEBD}"/>
                  </a:ext>
                </a:extLst>
              </p:cNvPr>
              <p:cNvSpPr/>
              <p:nvPr/>
            </p:nvSpPr>
            <p:spPr>
              <a:xfrm>
                <a:off x="2829287" y="5892960"/>
                <a:ext cx="27494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/>
                  <a:t>Remember: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6305182-E0D2-074E-8AC7-1048775ACE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287" y="5892960"/>
                <a:ext cx="2749471" cy="400110"/>
              </a:xfrm>
              <a:prstGeom prst="rect">
                <a:avLst/>
              </a:prstGeom>
              <a:blipFill>
                <a:blip r:embed="rId16"/>
                <a:stretch>
                  <a:fillRect l="-2294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FB1E7464-B7F3-774C-B127-07C03DBCE5B1}"/>
              </a:ext>
            </a:extLst>
          </p:cNvPr>
          <p:cNvSpPr txBox="1"/>
          <p:nvPr/>
        </p:nvSpPr>
        <p:spPr>
          <a:xfrm>
            <a:off x="2663982" y="49035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Jacobian</a:t>
            </a:r>
          </a:p>
        </p:txBody>
      </p:sp>
    </p:spTree>
    <p:extLst>
      <p:ext uri="{BB962C8B-B14F-4D97-AF65-F5344CB8AC3E}">
        <p14:creationId xmlns:p14="http://schemas.microsoft.com/office/powerpoint/2010/main" val="14255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2" grpId="0"/>
      <p:bldP spid="54" grpId="0"/>
      <p:bldP spid="58" grpId="0"/>
      <p:bldP spid="23" grpId="0"/>
      <p:bldP spid="30" grpId="0"/>
      <p:bldP spid="62" grpId="0" animBg="1"/>
      <p:bldP spid="65" grpId="0"/>
      <p:bldP spid="66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D8D0-C41A-D74F-9BBB-76A2BCD2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28600"/>
            <a:ext cx="3690851" cy="838200"/>
          </a:xfrm>
        </p:spPr>
        <p:txBody>
          <a:bodyPr/>
          <a:lstStyle/>
          <a:p>
            <a:r>
              <a:rPr lang="en-US" dirty="0"/>
              <a:t>Calculate Jacobian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F994A-6F34-474E-AE68-85B4C2A89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23565" y="6227520"/>
            <a:ext cx="511834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957D1-37BD-8B47-8CEA-61B7E1A6155E}"/>
                  </a:ext>
                </a:extLst>
              </p:cNvPr>
              <p:cNvSpPr/>
              <p:nvPr/>
            </p:nvSpPr>
            <p:spPr>
              <a:xfrm>
                <a:off x="675506" y="1896791"/>
                <a:ext cx="1599862" cy="6828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06957D1-37BD-8B47-8CEA-61B7E1A61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06" y="1896791"/>
                <a:ext cx="1599862" cy="682816"/>
              </a:xfrm>
              <a:prstGeom prst="rect">
                <a:avLst/>
              </a:prstGeom>
              <a:blipFill>
                <a:blip r:embed="rId2"/>
                <a:stretch>
                  <a:fillRect t="-125455" r="-30709" b="-19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0C20F2-0F11-7846-89B3-50A6DA66E536}"/>
                  </a:ext>
                </a:extLst>
              </p:cNvPr>
              <p:cNvSpPr txBox="1"/>
              <p:nvPr/>
            </p:nvSpPr>
            <p:spPr>
              <a:xfrm>
                <a:off x="2621548" y="1768058"/>
                <a:ext cx="4161139" cy="931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20C20F2-0F11-7846-89B3-50A6DA66E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548" y="1768058"/>
                <a:ext cx="4161139" cy="931089"/>
              </a:xfrm>
              <a:prstGeom prst="rect">
                <a:avLst/>
              </a:prstGeom>
              <a:blipFill>
                <a:blip r:embed="rId3"/>
                <a:stretch>
                  <a:fillRect t="-2703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4EDA0570-F027-1540-89F9-EABFD97AF9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336100"/>
                  </p:ext>
                </p:extLst>
              </p:nvPr>
            </p:nvGraphicFramePr>
            <p:xfrm>
              <a:off x="1863091" y="3319983"/>
              <a:ext cx="6884633" cy="17864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5606">
                      <a:extLst>
                        <a:ext uri="{9D8B030D-6E8A-4147-A177-3AD203B41FA5}">
                          <a16:colId xmlns:a16="http://schemas.microsoft.com/office/drawing/2014/main" val="1662362906"/>
                        </a:ext>
                      </a:extLst>
                    </a:gridCol>
                    <a:gridCol w="2638471">
                      <a:extLst>
                        <a:ext uri="{9D8B030D-6E8A-4147-A177-3AD203B41FA5}">
                          <a16:colId xmlns:a16="http://schemas.microsoft.com/office/drawing/2014/main" val="114045799"/>
                        </a:ext>
                      </a:extLst>
                    </a:gridCol>
                    <a:gridCol w="1598858">
                      <a:extLst>
                        <a:ext uri="{9D8B030D-6E8A-4147-A177-3AD203B41FA5}">
                          <a16:colId xmlns:a16="http://schemas.microsoft.com/office/drawing/2014/main" val="3709722123"/>
                        </a:ext>
                      </a:extLst>
                    </a:gridCol>
                    <a:gridCol w="1451698">
                      <a:extLst>
                        <a:ext uri="{9D8B030D-6E8A-4147-A177-3AD203B41FA5}">
                          <a16:colId xmlns:a16="http://schemas.microsoft.com/office/drawing/2014/main" val="28428474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acc>
                                      <m:accPr>
                                        <m:chr m:val="̇"/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4096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8762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5657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51154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5">
                <a:extLst>
                  <a:ext uri="{FF2B5EF4-FFF2-40B4-BE49-F238E27FC236}">
                    <a16:creationId xmlns:a16="http://schemas.microsoft.com/office/drawing/2014/main" id="{4EDA0570-F027-1540-89F9-EABFD97AF9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5336100"/>
                  </p:ext>
                </p:extLst>
              </p:nvPr>
            </p:nvGraphicFramePr>
            <p:xfrm>
              <a:off x="1863091" y="3319983"/>
              <a:ext cx="6884633" cy="17864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5606">
                      <a:extLst>
                        <a:ext uri="{9D8B030D-6E8A-4147-A177-3AD203B41FA5}">
                          <a16:colId xmlns:a16="http://schemas.microsoft.com/office/drawing/2014/main" val="1662362906"/>
                        </a:ext>
                      </a:extLst>
                    </a:gridCol>
                    <a:gridCol w="2638471">
                      <a:extLst>
                        <a:ext uri="{9D8B030D-6E8A-4147-A177-3AD203B41FA5}">
                          <a16:colId xmlns:a16="http://schemas.microsoft.com/office/drawing/2014/main" val="114045799"/>
                        </a:ext>
                      </a:extLst>
                    </a:gridCol>
                    <a:gridCol w="1598858">
                      <a:extLst>
                        <a:ext uri="{9D8B030D-6E8A-4147-A177-3AD203B41FA5}">
                          <a16:colId xmlns:a16="http://schemas.microsoft.com/office/drawing/2014/main" val="3709722123"/>
                        </a:ext>
                      </a:extLst>
                    </a:gridCol>
                    <a:gridCol w="1451698">
                      <a:extLst>
                        <a:ext uri="{9D8B030D-6E8A-4147-A177-3AD203B41FA5}">
                          <a16:colId xmlns:a16="http://schemas.microsoft.com/office/drawing/2014/main" val="2842847495"/>
                        </a:ext>
                      </a:extLst>
                    </a:gridCol>
                  </a:tblGrid>
                  <a:tr h="65792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673" t="-1923" r="-117308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583" t="-1923" r="-92126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7193" t="-1923" r="-2632" b="-1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096894"/>
                      </a:ext>
                    </a:extLst>
                  </a:tr>
                  <a:tr h="3761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" t="-176667" r="-480851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673" t="-176667" r="-117308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583" t="-176667" r="-92126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7193" t="-176667" r="-2632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8762229"/>
                      </a:ext>
                    </a:extLst>
                  </a:tr>
                  <a:tr h="3761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" t="-276667" r="-480851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673" t="-276667" r="-117308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583" t="-276667" r="-92126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7193" t="-276667" r="-2632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5657158"/>
                      </a:ext>
                    </a:extLst>
                  </a:tr>
                  <a:tr h="3761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" t="-376667" r="-48085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5673" t="-376667" r="-11730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38583" t="-376667" r="-9212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7193" t="-376667" r="-263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51154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59448E-8948-C54B-8EA6-329B12E2D7E4}"/>
                  </a:ext>
                </a:extLst>
              </p:cNvPr>
              <p:cNvSpPr/>
              <p:nvPr/>
            </p:nvSpPr>
            <p:spPr>
              <a:xfrm>
                <a:off x="473476" y="3949673"/>
                <a:ext cx="1058560" cy="682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059448E-8948-C54B-8EA6-329B12E2D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76" y="3949673"/>
                <a:ext cx="1058560" cy="682687"/>
              </a:xfrm>
              <a:prstGeom prst="rect">
                <a:avLst/>
              </a:prstGeom>
              <a:blipFill>
                <a:blip r:embed="rId5"/>
                <a:stretch>
                  <a:fillRect l="-35714" t="-127778" r="-23810" b="-20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05DDCE9-27FD-1A44-8AEF-31011CB3B993}"/>
                  </a:ext>
                </a:extLst>
              </p:cNvPr>
              <p:cNvSpPr/>
              <p:nvPr/>
            </p:nvSpPr>
            <p:spPr>
              <a:xfrm>
                <a:off x="7409568" y="1705542"/>
                <a:ext cx="1107867" cy="992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05DDCE9-27FD-1A44-8AEF-31011CB3B9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568" y="1705542"/>
                <a:ext cx="1107867" cy="992708"/>
              </a:xfrm>
              <a:prstGeom prst="rect">
                <a:avLst/>
              </a:prstGeom>
              <a:blipFill>
                <a:blip r:embed="rId6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FD0F66ED-CC76-5F41-937F-D3B7D2A35422}"/>
              </a:ext>
            </a:extLst>
          </p:cNvPr>
          <p:cNvSpPr/>
          <p:nvPr/>
        </p:nvSpPr>
        <p:spPr>
          <a:xfrm>
            <a:off x="4901622" y="299339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J1: S1 -&gt; S2; k1*S1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J2: S1 + S2 -&gt; 3 S3; k2*S1*S2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J3: S3 -&gt; ; k3*S3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J4: 2 S1 + S3 -&gt; S2; k4*S1*S3</a:t>
            </a: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2B554E-08B1-3847-9EFE-E5BDFEC354D4}"/>
              </a:ext>
            </a:extLst>
          </p:cNvPr>
          <p:cNvSpPr/>
          <p:nvPr/>
        </p:nvSpPr>
        <p:spPr>
          <a:xfrm>
            <a:off x="3078202" y="3970495"/>
            <a:ext cx="2609366" cy="3546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5AB39A-5EBD-4C47-9579-97227FBE2D80}"/>
              </a:ext>
            </a:extLst>
          </p:cNvPr>
          <p:cNvSpPr/>
          <p:nvPr/>
        </p:nvSpPr>
        <p:spPr>
          <a:xfrm>
            <a:off x="5687567" y="3955379"/>
            <a:ext cx="1593341" cy="3546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F266D1-37C5-F94A-9DC8-48E03BFD35DF}"/>
              </a:ext>
            </a:extLst>
          </p:cNvPr>
          <p:cNvSpPr/>
          <p:nvPr/>
        </p:nvSpPr>
        <p:spPr>
          <a:xfrm>
            <a:off x="7280908" y="3970495"/>
            <a:ext cx="1451161" cy="3546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5CCA3-9B16-6044-890D-A7D7E543CD7B}"/>
              </a:ext>
            </a:extLst>
          </p:cNvPr>
          <p:cNvSpPr/>
          <p:nvPr/>
        </p:nvSpPr>
        <p:spPr>
          <a:xfrm>
            <a:off x="3078201" y="4361153"/>
            <a:ext cx="5653867" cy="7452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DF1FF01-EA0D-284C-B321-D98009A521C7}"/>
                  </a:ext>
                </a:extLst>
              </p:cNvPr>
              <p:cNvSpPr/>
              <p:nvPr/>
            </p:nvSpPr>
            <p:spPr>
              <a:xfrm>
                <a:off x="3524204" y="6059101"/>
                <a:ext cx="1278170" cy="658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DF1FF01-EA0D-284C-B321-D98009A5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04" y="6059101"/>
                <a:ext cx="1278170" cy="658194"/>
              </a:xfrm>
              <a:prstGeom prst="rect">
                <a:avLst/>
              </a:prstGeom>
              <a:blipFill>
                <a:blip r:embed="rId7"/>
                <a:stretch>
                  <a:fillRect t="-121154" r="-28431" b="-18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399E2F-1A22-AE49-BD5B-A824AC30DA96}"/>
                  </a:ext>
                </a:extLst>
              </p:cNvPr>
              <p:cNvSpPr txBox="1"/>
              <p:nvPr/>
            </p:nvSpPr>
            <p:spPr>
              <a:xfrm>
                <a:off x="3629899" y="5606938"/>
                <a:ext cx="926344" cy="326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399E2F-1A22-AE49-BD5B-A824AC30D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899" y="5606938"/>
                <a:ext cx="926344" cy="326949"/>
              </a:xfrm>
              <a:prstGeom prst="rect">
                <a:avLst/>
              </a:prstGeom>
              <a:blipFill>
                <a:blip r:embed="rId8"/>
                <a:stretch>
                  <a:fillRect l="-4054" t="-11111" r="-2703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C90E6CC4-3F4F-FB45-B3BE-0C594F7E16CF}"/>
              </a:ext>
            </a:extLst>
          </p:cNvPr>
          <p:cNvSpPr txBox="1"/>
          <p:nvPr/>
        </p:nvSpPr>
        <p:spPr>
          <a:xfrm>
            <a:off x="3504573" y="5217504"/>
            <a:ext cx="19367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Linear System</a:t>
            </a:r>
          </a:p>
        </p:txBody>
      </p:sp>
    </p:spTree>
    <p:extLst>
      <p:ext uri="{BB962C8B-B14F-4D97-AF65-F5344CB8AC3E}">
        <p14:creationId xmlns:p14="http://schemas.microsoft.com/office/powerpoint/2010/main" val="309957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4" grpId="0"/>
      <p:bldP spid="18" grpId="0"/>
      <p:bldP spid="28" grpId="0"/>
      <p:bldP spid="20" grpId="0" animBg="1"/>
      <p:bldP spid="31" grpId="0" animBg="1"/>
      <p:bldP spid="32" grpId="0" animBg="1"/>
      <p:bldP spid="33" grpId="0" animBg="1"/>
      <p:bldP spid="34" grpId="0"/>
      <p:bldP spid="35" grpId="0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7298-77C2-EA4A-877B-09A8F2B7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3D25-F661-DE48-9A7C-D77396D2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13" y="1148669"/>
            <a:ext cx="4318987" cy="37695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J1: S1 -&gt; S2; k1*S1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J2: S1 + S2 -&gt; 3 S3; k2*S1*S2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J3: S3 -&gt; ; k3*S3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J4: 2 S1 + S3 -&gt; S2; k4*S1*S3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k1 = 2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k2 = 1.5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k3 = 1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k4 = 0.5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S1 = 10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S2 = 0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S3 =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3AC4A-D159-0A48-AA0A-ECE2A98379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23DF7-81F7-F545-895C-F6719CBA13EC}"/>
              </a:ext>
            </a:extLst>
          </p:cNvPr>
          <p:cNvSpPr txBox="1"/>
          <p:nvPr/>
        </p:nvSpPr>
        <p:spPr>
          <a:xfrm>
            <a:off x="4964513" y="1175303"/>
            <a:ext cx="2092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State Variables: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8E044-C669-AB47-B3E4-E58F392FDD84}"/>
              </a:ext>
            </a:extLst>
          </p:cNvPr>
          <p:cNvSpPr txBox="1"/>
          <p:nvPr/>
        </p:nvSpPr>
        <p:spPr>
          <a:xfrm>
            <a:off x="4951190" y="191871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A10A9-AAC5-8949-AF36-010A4085B46B}"/>
                  </a:ext>
                </a:extLst>
              </p:cNvPr>
              <p:cNvSpPr txBox="1"/>
              <p:nvPr/>
            </p:nvSpPr>
            <p:spPr>
              <a:xfrm>
                <a:off x="7057009" y="1221309"/>
                <a:ext cx="9897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9A10A9-AAC5-8949-AF36-010A4085B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7009" y="1221309"/>
                <a:ext cx="989758" cy="307777"/>
              </a:xfrm>
              <a:prstGeom prst="rect">
                <a:avLst/>
              </a:prstGeom>
              <a:blipFill>
                <a:blip r:embed="rId2"/>
                <a:stretch>
                  <a:fillRect l="-3797" r="-1266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BDC228-BAA5-9E43-B774-29284799825A}"/>
                  </a:ext>
                </a:extLst>
              </p:cNvPr>
              <p:cNvSpPr txBox="1"/>
              <p:nvPr/>
            </p:nvSpPr>
            <p:spPr>
              <a:xfrm>
                <a:off x="5072429" y="4361253"/>
                <a:ext cx="572785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BDC228-BAA5-9E43-B774-292847998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429" y="4361253"/>
                <a:ext cx="572785" cy="319511"/>
              </a:xfrm>
              <a:prstGeom prst="rect">
                <a:avLst/>
              </a:prstGeom>
              <a:blipFill>
                <a:blip r:embed="rId3"/>
                <a:stretch>
                  <a:fillRect l="-8696" t="-11538" r="-2174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DDAA52-8DFC-8B49-B6A1-2C4513FEC1A3}"/>
                  </a:ext>
                </a:extLst>
              </p:cNvPr>
              <p:cNvSpPr txBox="1"/>
              <p:nvPr/>
            </p:nvSpPr>
            <p:spPr>
              <a:xfrm>
                <a:off x="5056153" y="4717840"/>
                <a:ext cx="578748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DDAA52-8DFC-8B49-B6A1-2C4513FEC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153" y="4717840"/>
                <a:ext cx="578748" cy="319511"/>
              </a:xfrm>
              <a:prstGeom prst="rect">
                <a:avLst/>
              </a:prstGeom>
              <a:blipFill>
                <a:blip r:embed="rId4"/>
                <a:stretch>
                  <a:fillRect l="-6383" t="-11538" r="-212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1FC1FA-D4D4-8249-9111-94FC9A2D7913}"/>
                  </a:ext>
                </a:extLst>
              </p:cNvPr>
              <p:cNvSpPr txBox="1"/>
              <p:nvPr/>
            </p:nvSpPr>
            <p:spPr>
              <a:xfrm>
                <a:off x="5093143" y="5145449"/>
                <a:ext cx="578748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1FC1FA-D4D4-8249-9111-94FC9A2D7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143" y="5145449"/>
                <a:ext cx="578748" cy="319511"/>
              </a:xfrm>
              <a:prstGeom prst="rect">
                <a:avLst/>
              </a:prstGeom>
              <a:blipFill>
                <a:blip r:embed="rId5"/>
                <a:stretch>
                  <a:fillRect l="-6383" t="-15385" r="-2128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184E30-E834-8B4E-8FE6-6946B7C687D6}"/>
                  </a:ext>
                </a:extLst>
              </p:cNvPr>
              <p:cNvSpPr txBox="1"/>
              <p:nvPr/>
            </p:nvSpPr>
            <p:spPr>
              <a:xfrm>
                <a:off x="5671891" y="4361253"/>
                <a:ext cx="32194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184E30-E834-8B4E-8FE6-6946B7C68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891" y="4361253"/>
                <a:ext cx="3219471" cy="307777"/>
              </a:xfrm>
              <a:prstGeom prst="rect">
                <a:avLst/>
              </a:prstGeom>
              <a:blipFill>
                <a:blip r:embed="rId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E66CB5-067F-7746-87DC-DA415E9989E2}"/>
                  </a:ext>
                </a:extLst>
              </p:cNvPr>
              <p:cNvSpPr txBox="1"/>
              <p:nvPr/>
            </p:nvSpPr>
            <p:spPr>
              <a:xfrm>
                <a:off x="5671891" y="4730567"/>
                <a:ext cx="27340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FE66CB5-067F-7746-87DC-DA415E99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891" y="4730567"/>
                <a:ext cx="2734082" cy="307777"/>
              </a:xfrm>
              <a:prstGeom prst="rect">
                <a:avLst/>
              </a:prstGeom>
              <a:blipFill>
                <a:blip r:embed="rId7"/>
                <a:stretch>
                  <a:fillRect l="-46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FAF7FE06-D0B6-014F-8ACB-0CDFF7BFE9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3831" y="4436403"/>
            <a:ext cx="3352800" cy="2222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F3D217-91FB-6E4A-B8EF-E7D6AC1681B3}"/>
                  </a:ext>
                </a:extLst>
              </p:cNvPr>
              <p:cNvSpPr txBox="1"/>
              <p:nvPr/>
            </p:nvSpPr>
            <p:spPr>
              <a:xfrm>
                <a:off x="5725159" y="5100649"/>
                <a:ext cx="30574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(3)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F3D217-91FB-6E4A-B8EF-E7D6AC168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159" y="5100649"/>
                <a:ext cx="3057440" cy="307777"/>
              </a:xfrm>
              <a:prstGeom prst="rect">
                <a:avLst/>
              </a:prstGeom>
              <a:blipFill>
                <a:blip r:embed="rId9"/>
                <a:stretch>
                  <a:fillRect l="-165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D6BB64-D274-A842-9293-9B02DE351057}"/>
                  </a:ext>
                </a:extLst>
              </p:cNvPr>
              <p:cNvSpPr txBox="1"/>
              <p:nvPr/>
            </p:nvSpPr>
            <p:spPr>
              <a:xfrm>
                <a:off x="5035439" y="2742971"/>
                <a:ext cx="572785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D6BB64-D274-A842-9293-9B02DE351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39" y="2742971"/>
                <a:ext cx="572785" cy="319511"/>
              </a:xfrm>
              <a:prstGeom prst="rect">
                <a:avLst/>
              </a:prstGeom>
              <a:blipFill>
                <a:blip r:embed="rId10"/>
                <a:stretch>
                  <a:fillRect l="-8696" t="-16000" r="-4348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21C499-7A8A-3F44-A9F3-6B05FEE44AF2}"/>
                  </a:ext>
                </a:extLst>
              </p:cNvPr>
              <p:cNvSpPr txBox="1"/>
              <p:nvPr/>
            </p:nvSpPr>
            <p:spPr>
              <a:xfrm>
                <a:off x="5019163" y="3099558"/>
                <a:ext cx="578748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21C499-7A8A-3F44-A9F3-6B05FEE44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63" y="3099558"/>
                <a:ext cx="578748" cy="319511"/>
              </a:xfrm>
              <a:prstGeom prst="rect">
                <a:avLst/>
              </a:prstGeom>
              <a:blipFill>
                <a:blip r:embed="rId11"/>
                <a:stretch>
                  <a:fillRect l="-8696" t="-11111" r="-434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5003FF-97C7-BF48-A0E0-A1B8E198721E}"/>
                  </a:ext>
                </a:extLst>
              </p:cNvPr>
              <p:cNvSpPr txBox="1"/>
              <p:nvPr/>
            </p:nvSpPr>
            <p:spPr>
              <a:xfrm>
                <a:off x="5056153" y="3527167"/>
                <a:ext cx="578748" cy="319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5003FF-97C7-BF48-A0E0-A1B8E1987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153" y="3527167"/>
                <a:ext cx="578748" cy="319511"/>
              </a:xfrm>
              <a:prstGeom prst="rect">
                <a:avLst/>
              </a:prstGeom>
              <a:blipFill>
                <a:blip r:embed="rId12"/>
                <a:stretch>
                  <a:fillRect l="-6383" t="-11538" r="-212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34584D-A125-2747-9E37-0F6BD2DEFDEC}"/>
                  </a:ext>
                </a:extLst>
              </p:cNvPr>
              <p:cNvSpPr txBox="1"/>
              <p:nvPr/>
            </p:nvSpPr>
            <p:spPr>
              <a:xfrm>
                <a:off x="5624500" y="2772078"/>
                <a:ext cx="28766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 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34584D-A125-2747-9E37-0F6BD2DEF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500" y="2772078"/>
                <a:ext cx="2876685" cy="307777"/>
              </a:xfrm>
              <a:prstGeom prst="rect">
                <a:avLst/>
              </a:prstGeom>
              <a:blipFill>
                <a:blip r:embed="rId13"/>
                <a:stretch>
                  <a:fillRect l="-3084"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F866D4-B55A-BF48-8336-72CE81E39764}"/>
                  </a:ext>
                </a:extLst>
              </p:cNvPr>
              <p:cNvSpPr txBox="1"/>
              <p:nvPr/>
            </p:nvSpPr>
            <p:spPr>
              <a:xfrm>
                <a:off x="4983651" y="2347354"/>
                <a:ext cx="2261581" cy="347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acc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as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sz="16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F866D4-B55A-BF48-8336-72CE81E3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651" y="2347354"/>
                <a:ext cx="2261581" cy="347916"/>
              </a:xfrm>
              <a:prstGeom prst="rect">
                <a:avLst/>
              </a:prstGeom>
              <a:blipFill>
                <a:blip r:embed="rId14"/>
                <a:stretch>
                  <a:fillRect t="-3448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2E523C5-CAD7-9142-AAA7-9E9D3790C10B}"/>
              </a:ext>
            </a:extLst>
          </p:cNvPr>
          <p:cNvSpPr txBox="1"/>
          <p:nvPr/>
        </p:nvSpPr>
        <p:spPr>
          <a:xfrm>
            <a:off x="5034400" y="4026257"/>
            <a:ext cx="2866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Substitute reaction kinetics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A38D5A3-E434-1845-A299-DDA009146F51}"/>
                  </a:ext>
                </a:extLst>
              </p:cNvPr>
              <p:cNvSpPr txBox="1"/>
              <p:nvPr/>
            </p:nvSpPr>
            <p:spPr>
              <a:xfrm>
                <a:off x="5624500" y="3129600"/>
                <a:ext cx="29325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A38D5A3-E434-1845-A299-DDA009146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500" y="3129600"/>
                <a:ext cx="2932598" cy="307777"/>
              </a:xfrm>
              <a:prstGeom prst="rect">
                <a:avLst/>
              </a:prstGeom>
              <a:blipFill>
                <a:blip r:embed="rId15"/>
                <a:stretch>
                  <a:fillRect l="-3030" t="-80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DE30EB-EA3B-1540-B73E-BA8F1A96A721}"/>
                  </a:ext>
                </a:extLst>
              </p:cNvPr>
              <p:cNvSpPr txBox="1"/>
              <p:nvPr/>
            </p:nvSpPr>
            <p:spPr>
              <a:xfrm>
                <a:off x="5656972" y="3530810"/>
                <a:ext cx="28923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−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BDE30EB-EA3B-1540-B73E-BA8F1A96A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972" y="3530810"/>
                <a:ext cx="2892330" cy="307777"/>
              </a:xfrm>
              <a:prstGeom prst="rect">
                <a:avLst/>
              </a:prstGeom>
              <a:blipFill>
                <a:blip r:embed="rId16"/>
                <a:stretch>
                  <a:fillRect l="-2193" t="-3846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5DF6666-24C9-8C41-9548-472208C71861}"/>
                  </a:ext>
                </a:extLst>
              </p:cNvPr>
              <p:cNvSpPr/>
              <p:nvPr/>
            </p:nvSpPr>
            <p:spPr>
              <a:xfrm>
                <a:off x="2858430" y="1128688"/>
                <a:ext cx="6626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5DF6666-24C9-8C41-9548-472208C71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430" y="1128688"/>
                <a:ext cx="662681" cy="369332"/>
              </a:xfrm>
              <a:prstGeom prst="rect">
                <a:avLst/>
              </a:prstGeom>
              <a:blipFill>
                <a:blip r:embed="rId1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17BBF1-8DDC-2644-A1A6-DEB4A0D9B8F0}"/>
                  </a:ext>
                </a:extLst>
              </p:cNvPr>
              <p:cNvSpPr/>
              <p:nvPr/>
            </p:nvSpPr>
            <p:spPr>
              <a:xfrm>
                <a:off x="4257331" y="1381469"/>
                <a:ext cx="71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17BBF1-8DDC-2644-A1A6-DEB4A0D9B8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31" y="1381469"/>
                <a:ext cx="719299" cy="369332"/>
              </a:xfrm>
              <a:prstGeom prst="rect">
                <a:avLst/>
              </a:prstGeom>
              <a:blipFill>
                <a:blip r:embed="rId1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CA168F-43CC-1F44-BDD8-6E6EE79290C1}"/>
                  </a:ext>
                </a:extLst>
              </p:cNvPr>
              <p:cNvSpPr/>
              <p:nvPr/>
            </p:nvSpPr>
            <p:spPr>
              <a:xfrm>
                <a:off x="2617073" y="1661161"/>
                <a:ext cx="71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7CA168F-43CC-1F44-BDD8-6E6EE7929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073" y="1661161"/>
                <a:ext cx="719299" cy="369332"/>
              </a:xfrm>
              <a:prstGeom prst="rect">
                <a:avLst/>
              </a:prstGeom>
              <a:blipFill>
                <a:blip r:embed="rId19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51E49E9-11B0-264C-BC58-3C6A9CCBAEDF}"/>
                  </a:ext>
                </a:extLst>
              </p:cNvPr>
              <p:cNvSpPr/>
              <p:nvPr/>
            </p:nvSpPr>
            <p:spPr>
              <a:xfrm>
                <a:off x="4212479" y="1944291"/>
                <a:ext cx="71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51E49E9-11B0-264C-BC58-3C6A9CCBA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479" y="1944291"/>
                <a:ext cx="719299" cy="369332"/>
              </a:xfrm>
              <a:prstGeom prst="rect">
                <a:avLst/>
              </a:prstGeom>
              <a:blipFill>
                <a:blip r:embed="rId20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56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44F9-2BC1-274D-895E-E72EC095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Linearizing the System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CBB20-7897-E74B-AEAD-E8946DF0A1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AB72F5A-ADCC-2E47-B6BE-2CA166130CCA}"/>
                  </a:ext>
                </a:extLst>
              </p:cNvPr>
              <p:cNvSpPr/>
              <p:nvPr/>
            </p:nvSpPr>
            <p:spPr>
              <a:xfrm>
                <a:off x="462852" y="2953146"/>
                <a:ext cx="82239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1. Choose an operating point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, and calculate nominal values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)−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AB72F5A-ADCC-2E47-B6BE-2CA166130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52" y="2953146"/>
                <a:ext cx="8223947" cy="369332"/>
              </a:xfrm>
              <a:prstGeom prst="rect">
                <a:avLst/>
              </a:prstGeom>
              <a:blipFill>
                <a:blip r:embed="rId2"/>
                <a:stretch>
                  <a:fillRect l="-61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EF35D8F-73BB-7B47-8684-B256AB2FA82A}"/>
              </a:ext>
            </a:extLst>
          </p:cNvPr>
          <p:cNvGrpSpPr/>
          <p:nvPr/>
        </p:nvGrpSpPr>
        <p:grpSpPr>
          <a:xfrm>
            <a:off x="5531193" y="1005405"/>
            <a:ext cx="2507803" cy="1571534"/>
            <a:chOff x="984334" y="1206500"/>
            <a:chExt cx="3352800" cy="2222500"/>
          </a:xfrm>
        </p:grpSpPr>
        <p:pic>
          <p:nvPicPr>
            <p:cNvPr id="6" name="Picture 5" descr="Chart, line chart&#10;&#10;Description automatically generated">
              <a:extLst>
                <a:ext uri="{FF2B5EF4-FFF2-40B4-BE49-F238E27FC236}">
                  <a16:creationId xmlns:a16="http://schemas.microsoft.com/office/drawing/2014/main" id="{24C493DD-4527-0F46-A28B-C641DF2C3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4334" y="1206500"/>
              <a:ext cx="3352800" cy="2222500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365BA64-BB94-3D4D-AF25-595BA6842540}"/>
                </a:ext>
              </a:extLst>
            </p:cNvPr>
            <p:cNvSpPr/>
            <p:nvPr/>
          </p:nvSpPr>
          <p:spPr>
            <a:xfrm>
              <a:off x="1313892" y="3178203"/>
              <a:ext cx="97654" cy="97654"/>
            </a:xfrm>
            <a:prstGeom prst="ellips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18B4740-13CC-A64A-8F08-2F84D6BFEC4A}"/>
                </a:ext>
              </a:extLst>
            </p:cNvPr>
            <p:cNvSpPr/>
            <p:nvPr/>
          </p:nvSpPr>
          <p:spPr>
            <a:xfrm>
              <a:off x="1858384" y="3181048"/>
              <a:ext cx="97654" cy="97654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1F2798-FC99-934A-8048-EA014E379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6228" y="1300064"/>
              <a:ext cx="0" cy="1895285"/>
            </a:xfrm>
            <a:prstGeom prst="line">
              <a:avLst/>
            </a:prstGeom>
            <a:ln w="12700">
              <a:solidFill>
                <a:srgbClr val="7030A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149444-2943-9E46-BF84-22205D08E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6169" y="1235352"/>
              <a:ext cx="0" cy="1988107"/>
            </a:xfrm>
            <a:prstGeom prst="line">
              <a:avLst/>
            </a:prstGeom>
            <a:ln w="12700">
              <a:solidFill>
                <a:srgbClr val="00B0F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D012116-5663-244B-8E79-028C91E84CFC}"/>
                  </a:ext>
                </a:extLst>
              </p:cNvPr>
              <p:cNvSpPr/>
              <p:nvPr/>
            </p:nvSpPr>
            <p:spPr>
              <a:xfrm>
                <a:off x="457200" y="3584730"/>
                <a:ext cx="58625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cs typeface="Arial" panose="020B0604020202020204" pitchFamily="34" charset="0"/>
                  </a:rPr>
                  <a:t>2. Calculate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the Jacobian of the system equations.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D012116-5663-244B-8E79-028C91E84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584730"/>
                <a:ext cx="5862502" cy="369332"/>
              </a:xfrm>
              <a:prstGeom prst="rect">
                <a:avLst/>
              </a:prstGeom>
              <a:blipFill>
                <a:blip r:embed="rId4"/>
                <a:stretch>
                  <a:fillRect l="-86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229544-D72B-984C-8075-4C8567159FB3}"/>
                  </a:ext>
                </a:extLst>
              </p:cNvPr>
              <p:cNvSpPr/>
              <p:nvPr/>
            </p:nvSpPr>
            <p:spPr>
              <a:xfrm>
                <a:off x="457200" y="4243861"/>
                <a:ext cx="3387530" cy="3864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3. Solve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obtain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A229544-D72B-984C-8075-4C8567159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43861"/>
                <a:ext cx="3387530" cy="386452"/>
              </a:xfrm>
              <a:prstGeom prst="rect">
                <a:avLst/>
              </a:prstGeom>
              <a:blipFill>
                <a:blip r:embed="rId5"/>
                <a:stretch>
                  <a:fillRect l="-1498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FD2E79B-02DB-A249-A2BA-902A5CB6906E}"/>
                  </a:ext>
                </a:extLst>
              </p:cNvPr>
              <p:cNvSpPr/>
              <p:nvPr/>
            </p:nvSpPr>
            <p:spPr>
              <a:xfrm>
                <a:off x="457200" y="5024158"/>
                <a:ext cx="20562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4.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̅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.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FD2E79B-02DB-A249-A2BA-902A5CB69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24158"/>
                <a:ext cx="2056269" cy="369332"/>
              </a:xfrm>
              <a:prstGeom prst="rect">
                <a:avLst/>
              </a:prstGeom>
              <a:blipFill>
                <a:blip r:embed="rId6"/>
                <a:stretch>
                  <a:fillRect l="-2469" t="-6667" r="-185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7147649-430B-FD46-B629-018E049771DB}"/>
              </a:ext>
            </a:extLst>
          </p:cNvPr>
          <p:cNvSpPr/>
          <p:nvPr/>
        </p:nvSpPr>
        <p:spPr>
          <a:xfrm>
            <a:off x="459210" y="103288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S1 -&gt; S2; k1*S1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J2: S1 + S2 -&gt; 3 S3; k2*S1*S2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J3: S3 -&gt; ; k3*S3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J4: 2 S1 + S3 -&gt; S2; k4*S1*S3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5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equations in matrix form</a:t>
            </a:r>
          </a:p>
          <a:p>
            <a:r>
              <a:rPr lang="en-US" dirty="0"/>
              <a:t>Operating point</a:t>
            </a:r>
          </a:p>
          <a:p>
            <a:r>
              <a:rPr lang="en-US" dirty="0"/>
              <a:t>Linearization of system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D8D0-C41A-D74F-9BBB-76A2BCD2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F994A-6F34-474E-AE68-85B4C2A89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B44946-A7DD-3D4D-AF6E-9373ADC4E7D4}"/>
              </a:ext>
            </a:extLst>
          </p:cNvPr>
          <p:cNvGrpSpPr/>
          <p:nvPr/>
        </p:nvGrpSpPr>
        <p:grpSpPr>
          <a:xfrm>
            <a:off x="288525" y="2623566"/>
            <a:ext cx="3940172" cy="3546245"/>
            <a:chOff x="4855391" y="1918715"/>
            <a:chExt cx="3940172" cy="3546245"/>
          </a:xfrm>
          <a:solidFill>
            <a:schemeClr val="bg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364CEF-E15A-6345-8375-12CE45DA34F8}"/>
                </a:ext>
              </a:extLst>
            </p:cNvPr>
            <p:cNvSpPr txBox="1"/>
            <p:nvPr/>
          </p:nvSpPr>
          <p:spPr>
            <a:xfrm>
              <a:off x="4855391" y="1918715"/>
              <a:ext cx="2492990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 Equations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/>
                <p:nvPr/>
              </p:nvSpPr>
              <p:spPr>
                <a:xfrm>
                  <a:off x="4976630" y="4361253"/>
                  <a:ext cx="572785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630" y="4361253"/>
                  <a:ext cx="572785" cy="319511"/>
                </a:xfrm>
                <a:prstGeom prst="rect">
                  <a:avLst/>
                </a:prstGeom>
                <a:blipFill>
                  <a:blip r:embed="rId2"/>
                  <a:stretch>
                    <a:fillRect l="-8696" t="-11538" r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/>
                <p:nvPr/>
              </p:nvSpPr>
              <p:spPr>
                <a:xfrm>
                  <a:off x="4960354" y="4717840"/>
                  <a:ext cx="578748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354" y="4717840"/>
                  <a:ext cx="578748" cy="319511"/>
                </a:xfrm>
                <a:prstGeom prst="rect">
                  <a:avLst/>
                </a:prstGeom>
                <a:blipFill>
                  <a:blip r:embed="rId3"/>
                  <a:stretch>
                    <a:fillRect l="-8696" t="-15385" r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/>
                <p:nvPr/>
              </p:nvSpPr>
              <p:spPr>
                <a:xfrm>
                  <a:off x="4997344" y="5145449"/>
                  <a:ext cx="578748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7344" y="5145449"/>
                  <a:ext cx="578748" cy="319511"/>
                </a:xfrm>
                <a:prstGeom prst="rect">
                  <a:avLst/>
                </a:prstGeom>
                <a:blipFill>
                  <a:blip r:embed="rId4"/>
                  <a:stretch>
                    <a:fillRect l="-8696" t="-11538" r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/>
                <p:nvPr/>
              </p:nvSpPr>
              <p:spPr>
                <a:xfrm>
                  <a:off x="5576092" y="4361253"/>
                  <a:ext cx="3219471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092" y="4361253"/>
                  <a:ext cx="321947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/>
                <p:nvPr/>
              </p:nvSpPr>
              <p:spPr>
                <a:xfrm>
                  <a:off x="5576092" y="4730567"/>
                  <a:ext cx="2667974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092" y="4730567"/>
                  <a:ext cx="266797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896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/>
                <p:nvPr/>
              </p:nvSpPr>
              <p:spPr>
                <a:xfrm>
                  <a:off x="5629360" y="5100649"/>
                  <a:ext cx="3057440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(3)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360" y="5100649"/>
                  <a:ext cx="305744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653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88C873E-2B3E-9F48-A29B-6CCF0C89138F}"/>
                    </a:ext>
                  </a:extLst>
                </p:cNvPr>
                <p:cNvSpPr txBox="1"/>
                <p:nvPr/>
              </p:nvSpPr>
              <p:spPr>
                <a:xfrm>
                  <a:off x="4939640" y="2742971"/>
                  <a:ext cx="572785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88C873E-2B3E-9F48-A29B-6CCF0C891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9640" y="2742971"/>
                  <a:ext cx="572785" cy="319511"/>
                </a:xfrm>
                <a:prstGeom prst="rect">
                  <a:avLst/>
                </a:prstGeom>
                <a:blipFill>
                  <a:blip r:embed="rId8"/>
                  <a:stretch>
                    <a:fillRect l="-8696" t="-11538" r="-2174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9000D6D-A001-2D49-89D0-66E800A77C69}"/>
                    </a:ext>
                  </a:extLst>
                </p:cNvPr>
                <p:cNvSpPr txBox="1"/>
                <p:nvPr/>
              </p:nvSpPr>
              <p:spPr>
                <a:xfrm>
                  <a:off x="4923364" y="3099558"/>
                  <a:ext cx="578748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9000D6D-A001-2D49-89D0-66E800A77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3364" y="3099558"/>
                  <a:ext cx="578748" cy="319511"/>
                </a:xfrm>
                <a:prstGeom prst="rect">
                  <a:avLst/>
                </a:prstGeom>
                <a:blipFill>
                  <a:blip r:embed="rId9"/>
                  <a:stretch>
                    <a:fillRect l="-6383" t="-11538" r="-212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AA28640-8085-D94D-8EFB-26C67CFF266E}"/>
                    </a:ext>
                  </a:extLst>
                </p:cNvPr>
                <p:cNvSpPr txBox="1"/>
                <p:nvPr/>
              </p:nvSpPr>
              <p:spPr>
                <a:xfrm>
                  <a:off x="4960354" y="3527167"/>
                  <a:ext cx="578748" cy="31951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AA28640-8085-D94D-8EFB-26C67CFF26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0354" y="3527167"/>
                  <a:ext cx="578748" cy="319511"/>
                </a:xfrm>
                <a:prstGeom prst="rect">
                  <a:avLst/>
                </a:prstGeom>
                <a:blipFill>
                  <a:blip r:embed="rId10"/>
                  <a:stretch>
                    <a:fillRect l="-8696" t="-11538" r="-2174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1515CAB-5480-AD43-A5B2-95296D978C42}"/>
                    </a:ext>
                  </a:extLst>
                </p:cNvPr>
                <p:cNvSpPr txBox="1"/>
                <p:nvPr/>
              </p:nvSpPr>
              <p:spPr>
                <a:xfrm>
                  <a:off x="5528701" y="2772078"/>
                  <a:ext cx="2876685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  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1515CAB-5480-AD43-A5B2-95296D978C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701" y="2772078"/>
                  <a:ext cx="287668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632" t="-3846" b="-3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74CEC6-3C4E-9440-8869-F5043A9126E8}"/>
                    </a:ext>
                  </a:extLst>
                </p:cNvPr>
                <p:cNvSpPr txBox="1"/>
                <p:nvPr/>
              </p:nvSpPr>
              <p:spPr>
                <a:xfrm>
                  <a:off x="4887852" y="2347354"/>
                  <a:ext cx="2261581" cy="347916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600" b="1" dirty="0"/>
                    <a:t>as a function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C74CEC6-3C4E-9440-8869-F5043A912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852" y="2347354"/>
                  <a:ext cx="2261581" cy="347916"/>
                </a:xfrm>
                <a:prstGeom prst="rect">
                  <a:avLst/>
                </a:prstGeom>
                <a:blipFill>
                  <a:blip r:embed="rId12"/>
                  <a:stretch>
                    <a:fillRect t="-357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3D3D4B-141B-0944-990A-0E66A877D142}"/>
                </a:ext>
              </a:extLst>
            </p:cNvPr>
            <p:cNvSpPr txBox="1"/>
            <p:nvPr/>
          </p:nvSpPr>
          <p:spPr>
            <a:xfrm>
              <a:off x="4938601" y="4026257"/>
              <a:ext cx="286649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Substitute reaction kinetics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7B013D0-24A8-3147-B479-66A6077AC454}"/>
                    </a:ext>
                  </a:extLst>
                </p:cNvPr>
                <p:cNvSpPr txBox="1"/>
                <p:nvPr/>
              </p:nvSpPr>
              <p:spPr>
                <a:xfrm>
                  <a:off x="5528701" y="3129600"/>
                  <a:ext cx="2932598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7B013D0-24A8-3147-B479-66A6077AC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701" y="3129600"/>
                  <a:ext cx="2932598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586" t="-4000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94E8EB5-E0AC-1942-8384-9C2049530764}"/>
                    </a:ext>
                  </a:extLst>
                </p:cNvPr>
                <p:cNvSpPr txBox="1"/>
                <p:nvPr/>
              </p:nvSpPr>
              <p:spPr>
                <a:xfrm>
                  <a:off x="5561173" y="3530810"/>
                  <a:ext cx="2892330" cy="307777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−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94E8EB5-E0AC-1942-8384-9C2049530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173" y="3530810"/>
                  <a:ext cx="2892330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620" t="-8000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89A256E-6F46-AF46-8CF6-CED757F0AAEC}"/>
              </a:ext>
            </a:extLst>
          </p:cNvPr>
          <p:cNvSpPr/>
          <p:nvPr/>
        </p:nvSpPr>
        <p:spPr>
          <a:xfrm>
            <a:off x="409764" y="108232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J1: S1 -&gt; S2; k1*S1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J2: S1 + S2 -&gt; 3 S3; k2*S1*S2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J3: S3 -&gt; ; k3*S3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J4: 2 S1 + S3 -&gt; S2; k4*S1*S3</a:t>
            </a:r>
            <a:endParaRPr lang="en-US" sz="16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F549B6-26B1-F443-A072-755000B69118}"/>
              </a:ext>
            </a:extLst>
          </p:cNvPr>
          <p:cNvGrpSpPr/>
          <p:nvPr/>
        </p:nvGrpSpPr>
        <p:grpSpPr>
          <a:xfrm>
            <a:off x="4981764" y="2545514"/>
            <a:ext cx="3249029" cy="1794596"/>
            <a:chOff x="4981764" y="2545514"/>
            <a:chExt cx="3249029" cy="179459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87B10-150C-7C40-B0C8-3623B705F3A3}"/>
                </a:ext>
              </a:extLst>
            </p:cNvPr>
            <p:cNvSpPr txBox="1"/>
            <p:nvPr/>
          </p:nvSpPr>
          <p:spPr>
            <a:xfrm>
              <a:off x="5247574" y="2545514"/>
              <a:ext cx="2717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Stoichiometry Matrix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4048DCE-1BAE-3144-8085-022CB47DAFF8}"/>
                </a:ext>
              </a:extLst>
            </p:cNvPr>
            <p:cNvGrpSpPr/>
            <p:nvPr/>
          </p:nvGrpSpPr>
          <p:grpSpPr>
            <a:xfrm>
              <a:off x="4981764" y="3052944"/>
              <a:ext cx="3249029" cy="1287166"/>
              <a:chOff x="5040914" y="1514211"/>
              <a:chExt cx="3249029" cy="128716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/>
                  <p:nvPr/>
                </p:nvSpPr>
                <p:spPr>
                  <a:xfrm>
                    <a:off x="5668392" y="2000686"/>
                    <a:ext cx="2621551" cy="7371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392" y="2000686"/>
                    <a:ext cx="2621551" cy="73718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1695" r="-1449" b="-101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2AC3A2-CE84-DA42-8680-09AB57001558}"/>
                  </a:ext>
                </a:extLst>
              </p:cNvPr>
              <p:cNvSpPr/>
              <p:nvPr/>
            </p:nvSpPr>
            <p:spPr>
              <a:xfrm>
                <a:off x="5797462" y="1514211"/>
                <a:ext cx="5004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F16270B-4B06-9C49-B6E6-2F1A6C67DB5F}"/>
                  </a:ext>
                </a:extLst>
              </p:cNvPr>
              <p:cNvSpPr/>
              <p:nvPr/>
            </p:nvSpPr>
            <p:spPr>
              <a:xfrm>
                <a:off x="6287214" y="1514211"/>
                <a:ext cx="50048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J2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24DA5FD-0BFB-9248-88B8-A7940D5EC3D8}"/>
                  </a:ext>
                </a:extLst>
              </p:cNvPr>
              <p:cNvSpPr/>
              <p:nvPr/>
            </p:nvSpPr>
            <p:spPr>
              <a:xfrm>
                <a:off x="6782289" y="1516553"/>
                <a:ext cx="462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J3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04FC846-9E31-4D4B-88A6-1D79E55FC2DF}"/>
                  </a:ext>
                </a:extLst>
              </p:cNvPr>
              <p:cNvSpPr/>
              <p:nvPr/>
            </p:nvSpPr>
            <p:spPr>
              <a:xfrm>
                <a:off x="7341678" y="1519409"/>
                <a:ext cx="46249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J4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/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/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/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C39ED4-F355-6C44-BFCB-353274396E79}"/>
              </a:ext>
            </a:extLst>
          </p:cNvPr>
          <p:cNvGrpSpPr/>
          <p:nvPr/>
        </p:nvGrpSpPr>
        <p:grpSpPr>
          <a:xfrm>
            <a:off x="5247574" y="4613723"/>
            <a:ext cx="2049217" cy="1735735"/>
            <a:chOff x="5247574" y="4613723"/>
            <a:chExt cx="2049217" cy="173573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74470D-6568-F147-9010-90A7E68CF150}"/>
                </a:ext>
              </a:extLst>
            </p:cNvPr>
            <p:cNvSpPr txBox="1"/>
            <p:nvPr/>
          </p:nvSpPr>
          <p:spPr>
            <a:xfrm>
              <a:off x="5247574" y="4613723"/>
              <a:ext cx="1566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Flux Vector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/>
                <p:nvPr/>
              </p:nvSpPr>
              <p:spPr>
                <a:xfrm>
                  <a:off x="5938278" y="5196828"/>
                  <a:ext cx="1358513" cy="10907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278" y="5196828"/>
                  <a:ext cx="1358513" cy="1090748"/>
                </a:xfrm>
                <a:prstGeom prst="rect">
                  <a:avLst/>
                </a:prstGeom>
                <a:blipFill>
                  <a:blip r:embed="rId19"/>
                  <a:stretch>
                    <a:fillRect r="-1852" b="-45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/>
                <p:nvPr/>
              </p:nvSpPr>
              <p:spPr>
                <a:xfrm>
                  <a:off x="5520015" y="5121321"/>
                  <a:ext cx="4254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015" y="5121321"/>
                  <a:ext cx="425437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/>
                <p:nvPr/>
              </p:nvSpPr>
              <p:spPr>
                <a:xfrm>
                  <a:off x="5507519" y="5385300"/>
                  <a:ext cx="4307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519" y="5385300"/>
                  <a:ext cx="430759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/>
                <p:nvPr/>
              </p:nvSpPr>
              <p:spPr>
                <a:xfrm>
                  <a:off x="5516428" y="5680057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428" y="5680057"/>
                  <a:ext cx="425437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/>
                <p:nvPr/>
              </p:nvSpPr>
              <p:spPr>
                <a:xfrm>
                  <a:off x="5533042" y="5980126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042" y="5980126"/>
                  <a:ext cx="425437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498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D8D0-C41A-D74F-9BBB-76A2BCD2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Equations in 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F994A-6F34-474E-AE68-85B4C2A89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C1AA89-1FBA-9D49-8B5A-7EB2825A553A}"/>
              </a:ext>
            </a:extLst>
          </p:cNvPr>
          <p:cNvGrpSpPr/>
          <p:nvPr/>
        </p:nvGrpSpPr>
        <p:grpSpPr>
          <a:xfrm>
            <a:off x="457200" y="874665"/>
            <a:ext cx="3627684" cy="1594640"/>
            <a:chOff x="288525" y="2623566"/>
            <a:chExt cx="3627684" cy="15946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364CEF-E15A-6345-8375-12CE45DA34F8}"/>
                </a:ext>
              </a:extLst>
            </p:cNvPr>
            <p:cNvSpPr txBox="1"/>
            <p:nvPr/>
          </p:nvSpPr>
          <p:spPr>
            <a:xfrm>
              <a:off x="288525" y="2623566"/>
              <a:ext cx="249299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 Equations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/>
                <p:nvPr/>
              </p:nvSpPr>
              <p:spPr>
                <a:xfrm>
                  <a:off x="313745" y="3114499"/>
                  <a:ext cx="572785" cy="3195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CCAAED4-F966-504E-9207-0370CE964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45" y="3114499"/>
                  <a:ext cx="572785" cy="319511"/>
                </a:xfrm>
                <a:prstGeom prst="rect">
                  <a:avLst/>
                </a:prstGeom>
                <a:blipFill>
                  <a:blip r:embed="rId2"/>
                  <a:stretch>
                    <a:fillRect l="-6383" t="-11538" r="-212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/>
                <p:nvPr/>
              </p:nvSpPr>
              <p:spPr>
                <a:xfrm>
                  <a:off x="297469" y="3471086"/>
                  <a:ext cx="578748" cy="3195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448EEF6-3074-0842-B1B9-68560747C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69" y="3471086"/>
                  <a:ext cx="578748" cy="319511"/>
                </a:xfrm>
                <a:prstGeom prst="rect">
                  <a:avLst/>
                </a:prstGeom>
                <a:blipFill>
                  <a:blip r:embed="rId3"/>
                  <a:stretch>
                    <a:fillRect l="-6383" t="-11538" r="-212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/>
                <p:nvPr/>
              </p:nvSpPr>
              <p:spPr>
                <a:xfrm>
                  <a:off x="334459" y="3898695"/>
                  <a:ext cx="578748" cy="31951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ECA2677-FEC7-3C4A-AD76-A9DCD7CC9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59" y="3898695"/>
                  <a:ext cx="578748" cy="319511"/>
                </a:xfrm>
                <a:prstGeom prst="rect">
                  <a:avLst/>
                </a:prstGeom>
                <a:blipFill>
                  <a:blip r:embed="rId4"/>
                  <a:stretch>
                    <a:fillRect l="-6522" t="-11538" r="-4348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/>
                <p:nvPr/>
              </p:nvSpPr>
              <p:spPr>
                <a:xfrm>
                  <a:off x="913207" y="3114499"/>
                  <a:ext cx="300300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196B35-F1B9-A24A-8652-E4E35C721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07" y="3114499"/>
                  <a:ext cx="300300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/>
                <p:nvPr/>
              </p:nvSpPr>
              <p:spPr>
                <a:xfrm>
                  <a:off x="913207" y="3483813"/>
                  <a:ext cx="266797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E4D426-C0BC-A14B-A25F-202545FD3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07" y="3483813"/>
                  <a:ext cx="2667974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415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/>
                <p:nvPr/>
              </p:nvSpPr>
              <p:spPr>
                <a:xfrm>
                  <a:off x="966475" y="3853895"/>
                  <a:ext cx="2824235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420BE76-2AB2-764A-A0AC-8CD3C8C65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475" y="3853895"/>
                  <a:ext cx="282423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345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F549B6-26B1-F443-A072-755000B69118}"/>
              </a:ext>
            </a:extLst>
          </p:cNvPr>
          <p:cNvGrpSpPr/>
          <p:nvPr/>
        </p:nvGrpSpPr>
        <p:grpSpPr>
          <a:xfrm>
            <a:off x="3150398" y="2862819"/>
            <a:ext cx="2983221" cy="1705818"/>
            <a:chOff x="4981764" y="2634292"/>
            <a:chExt cx="2983221" cy="17058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A87B10-150C-7C40-B0C8-3623B705F3A3}"/>
                </a:ext>
              </a:extLst>
            </p:cNvPr>
            <p:cNvSpPr txBox="1"/>
            <p:nvPr/>
          </p:nvSpPr>
          <p:spPr>
            <a:xfrm>
              <a:off x="5247574" y="2634292"/>
              <a:ext cx="27174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Stoichiometry Matrix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4048DCE-1BAE-3144-8085-022CB47DAFF8}"/>
                </a:ext>
              </a:extLst>
            </p:cNvPr>
            <p:cNvGrpSpPr/>
            <p:nvPr/>
          </p:nvGrpSpPr>
          <p:grpSpPr>
            <a:xfrm>
              <a:off x="4981764" y="3434397"/>
              <a:ext cx="2773707" cy="905713"/>
              <a:chOff x="5040914" y="1895664"/>
              <a:chExt cx="2773707" cy="90571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/>
                  <p:nvPr/>
                </p:nvSpPr>
                <p:spPr>
                  <a:xfrm>
                    <a:off x="5668392" y="2000686"/>
                    <a:ext cx="2146229" cy="73718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5AE654-2679-794B-83AF-0B4D0F170D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392" y="2000686"/>
                    <a:ext cx="2146229" cy="73718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695" b="-101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/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656BD433-7808-934D-9AB5-8E3651317F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1895664"/>
                    <a:ext cx="46249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/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0418210D-0AEE-5A4C-8819-31A53E96A5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0914" y="2148434"/>
                    <a:ext cx="61489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/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5A48E7FE-C5F2-3140-9C62-4C2F1D26FE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9694" y="2432045"/>
                    <a:ext cx="46782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C39ED4-F355-6C44-BFCB-353274396E79}"/>
              </a:ext>
            </a:extLst>
          </p:cNvPr>
          <p:cNvGrpSpPr/>
          <p:nvPr/>
        </p:nvGrpSpPr>
        <p:grpSpPr>
          <a:xfrm>
            <a:off x="6721811" y="2879902"/>
            <a:ext cx="1616086" cy="1620585"/>
            <a:chOff x="5247574" y="4666991"/>
            <a:chExt cx="1616086" cy="162058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D74470D-6568-F147-9010-90A7E68CF150}"/>
                </a:ext>
              </a:extLst>
            </p:cNvPr>
            <p:cNvSpPr txBox="1"/>
            <p:nvPr/>
          </p:nvSpPr>
          <p:spPr>
            <a:xfrm>
              <a:off x="5247574" y="4666991"/>
              <a:ext cx="1566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Flux Vector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/>
                <p:nvPr/>
              </p:nvSpPr>
              <p:spPr>
                <a:xfrm>
                  <a:off x="5938278" y="5196828"/>
                  <a:ext cx="925382" cy="10907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7B7A23C-E986-294E-96B3-D5B040B1A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278" y="5196828"/>
                  <a:ext cx="925382" cy="1090748"/>
                </a:xfrm>
                <a:prstGeom prst="rect">
                  <a:avLst/>
                </a:prstGeom>
                <a:blipFill>
                  <a:blip r:embed="rId12"/>
                  <a:stretch>
                    <a:fillRect t="-1149"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/>
                <p:nvPr/>
              </p:nvSpPr>
              <p:spPr>
                <a:xfrm>
                  <a:off x="5520015" y="5042940"/>
                  <a:ext cx="4254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BBE2F8C-7921-3847-BA3B-3464112DDF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015" y="5042940"/>
                  <a:ext cx="42543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/>
                <p:nvPr/>
              </p:nvSpPr>
              <p:spPr>
                <a:xfrm>
                  <a:off x="5507519" y="5306919"/>
                  <a:ext cx="4307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893D604-2E7A-8B42-8D96-2C81CB27C5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519" y="5306919"/>
                  <a:ext cx="430759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/>
                <p:nvPr/>
              </p:nvSpPr>
              <p:spPr>
                <a:xfrm>
                  <a:off x="5516428" y="5601676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348795B-F1C4-2847-AD79-7013D83DC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428" y="5601676"/>
                  <a:ext cx="425437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/>
                <p:nvPr/>
              </p:nvSpPr>
              <p:spPr>
                <a:xfrm>
                  <a:off x="5533042" y="5901745"/>
                  <a:ext cx="42543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C89B8CC-2136-E04C-9B4E-66DFB13757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3042" y="5901745"/>
                  <a:ext cx="425437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235240E-D1B8-3E4A-BA53-B5F432A1CD2F}"/>
              </a:ext>
            </a:extLst>
          </p:cNvPr>
          <p:cNvSpPr txBox="1"/>
          <p:nvPr/>
        </p:nvSpPr>
        <p:spPr>
          <a:xfrm>
            <a:off x="492439" y="2859456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State 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1A8286-1147-A64A-BCA6-560B46BBDBE4}"/>
                  </a:ext>
                </a:extLst>
              </p:cNvPr>
              <p:cNvSpPr txBox="1"/>
              <p:nvPr/>
            </p:nvSpPr>
            <p:spPr>
              <a:xfrm>
                <a:off x="1183143" y="3495829"/>
                <a:ext cx="708912" cy="931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F1A8286-1147-A64A-BCA6-560B46BBD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43" y="3495829"/>
                <a:ext cx="708912" cy="931089"/>
              </a:xfrm>
              <a:prstGeom prst="rect">
                <a:avLst/>
              </a:prstGeom>
              <a:blipFill>
                <a:blip r:embed="rId17"/>
                <a:stretch>
                  <a:fillRect t="-2703" r="-3571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AA19BF-6705-A644-9A25-F99235593BCF}"/>
                  </a:ext>
                </a:extLst>
              </p:cNvPr>
              <p:cNvSpPr txBox="1"/>
              <p:nvPr/>
            </p:nvSpPr>
            <p:spPr>
              <a:xfrm>
                <a:off x="6261941" y="3722252"/>
                <a:ext cx="4071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AA19BF-6705-A644-9A25-F99235593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941" y="3722252"/>
                <a:ext cx="407163" cy="492443"/>
              </a:xfrm>
              <a:prstGeom prst="rect">
                <a:avLst/>
              </a:prstGeom>
              <a:blipFill>
                <a:blip r:embed="rId18"/>
                <a:stretch>
                  <a:fillRect l="-11765" r="-11765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8B247C-2B61-F746-9CFC-D50BF466F1F9}"/>
                  </a:ext>
                </a:extLst>
              </p:cNvPr>
              <p:cNvSpPr txBox="1"/>
              <p:nvPr/>
            </p:nvSpPr>
            <p:spPr>
              <a:xfrm>
                <a:off x="3019498" y="5087996"/>
                <a:ext cx="3114121" cy="808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8B247C-2B61-F746-9CFC-D50BF466F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98" y="5087996"/>
                <a:ext cx="3114121" cy="808811"/>
              </a:xfrm>
              <a:prstGeom prst="rect">
                <a:avLst/>
              </a:prstGeom>
              <a:blipFill>
                <a:blip r:embed="rId19"/>
                <a:stretch>
                  <a:fillRect t="-1538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>
            <a:extLst>
              <a:ext uri="{FF2B5EF4-FFF2-40B4-BE49-F238E27FC236}">
                <a16:creationId xmlns:a16="http://schemas.microsoft.com/office/drawing/2014/main" id="{4D21A71D-4847-3548-8535-89C24A9E5570}"/>
              </a:ext>
            </a:extLst>
          </p:cNvPr>
          <p:cNvSpPr/>
          <p:nvPr/>
        </p:nvSpPr>
        <p:spPr>
          <a:xfrm>
            <a:off x="2675199" y="4923552"/>
            <a:ext cx="4231627" cy="1137697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C70F8D4-45F2-134F-B90E-D667D799B874}"/>
              </a:ext>
            </a:extLst>
          </p:cNvPr>
          <p:cNvSpPr/>
          <p:nvPr/>
        </p:nvSpPr>
        <p:spPr>
          <a:xfrm>
            <a:off x="221522" y="1076997"/>
            <a:ext cx="4231627" cy="1502211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DF0F54-55A2-DF46-B9DD-BB55EBC66432}"/>
                  </a:ext>
                </a:extLst>
              </p:cNvPr>
              <p:cNvSpPr txBox="1"/>
              <p:nvPr/>
            </p:nvSpPr>
            <p:spPr>
              <a:xfrm>
                <a:off x="1537599" y="6048779"/>
                <a:ext cx="1146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800" b="1" dirty="0"/>
                  <a:t>v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0DF0F54-55A2-DF46-B9DD-BB55EBC66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599" y="6048779"/>
                <a:ext cx="1146917" cy="430887"/>
              </a:xfrm>
              <a:prstGeom prst="rect">
                <a:avLst/>
              </a:prstGeom>
              <a:blipFill>
                <a:blip r:embed="rId20"/>
                <a:stretch>
                  <a:fillRect l="-7609" t="-25714" r="-17391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0C6F408-3A59-C34F-967A-AB129C829004}"/>
                  </a:ext>
                </a:extLst>
              </p:cNvPr>
              <p:cNvSpPr/>
              <p:nvPr/>
            </p:nvSpPr>
            <p:spPr>
              <a:xfrm>
                <a:off x="1229293" y="2596874"/>
                <a:ext cx="3818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0C6F408-3A59-C34F-967A-AB129C829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93" y="2596874"/>
                <a:ext cx="38183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F0E377F-9F7C-6949-A2DC-FEF965B9B7BC}"/>
                  </a:ext>
                </a:extLst>
              </p:cNvPr>
              <p:cNvSpPr/>
              <p:nvPr/>
            </p:nvSpPr>
            <p:spPr>
              <a:xfrm>
                <a:off x="4360243" y="2622896"/>
                <a:ext cx="423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F0E377F-9F7C-6949-A2DC-FEF965B9B7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243" y="2622896"/>
                <a:ext cx="42351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22508FDB-226D-B444-A387-DDF0FC460E63}"/>
              </a:ext>
            </a:extLst>
          </p:cNvPr>
          <p:cNvSpPr/>
          <p:nvPr/>
        </p:nvSpPr>
        <p:spPr>
          <a:xfrm>
            <a:off x="7380691" y="260513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36D194-7744-6947-886E-2D8DD9AEF2AC}"/>
              </a:ext>
            </a:extLst>
          </p:cNvPr>
          <p:cNvSpPr/>
          <p:nvPr/>
        </p:nvSpPr>
        <p:spPr>
          <a:xfrm>
            <a:off x="3822421" y="3331622"/>
            <a:ext cx="500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F3087C-D49F-EC46-ACCD-8F0E1E292C26}"/>
              </a:ext>
            </a:extLst>
          </p:cNvPr>
          <p:cNvSpPr/>
          <p:nvPr/>
        </p:nvSpPr>
        <p:spPr>
          <a:xfrm>
            <a:off x="4312173" y="3331622"/>
            <a:ext cx="5004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C132D8C-9261-404F-B4F1-FF96DBE52813}"/>
              </a:ext>
            </a:extLst>
          </p:cNvPr>
          <p:cNvSpPr/>
          <p:nvPr/>
        </p:nvSpPr>
        <p:spPr>
          <a:xfrm>
            <a:off x="4807248" y="3333964"/>
            <a:ext cx="462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AFA70DB-E431-A44B-A674-9941CBB6EEC0}"/>
              </a:ext>
            </a:extLst>
          </p:cNvPr>
          <p:cNvSpPr/>
          <p:nvPr/>
        </p:nvSpPr>
        <p:spPr>
          <a:xfrm>
            <a:off x="5366637" y="3336820"/>
            <a:ext cx="462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J4</a:t>
            </a:r>
          </a:p>
        </p:txBody>
      </p:sp>
    </p:spTree>
    <p:extLst>
      <p:ext uri="{BB962C8B-B14F-4D97-AF65-F5344CB8AC3E}">
        <p14:creationId xmlns:p14="http://schemas.microsoft.com/office/powerpoint/2010/main" val="388832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50" grpId="0"/>
      <p:bldP spid="51" grpId="0"/>
      <p:bldP spid="52" grpId="0" animBg="1"/>
      <p:bldP spid="53" grpId="0" animBg="1"/>
      <p:bldP spid="54" grpId="0"/>
      <p:bldP spid="55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663D-F72D-694F-BE16-2D8AB763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Point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9DEEA6-CFD5-8B44-BFB5-8E6AE559F4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F736FEC-C0FD-0A43-938C-1DCD5EB8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34" y="1206500"/>
            <a:ext cx="3352800" cy="222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E225FA-A396-464D-A59D-59AFD5870510}"/>
              </a:ext>
            </a:extLst>
          </p:cNvPr>
          <p:cNvSpPr txBox="1"/>
          <p:nvPr/>
        </p:nvSpPr>
        <p:spPr>
          <a:xfrm>
            <a:off x="287192" y="4570350"/>
            <a:ext cx="8661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operating point is the values of state variables at which the system is evaluated.</a:t>
            </a:r>
          </a:p>
          <a:p>
            <a:r>
              <a:rPr lang="en-US" dirty="0"/>
              <a:t>This is often indicated by the time evolution of the system.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F3B5FE-39E7-E84A-AD19-4E6DB81BE395}"/>
              </a:ext>
            </a:extLst>
          </p:cNvPr>
          <p:cNvSpPr/>
          <p:nvPr/>
        </p:nvSpPr>
        <p:spPr>
          <a:xfrm>
            <a:off x="1313892" y="3178203"/>
            <a:ext cx="97654" cy="97654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0E31D3-1735-784A-88ED-75B983048FD7}"/>
              </a:ext>
            </a:extLst>
          </p:cNvPr>
          <p:cNvSpPr/>
          <p:nvPr/>
        </p:nvSpPr>
        <p:spPr>
          <a:xfrm>
            <a:off x="4617865" y="1137698"/>
            <a:ext cx="97654" cy="97654"/>
          </a:xfrm>
          <a:prstGeom prst="ellipse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E47468-8B1F-BF45-9AF1-0121A0ED9AF3}"/>
                  </a:ext>
                </a:extLst>
              </p:cNvPr>
              <p:cNvSpPr txBox="1"/>
              <p:nvPr/>
            </p:nvSpPr>
            <p:spPr>
              <a:xfrm>
                <a:off x="4806868" y="970109"/>
                <a:ext cx="3166444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E47468-8B1F-BF45-9AF1-0121A0ED9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868" y="970109"/>
                <a:ext cx="3166444" cy="369909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E571F35-D0C7-8447-B656-4B575B807728}"/>
              </a:ext>
            </a:extLst>
          </p:cNvPr>
          <p:cNvSpPr/>
          <p:nvPr/>
        </p:nvSpPr>
        <p:spPr>
          <a:xfrm>
            <a:off x="1858384" y="3181048"/>
            <a:ext cx="97654" cy="9765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3A23D0-0BFC-DC48-80A8-2A718E8EE8CB}"/>
              </a:ext>
            </a:extLst>
          </p:cNvPr>
          <p:cNvSpPr/>
          <p:nvPr/>
        </p:nvSpPr>
        <p:spPr>
          <a:xfrm>
            <a:off x="4647456" y="1442502"/>
            <a:ext cx="97654" cy="9765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2F82F5-8B34-1F44-B991-A36E16AA5EF1}"/>
                  </a:ext>
                </a:extLst>
              </p:cNvPr>
              <p:cNvSpPr txBox="1"/>
              <p:nvPr/>
            </p:nvSpPr>
            <p:spPr>
              <a:xfrm>
                <a:off x="4817225" y="1300064"/>
                <a:ext cx="3219856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2F82F5-8B34-1F44-B991-A36E16AA5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225" y="1300064"/>
                <a:ext cx="3219856" cy="3699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86A88B-F903-1448-BECC-A57566364F17}"/>
              </a:ext>
            </a:extLst>
          </p:cNvPr>
          <p:cNvCxnSpPr>
            <a:cxnSpLocks/>
          </p:cNvCxnSpPr>
          <p:nvPr/>
        </p:nvCxnSpPr>
        <p:spPr>
          <a:xfrm flipV="1">
            <a:off x="1906228" y="1300064"/>
            <a:ext cx="0" cy="1895285"/>
          </a:xfrm>
          <a:prstGeom prst="line">
            <a:avLst/>
          </a:prstGeom>
          <a:ln w="12700"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8D87E8-4164-4B42-A715-CBD0ED5C544A}"/>
              </a:ext>
            </a:extLst>
          </p:cNvPr>
          <p:cNvCxnSpPr>
            <a:cxnSpLocks/>
          </p:cNvCxnSpPr>
          <p:nvPr/>
        </p:nvCxnSpPr>
        <p:spPr>
          <a:xfrm flipV="1">
            <a:off x="1366169" y="1235352"/>
            <a:ext cx="0" cy="1988107"/>
          </a:xfrm>
          <a:prstGeom prst="line">
            <a:avLst/>
          </a:prstGeom>
          <a:ln w="12700"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3152D9-61D6-F048-BB83-86825A8B3115}"/>
                  </a:ext>
                </a:extLst>
              </p:cNvPr>
              <p:cNvSpPr txBox="1"/>
              <p:nvPr/>
            </p:nvSpPr>
            <p:spPr>
              <a:xfrm>
                <a:off x="1417479" y="3702486"/>
                <a:ext cx="7387472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 overbar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used to indicate the value at an operating point.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3152D9-61D6-F048-BB83-86825A8B3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479" y="3702486"/>
                <a:ext cx="7387472" cy="369909"/>
              </a:xfrm>
              <a:prstGeom prst="rect">
                <a:avLst/>
              </a:prstGeom>
              <a:blipFill>
                <a:blip r:embed="rId5"/>
                <a:stretch>
                  <a:fillRect l="-686" t="-6667" r="-17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5DC659E-2FDC-284F-8FBD-A092D09CBC1F}"/>
                  </a:ext>
                </a:extLst>
              </p:cNvPr>
              <p:cNvSpPr/>
              <p:nvPr/>
            </p:nvSpPr>
            <p:spPr>
              <a:xfrm>
                <a:off x="4891219" y="1837973"/>
                <a:ext cx="1107867" cy="992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5DC659E-2FDC-284F-8FBD-A092D09CB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219" y="1837973"/>
                <a:ext cx="1107867" cy="992708"/>
              </a:xfrm>
              <a:prstGeom prst="rect">
                <a:avLst/>
              </a:prstGeom>
              <a:blipFill>
                <a:blip r:embed="rId6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CF69A47-97BF-5841-A746-E65F2ADF1F62}"/>
                  </a:ext>
                </a:extLst>
              </p:cNvPr>
              <p:cNvSpPr/>
              <p:nvPr/>
            </p:nvSpPr>
            <p:spPr>
              <a:xfrm>
                <a:off x="1906228" y="5587154"/>
                <a:ext cx="20393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u="sng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u="sng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000" b="1" u="sng" dirty="0"/>
                  <a:t> is a constant.</a:t>
                </a: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CF69A47-97BF-5841-A746-E65F2ADF1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228" y="5587154"/>
                <a:ext cx="2039341" cy="400110"/>
              </a:xfrm>
              <a:prstGeom prst="rect">
                <a:avLst/>
              </a:prstGeom>
              <a:blipFill>
                <a:blip r:embed="rId7"/>
                <a:stretch>
                  <a:fillRect t="-9375" r="-2484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38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5344-3677-EF48-9DD4-2DD5F949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9FEA7-68A0-404F-8EB3-21C628F1B0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58722B-DBEB-2F4B-BF0A-B001DB6E6848}"/>
              </a:ext>
            </a:extLst>
          </p:cNvPr>
          <p:cNvGrpSpPr/>
          <p:nvPr/>
        </p:nvGrpSpPr>
        <p:grpSpPr>
          <a:xfrm>
            <a:off x="535277" y="1309688"/>
            <a:ext cx="3640493" cy="1509727"/>
            <a:chOff x="535277" y="1309688"/>
            <a:chExt cx="3640493" cy="15097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3017256-0B4A-1242-BDDE-D9CA5274B396}"/>
                    </a:ext>
                  </a:extLst>
                </p:cNvPr>
                <p:cNvSpPr txBox="1"/>
                <p:nvPr/>
              </p:nvSpPr>
              <p:spPr>
                <a:xfrm>
                  <a:off x="573306" y="1715708"/>
                  <a:ext cx="572785" cy="319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3017256-0B4A-1242-BDDE-D9CA5274B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06" y="1715708"/>
                  <a:ext cx="572785" cy="319511"/>
                </a:xfrm>
                <a:prstGeom prst="rect">
                  <a:avLst/>
                </a:prstGeom>
                <a:blipFill>
                  <a:blip r:embed="rId2"/>
                  <a:stretch>
                    <a:fillRect l="-8696" t="-7407" r="-217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B829C9A-511F-664F-A8D9-4F1ABDADF893}"/>
                    </a:ext>
                  </a:extLst>
                </p:cNvPr>
                <p:cNvSpPr txBox="1"/>
                <p:nvPr/>
              </p:nvSpPr>
              <p:spPr>
                <a:xfrm>
                  <a:off x="557030" y="2072295"/>
                  <a:ext cx="578748" cy="319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B829C9A-511F-664F-A8D9-4F1ABDADF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030" y="2072295"/>
                  <a:ext cx="578748" cy="319511"/>
                </a:xfrm>
                <a:prstGeom prst="rect">
                  <a:avLst/>
                </a:prstGeom>
                <a:blipFill>
                  <a:blip r:embed="rId3"/>
                  <a:stretch>
                    <a:fillRect l="-8511" t="-15385" r="-2128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36123A9-D61E-9D46-975D-ECE62C49ACE8}"/>
                    </a:ext>
                  </a:extLst>
                </p:cNvPr>
                <p:cNvSpPr txBox="1"/>
                <p:nvPr/>
              </p:nvSpPr>
              <p:spPr>
                <a:xfrm>
                  <a:off x="594020" y="2499904"/>
                  <a:ext cx="578748" cy="3195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36123A9-D61E-9D46-975D-ECE62C49A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20" y="2499904"/>
                  <a:ext cx="578748" cy="319511"/>
                </a:xfrm>
                <a:prstGeom prst="rect">
                  <a:avLst/>
                </a:prstGeom>
                <a:blipFill>
                  <a:blip r:embed="rId4"/>
                  <a:stretch>
                    <a:fillRect l="-6383" t="-11111" r="-2128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0EFD83A-4A12-6D4D-A0F6-A65371E4E719}"/>
                    </a:ext>
                  </a:extLst>
                </p:cNvPr>
                <p:cNvSpPr txBox="1"/>
                <p:nvPr/>
              </p:nvSpPr>
              <p:spPr>
                <a:xfrm>
                  <a:off x="1172768" y="1715708"/>
                  <a:ext cx="300300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0EFD83A-4A12-6D4D-A0F6-A65371E4E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68" y="1715708"/>
                  <a:ext cx="300300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8C99665-EE7C-8847-AA70-7EC2D3F99368}"/>
                    </a:ext>
                  </a:extLst>
                </p:cNvPr>
                <p:cNvSpPr txBox="1"/>
                <p:nvPr/>
              </p:nvSpPr>
              <p:spPr>
                <a:xfrm>
                  <a:off x="1172768" y="2085022"/>
                  <a:ext cx="273408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8C99665-EE7C-8847-AA70-7EC2D3F99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768" y="2085022"/>
                  <a:ext cx="2734082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463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A96284D-0E49-F54F-8DC5-CCBE766ECE5E}"/>
                    </a:ext>
                  </a:extLst>
                </p:cNvPr>
                <p:cNvSpPr txBox="1"/>
                <p:nvPr/>
              </p:nvSpPr>
              <p:spPr>
                <a:xfrm>
                  <a:off x="1226036" y="2455104"/>
                  <a:ext cx="28242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A96284D-0E49-F54F-8DC5-CCBE766ECE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036" y="2455104"/>
                  <a:ext cx="282423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345" r="-448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C31EB0-AB2E-0A46-9A4E-77F871C3B9D1}"/>
                </a:ext>
              </a:extLst>
            </p:cNvPr>
            <p:cNvSpPr txBox="1"/>
            <p:nvPr/>
          </p:nvSpPr>
          <p:spPr>
            <a:xfrm>
              <a:off x="535277" y="1309688"/>
              <a:ext cx="24080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 Equations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FA5615-CA1F-BE43-BFE6-C44EAEE569E2}"/>
                  </a:ext>
                </a:extLst>
              </p:cNvPr>
              <p:cNvSpPr txBox="1"/>
              <p:nvPr/>
            </p:nvSpPr>
            <p:spPr>
              <a:xfrm>
                <a:off x="457200" y="3183655"/>
                <a:ext cx="57073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Want each equation to be a linear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FA5615-CA1F-BE43-BFE6-C44EAEE56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83655"/>
                <a:ext cx="5707396" cy="369332"/>
              </a:xfrm>
              <a:prstGeom prst="rect">
                <a:avLst/>
              </a:prstGeom>
              <a:blipFill>
                <a:blip r:embed="rId8"/>
                <a:stretch>
                  <a:fillRect l="-88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DFE3D91-8B82-704B-9034-A12784002B70}"/>
              </a:ext>
            </a:extLst>
          </p:cNvPr>
          <p:cNvSpPr txBox="1"/>
          <p:nvPr/>
        </p:nvSpPr>
        <p:spPr>
          <a:xfrm>
            <a:off x="457200" y="3755342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equation is a function to linearize.</a:t>
            </a:r>
          </a:p>
        </p:txBody>
      </p:sp>
    </p:spTree>
    <p:extLst>
      <p:ext uri="{BB962C8B-B14F-4D97-AF65-F5344CB8AC3E}">
        <p14:creationId xmlns:p14="http://schemas.microsoft.com/office/powerpoint/2010/main" val="423376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DD05-F3AE-5F4A-B0B5-765E46D0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Order Taylor Series Approximation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88B4-8DA4-2C49-A03E-254590ACD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1026" name="Picture 2" descr="Taylor Series">
            <a:extLst>
              <a:ext uri="{FF2B5EF4-FFF2-40B4-BE49-F238E27FC236}">
                <a16:creationId xmlns:a16="http://schemas.microsoft.com/office/drawing/2014/main" id="{5E3365E2-3502-CB4E-B5FF-50171EB97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94" y="1580101"/>
            <a:ext cx="5710507" cy="168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1972D843-0BBD-764D-AD55-38818A4DB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21" y="3676209"/>
            <a:ext cx="3815084" cy="5877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CD064-142C-F044-9BFA-B7E0ECA82893}"/>
                  </a:ext>
                </a:extLst>
              </p:cNvPr>
              <p:cNvSpPr txBox="1"/>
              <p:nvPr/>
            </p:nvSpPr>
            <p:spPr>
              <a:xfrm>
                <a:off x="1476093" y="3793028"/>
                <a:ext cx="587469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CD064-142C-F044-9BFA-B7E0ECA82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093" y="3793028"/>
                <a:ext cx="58746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B7FEB7-F4FB-CB4F-8460-0B02F78CD4F7}"/>
                  </a:ext>
                </a:extLst>
              </p:cNvPr>
              <p:cNvSpPr txBox="1"/>
              <p:nvPr/>
            </p:nvSpPr>
            <p:spPr>
              <a:xfrm>
                <a:off x="817021" y="4350616"/>
                <a:ext cx="7583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vector with </a:t>
                </a:r>
                <a:r>
                  <a:rPr lang="en-US" i="1" dirty="0"/>
                  <a:t>N</a:t>
                </a:r>
                <a:r>
                  <a:rPr lang="en-US" dirty="0"/>
                  <a:t> elements and we have the </a:t>
                </a:r>
                <a:r>
                  <a:rPr lang="en-US" i="1" dirty="0"/>
                  <a:t>operating point</a:t>
                </a:r>
                <a:r>
                  <a:rPr lang="en-US" b="1" i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dirty="0"/>
                  <a:t>, then</a:t>
                </a:r>
                <a:endParaRPr lang="en-US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B7FEB7-F4FB-CB4F-8460-0B02F78CD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21" y="4350616"/>
                <a:ext cx="7583102" cy="369332"/>
              </a:xfrm>
              <a:prstGeom prst="rect">
                <a:avLst/>
              </a:prstGeom>
              <a:blipFill>
                <a:blip r:embed="rId5"/>
                <a:stretch>
                  <a:fillRect l="-66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BB1D3-EE47-5548-8E85-238AA089D332}"/>
                  </a:ext>
                </a:extLst>
              </p:cNvPr>
              <p:cNvSpPr txBox="1"/>
              <p:nvPr/>
            </p:nvSpPr>
            <p:spPr>
              <a:xfrm>
                <a:off x="937394" y="4666901"/>
                <a:ext cx="6432402" cy="1055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/>
                                    <m:t>​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7BB1D3-EE47-5548-8E85-238AA089D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94" y="4666901"/>
                <a:ext cx="6432402" cy="1055866"/>
              </a:xfrm>
              <a:prstGeom prst="rect">
                <a:avLst/>
              </a:prstGeom>
              <a:blipFill>
                <a:blip r:embed="rId6"/>
                <a:stretch>
                  <a:fillRect t="-82143" b="-10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4E3C0-F538-CF4D-B1A7-6E6F81427A57}"/>
                  </a:ext>
                </a:extLst>
              </p:cNvPr>
              <p:cNvSpPr txBox="1"/>
              <p:nvPr/>
            </p:nvSpPr>
            <p:spPr>
              <a:xfrm>
                <a:off x="863447" y="1108557"/>
                <a:ext cx="5927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Given an operating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an analytic function, then</a:t>
                </a:r>
                <a:endParaRPr lang="en-US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94E3C0-F538-CF4D-B1A7-6E6F8142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47" y="1108557"/>
                <a:ext cx="5927520" cy="369332"/>
              </a:xfrm>
              <a:prstGeom prst="rect">
                <a:avLst/>
              </a:prstGeom>
              <a:blipFill>
                <a:blip r:embed="rId7"/>
                <a:stretch>
                  <a:fillRect l="-107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4C8A95F-341E-0440-9CBF-115068898B43}"/>
              </a:ext>
            </a:extLst>
          </p:cNvPr>
          <p:cNvSpPr txBox="1"/>
          <p:nvPr/>
        </p:nvSpPr>
        <p:spPr>
          <a:xfrm>
            <a:off x="817021" y="3365194"/>
            <a:ext cx="392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approximate the function by: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CC239-D3E8-6E40-B3D7-40C86CCCBD75}"/>
              </a:ext>
            </a:extLst>
          </p:cNvPr>
          <p:cNvSpPr txBox="1"/>
          <p:nvPr/>
        </p:nvSpPr>
        <p:spPr>
          <a:xfrm>
            <a:off x="1652348" y="5707787"/>
            <a:ext cx="58729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Nominal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F89C3C-383E-B044-8E7D-A98C34A6D0C9}"/>
                  </a:ext>
                </a:extLst>
              </p:cNvPr>
              <p:cNvSpPr txBox="1"/>
              <p:nvPr/>
            </p:nvSpPr>
            <p:spPr>
              <a:xfrm>
                <a:off x="1876689" y="6035894"/>
                <a:ext cx="15283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F89C3C-383E-B044-8E7D-A98C34A6D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689" y="6035894"/>
                <a:ext cx="1528364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97A757-9B3D-0B4E-8878-ECE3094C12F2}"/>
                  </a:ext>
                </a:extLst>
              </p:cNvPr>
              <p:cNvSpPr txBox="1"/>
              <p:nvPr/>
            </p:nvSpPr>
            <p:spPr>
              <a:xfrm>
                <a:off x="3597079" y="6043914"/>
                <a:ext cx="1693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97A757-9B3D-0B4E-8878-ECE3094C1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079" y="6043914"/>
                <a:ext cx="1693092" cy="276999"/>
              </a:xfrm>
              <a:prstGeom prst="rect">
                <a:avLst/>
              </a:prstGeom>
              <a:blipFill>
                <a:blip r:embed="rId9"/>
                <a:stretch>
                  <a:fillRect l="-2985" r="-373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27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195748</TotalTime>
  <Words>1038</Words>
  <Application>Microsoft Macintosh PowerPoint</Application>
  <PresentationFormat>On-screen Show (4:3)</PresentationFormat>
  <Paragraphs>182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Lecture 9: Linearizing Reaction Networks  </vt:lpstr>
      <vt:lpstr>Running Example</vt:lpstr>
      <vt:lpstr>Linearizing the System Equations</vt:lpstr>
      <vt:lpstr>Agenda</vt:lpstr>
      <vt:lpstr>Matrix Representations</vt:lpstr>
      <vt:lpstr>System Equations in Matrices</vt:lpstr>
      <vt:lpstr>Operating Point</vt:lpstr>
      <vt:lpstr>Linearization</vt:lpstr>
      <vt:lpstr>First Order Taylor Series Approximation</vt:lpstr>
      <vt:lpstr>First Order Linearization</vt:lpstr>
      <vt:lpstr>Calculate Jacobian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3125</cp:revision>
  <dcterms:created xsi:type="dcterms:W3CDTF">2008-11-04T22:35:39Z</dcterms:created>
  <dcterms:modified xsi:type="dcterms:W3CDTF">2022-04-14T19:10:49Z</dcterms:modified>
</cp:coreProperties>
</file>