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84" r:id="rId3"/>
    <p:sldId id="487" r:id="rId4"/>
    <p:sldId id="488" r:id="rId5"/>
    <p:sldId id="497" r:id="rId6"/>
    <p:sldId id="511" r:id="rId7"/>
    <p:sldId id="500" r:id="rId8"/>
    <p:sldId id="525" r:id="rId9"/>
    <p:sldId id="514" r:id="rId10"/>
    <p:sldId id="526" r:id="rId11"/>
    <p:sldId id="519" r:id="rId12"/>
    <p:sldId id="521" r:id="rId13"/>
    <p:sldId id="501" r:id="rId14"/>
    <p:sldId id="517" r:id="rId15"/>
    <p:sldId id="515" r:id="rId16"/>
    <p:sldId id="504" r:id="rId17"/>
    <p:sldId id="523" r:id="rId18"/>
    <p:sldId id="520" r:id="rId19"/>
    <p:sldId id="524" r:id="rId20"/>
    <p:sldId id="512" r:id="rId21"/>
    <p:sldId id="498" r:id="rId22"/>
    <p:sldId id="503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4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E(s)/R(s) + Y(s)/R(s) = 1</a:t>
            </a:r>
          </a:p>
          <a:p>
            <a:r>
              <a:rPr lang="en-US" dirty="0"/>
              <a:t>So, H(s) = 1 </a:t>
            </a:r>
            <a:r>
              <a:rPr lang="en-US" dirty="0" err="1"/>
              <a:t>iff</a:t>
            </a:r>
            <a:r>
              <a:rPr lang="en-US" dirty="0"/>
              <a:t> E(s)/R(s)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3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 for E/R and E/N are opposite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517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transfer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27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7.png"/><Relationship Id="rId5" Type="http://schemas.openxmlformats.org/officeDocument/2006/relationships/image" Target="../media/image250.png"/><Relationship Id="rId15" Type="http://schemas.openxmlformats.org/officeDocument/2006/relationships/image" Target="../media/image4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1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91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5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93.png"/><Relationship Id="rId5" Type="http://schemas.openxmlformats.org/officeDocument/2006/relationships/image" Target="../media/image76.png"/><Relationship Id="rId10" Type="http://schemas.openxmlformats.org/officeDocument/2006/relationships/image" Target="../media/image92.png"/><Relationship Id="rId4" Type="http://schemas.openxmlformats.org/officeDocument/2006/relationships/image" Target="../media/image75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0.png"/><Relationship Id="rId2" Type="http://schemas.openxmlformats.org/officeDocument/2006/relationships/image" Target="../media/image69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9.png"/><Relationship Id="rId10" Type="http://schemas.openxmlformats.org/officeDocument/2006/relationships/image" Target="../media/image770.png"/><Relationship Id="rId9" Type="http://schemas.openxmlformats.org/officeDocument/2006/relationships/image" Target="../media/image760.png"/><Relationship Id="rId1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108.png"/><Relationship Id="rId7" Type="http://schemas.openxmlformats.org/officeDocument/2006/relationships/image" Target="../media/image91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0" Type="http://schemas.openxmlformats.org/officeDocument/2006/relationships/image" Target="../media/image112.png"/><Relationship Id="rId4" Type="http://schemas.openxmlformats.org/officeDocument/2006/relationships/image" Target="../media/image109.png"/><Relationship Id="rId9" Type="http://schemas.openxmlformats.org/officeDocument/2006/relationships/image" Target="../media/image104.png"/><Relationship Id="rId1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80.png"/><Relationship Id="rId18" Type="http://schemas.openxmlformats.org/officeDocument/2006/relationships/image" Target="../media/image1130.png"/><Relationship Id="rId3" Type="http://schemas.openxmlformats.org/officeDocument/2006/relationships/image" Target="../media/image980.png"/><Relationship Id="rId21" Type="http://schemas.openxmlformats.org/officeDocument/2006/relationships/image" Target="../media/image1160.png"/><Relationship Id="rId7" Type="http://schemas.openxmlformats.org/officeDocument/2006/relationships/image" Target="../media/image1020.png"/><Relationship Id="rId12" Type="http://schemas.openxmlformats.org/officeDocument/2006/relationships/image" Target="../media/image1070.png"/><Relationship Id="rId17" Type="http://schemas.openxmlformats.org/officeDocument/2006/relationships/image" Target="../media/image1120.png"/><Relationship Id="rId2" Type="http://schemas.openxmlformats.org/officeDocument/2006/relationships/image" Target="../media/image970.png"/><Relationship Id="rId16" Type="http://schemas.openxmlformats.org/officeDocument/2006/relationships/image" Target="../media/image1110.png"/><Relationship Id="rId20" Type="http://schemas.openxmlformats.org/officeDocument/2006/relationships/image" Target="../media/image1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5" Type="http://schemas.openxmlformats.org/officeDocument/2006/relationships/image" Target="../media/image1100.png"/><Relationship Id="rId10" Type="http://schemas.openxmlformats.org/officeDocument/2006/relationships/image" Target="../media/image1050.png"/><Relationship Id="rId19" Type="http://schemas.openxmlformats.org/officeDocument/2006/relationships/image" Target="../media/image114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Relationship Id="rId14" Type="http://schemas.openxmlformats.org/officeDocument/2006/relationships/image" Target="../media/image10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16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10" Type="http://schemas.openxmlformats.org/officeDocument/2006/relationships/image" Target="../media/image470.png"/><Relationship Id="rId4" Type="http://schemas.openxmlformats.org/officeDocument/2006/relationships/image" Target="../media/image911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1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1.png"/><Relationship Id="rId17" Type="http://schemas.openxmlformats.org/officeDocument/2006/relationships/image" Target="../media/image910.png"/><Relationship Id="rId2" Type="http://schemas.openxmlformats.org/officeDocument/2006/relationships/image" Target="../media/image371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1.png"/><Relationship Id="rId11" Type="http://schemas.openxmlformats.org/officeDocument/2006/relationships/image" Target="../media/image741.png"/><Relationship Id="rId5" Type="http://schemas.openxmlformats.org/officeDocument/2006/relationships/image" Target="../media/image680.png"/><Relationship Id="rId15" Type="http://schemas.openxmlformats.org/officeDocument/2006/relationships/image" Target="../media/image781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1.png"/><Relationship Id="rId14" Type="http://schemas.openxmlformats.org/officeDocument/2006/relationships/image" Target="../media/image7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228600"/>
            <a:ext cx="5930284" cy="838200"/>
          </a:xfrm>
        </p:spPr>
        <p:txBody>
          <a:bodyPr/>
          <a:lstStyle/>
          <a:p>
            <a:r>
              <a:rPr lang="en-US" dirty="0"/>
              <a:t>Closed Loop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1414805" y="4588118"/>
                <a:ext cx="3419590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05" y="4588118"/>
                <a:ext cx="3419590" cy="744243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4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blipFill>
                <a:blip r:embed="rId2"/>
                <a:stretch>
                  <a:fillRect l="-1705" r="-340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blipFill>
                <a:blip r:embed="rId10"/>
                <a:stretch>
                  <a:fillRect l="-1571" r="-31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724140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749127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148765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1487651" cy="679032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blipFill>
                <a:blip r:embed="rId12"/>
                <a:stretch>
                  <a:fillRect l="-738" r="-14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blipFill>
                <a:blip r:embed="rId13"/>
                <a:stretch>
                  <a:fillRect l="-623" r="-15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657052" y="4821477"/>
                <a:ext cx="310444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52" y="4821477"/>
                <a:ext cx="3104440" cy="679032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9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"/>
            <a:ext cx="8695944" cy="838200"/>
          </a:xfrm>
        </p:spPr>
        <p:txBody>
          <a:bodyPr/>
          <a:lstStyle/>
          <a:p>
            <a:r>
              <a:rPr lang="en-US" dirty="0"/>
              <a:t>Error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481913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3883689"/>
                <a:ext cx="2222211" cy="307777"/>
              </a:xfrm>
              <a:prstGeom prst="rect">
                <a:avLst/>
              </a:prstGeom>
              <a:blipFill>
                <a:blip r:embed="rId3"/>
                <a:stretch>
                  <a:fillRect l="-1695" r="-28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481913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4319657"/>
                <a:ext cx="2418354" cy="307777"/>
              </a:xfrm>
              <a:prstGeom prst="rect">
                <a:avLst/>
              </a:prstGeom>
              <a:blipFill>
                <a:blip r:embed="rId11"/>
                <a:stretch>
                  <a:fillRect l="-1042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454173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252735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70750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707501" cy="679032"/>
              </a:xfrm>
              <a:prstGeom prst="rect">
                <a:avLst/>
              </a:prstGeom>
              <a:blipFill>
                <a:blip r:embed="rId1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255165" y="3924729"/>
                <a:ext cx="3242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65" y="3924729"/>
                <a:ext cx="3242619" cy="307777"/>
              </a:xfrm>
              <a:prstGeom prst="rect">
                <a:avLst/>
              </a:prstGeom>
              <a:blipFill>
                <a:blip r:embed="rId13"/>
                <a:stretch>
                  <a:fillRect l="-1172" r="-19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236103" y="4405311"/>
                <a:ext cx="3059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3" y="4405311"/>
                <a:ext cx="3059043" cy="307777"/>
              </a:xfrm>
              <a:prstGeom prst="rect">
                <a:avLst/>
              </a:prstGeom>
              <a:blipFill>
                <a:blip r:embed="rId14"/>
                <a:stretch>
                  <a:fillRect l="-82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160660" y="4821477"/>
                <a:ext cx="232429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660" y="4821477"/>
                <a:ext cx="2324290" cy="679032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2ADE92-75B4-7A4F-9222-1B37CC3622DA}"/>
                  </a:ext>
                </a:extLst>
              </p:cNvPr>
              <p:cNvSpPr/>
              <p:nvPr/>
            </p:nvSpPr>
            <p:spPr>
              <a:xfrm>
                <a:off x="2839129" y="5933844"/>
                <a:ext cx="4414029" cy="590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Compare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2ADE92-75B4-7A4F-9222-1B37CC36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29" y="5933844"/>
                <a:ext cx="4414029" cy="590739"/>
              </a:xfrm>
              <a:prstGeom prst="rect">
                <a:avLst/>
              </a:prstGeom>
              <a:blipFill>
                <a:blip r:embed="rId16"/>
                <a:stretch>
                  <a:fillRect l="-143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0" grpId="0"/>
      <p:bldP spid="34" grpId="0"/>
      <p:bldP spid="62" grpId="0"/>
      <p:bldP spid="63" grpId="0"/>
      <p:bldP spid="64" grpId="0"/>
      <p:bldP spid="65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2585834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435601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077712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1228633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379553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5505758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349249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1571278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1317628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blipFill>
                <a:blip r:embed="rId8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blipFill>
                <a:blip r:embed="rId9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blipFill>
                <a:blip r:embed="rId10"/>
                <a:stretch>
                  <a:fillRect l="-36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4953308"/>
                <a:ext cx="4183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4953308"/>
                <a:ext cx="4183261" cy="369332"/>
              </a:xfrm>
              <a:prstGeom prst="rect">
                <a:avLst/>
              </a:prstGeom>
              <a:blipFill>
                <a:blip r:embed="rId11"/>
                <a:stretch>
                  <a:fillRect l="-906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563362"/>
                <a:ext cx="369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)?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563362"/>
                <a:ext cx="3690882" cy="369332"/>
              </a:xfrm>
              <a:prstGeom prst="rect">
                <a:avLst/>
              </a:prstGeom>
              <a:blipFill>
                <a:blip r:embed="rId12"/>
                <a:stretch>
                  <a:fillRect l="-137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303055" y="3162179"/>
                <a:ext cx="168815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5" y="3162179"/>
                <a:ext cx="1688154" cy="586699"/>
              </a:xfrm>
              <a:prstGeom prst="rect">
                <a:avLst/>
              </a:prstGeom>
              <a:blipFill>
                <a:blip r:embed="rId13"/>
                <a:stretch>
                  <a:fillRect l="-3008" t="-2128" r="-75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177399"/>
                <a:ext cx="388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177399"/>
                <a:ext cx="3880871" cy="369332"/>
              </a:xfrm>
              <a:prstGeom prst="rect">
                <a:avLst/>
              </a:prstGeom>
              <a:blipFill>
                <a:blip r:embed="rId14"/>
                <a:stretch>
                  <a:fillRect l="-97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/>
              <p:nvPr/>
            </p:nvSpPr>
            <p:spPr>
              <a:xfrm>
                <a:off x="6303917" y="1166384"/>
                <a:ext cx="2452338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7" y="1166384"/>
                <a:ext cx="2452338" cy="548676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/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BE2BA-5785-D24F-A4E2-3609E6C9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1866" y="2011783"/>
            <a:ext cx="2274274" cy="1538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/>
              <p:nvPr/>
            </p:nvSpPr>
            <p:spPr>
              <a:xfrm>
                <a:off x="349249" y="3907453"/>
                <a:ext cx="2550506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3907453"/>
                <a:ext cx="2550506" cy="604974"/>
              </a:xfrm>
              <a:prstGeom prst="rect">
                <a:avLst/>
              </a:prstGeom>
              <a:blipFill>
                <a:blip r:embed="rId18"/>
                <a:stretch>
                  <a:fillRect l="-1485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174235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208284" y="2212366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5831567" y="216970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119513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3" y="1985043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78353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3" y="1894891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495652" y="221681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159762" y="204369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4436541" y="201883"/>
            <a:ext cx="17789" cy="4269504"/>
          </a:xfrm>
          <a:prstGeom prst="bentConnector3">
            <a:avLst>
              <a:gd name="adj1" fmla="val 3338361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461603" y="2194610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043173" y="251727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73" y="2517273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389339" y="175094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39" y="1750942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438387" y="176129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87" y="1761299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295688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1791419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5766182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26128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6429266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 flipV="1">
            <a:off x="6746028" y="2160751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6222920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20" y="1099133"/>
                <a:ext cx="72725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6580187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7728123" y="2327741"/>
                <a:ext cx="1118591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23" y="2327741"/>
                <a:ext cx="1118591" cy="490327"/>
              </a:xfrm>
              <a:prstGeom prst="rect">
                <a:avLst/>
              </a:prstGeom>
              <a:blipFill>
                <a:blip r:embed="rId11"/>
                <a:stretch>
                  <a:fillRect l="-5618" t="-512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6571608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/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blipFill>
                <a:blip r:embed="rId12"/>
                <a:stretch>
                  <a:fillRect l="-1240" r="-20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/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blipFill>
                <a:blip r:embed="rId13"/>
                <a:stretch>
                  <a:fillRect l="-1563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253A0-8DD3-DF4C-ACE2-B06B23F6D886}"/>
              </a:ext>
            </a:extLst>
          </p:cNvPr>
          <p:cNvSpPr txBox="1"/>
          <p:nvPr/>
        </p:nvSpPr>
        <p:spPr>
          <a:xfrm>
            <a:off x="349236" y="33010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B4C6C-C24D-D648-BFC6-349ED4C60D9C}"/>
              </a:ext>
            </a:extLst>
          </p:cNvPr>
          <p:cNvSpPr txBox="1"/>
          <p:nvPr/>
        </p:nvSpPr>
        <p:spPr>
          <a:xfrm>
            <a:off x="3749127" y="3335868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/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blipFill>
                <a:blip r:embed="rId14"/>
                <a:stretch>
                  <a:fillRect l="-932" r="-15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/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blipFill>
                <a:blip r:embed="rId15"/>
                <a:stretch>
                  <a:fillRect l="-612" r="-152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3732495" y="5076021"/>
                <a:ext cx="263865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5076021"/>
                <a:ext cx="2638657" cy="651910"/>
              </a:xfrm>
              <a:prstGeom prst="rect">
                <a:avLst/>
              </a:prstGeom>
              <a:blipFill>
                <a:blip r:embed="rId16"/>
                <a:stretch>
                  <a:fillRect l="-1435" r="-239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DE394-1464-054F-8304-D2008CB0715D}"/>
                  </a:ext>
                </a:extLst>
              </p:cNvPr>
              <p:cNvSpPr txBox="1"/>
              <p:nvPr/>
            </p:nvSpPr>
            <p:spPr>
              <a:xfrm>
                <a:off x="6746028" y="5245214"/>
                <a:ext cx="13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DE394-1464-054F-8304-D2008CB07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28" y="5245214"/>
                <a:ext cx="1312667" cy="369332"/>
              </a:xfrm>
              <a:prstGeom prst="rect">
                <a:avLst/>
              </a:prstGeom>
              <a:blipFill>
                <a:blip r:embed="rId17"/>
                <a:stretch>
                  <a:fillRect l="-384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5B98F-F14F-8A40-9E4F-9ED0FE554A87}"/>
              </a:ext>
            </a:extLst>
          </p:cNvPr>
          <p:cNvSpPr txBox="1"/>
          <p:nvPr/>
        </p:nvSpPr>
        <p:spPr>
          <a:xfrm>
            <a:off x="1580989" y="5896123"/>
            <a:ext cx="569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a system has multiple inputs, only one is non-zero in the transfer function.</a:t>
            </a:r>
          </a:p>
        </p:txBody>
      </p:sp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1694719" y="4035547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93" y="4522615"/>
                <a:ext cx="3946273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blipFill>
                <a:blip r:embed="rId4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36" y="5452235"/>
                <a:ext cx="3340497" cy="651910"/>
              </a:xfrm>
              <a:prstGeom prst="rect">
                <a:avLst/>
              </a:prstGeom>
              <a:blipFill>
                <a:blip r:embed="rId5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730098" y="191012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764147" y="2227603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5387430" y="2184946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675376" y="2000280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76" y="2000280"/>
                <a:ext cx="71205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421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16" y="1910128"/>
                <a:ext cx="929931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051515" y="223205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715625" y="2058927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866547" y="2360767"/>
            <a:ext cx="1985005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017466" y="2209847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36" y="2532510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" y="1766179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994250" y="177653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50" y="1776536"/>
                <a:ext cx="716863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851551" y="1806656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180665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322045" y="174136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45" y="1741365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985129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</p:cNvCxnSpPr>
          <p:nvPr/>
        </p:nvCxnSpPr>
        <p:spPr>
          <a:xfrm flipV="1">
            <a:off x="6301891" y="2175988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778783" y="1114370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83" y="1114370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136050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127471" y="876153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155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2709870"/>
                <a:ext cx="643565" cy="6349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973400" y="1864694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More Complicated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blipFill>
                <a:blip r:embed="rId6"/>
                <a:stretch>
                  <a:fillRect l="-1695" r="-28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/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/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blipFill>
                <a:blip r:embed="rId15"/>
                <a:stretch>
                  <a:fillRect l="-1714" r="-285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/>
              <p:nvPr/>
            </p:nvSpPr>
            <p:spPr>
              <a:xfrm>
                <a:off x="1409810" y="3141683"/>
                <a:ext cx="148765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0" y="3141683"/>
                <a:ext cx="1487650" cy="679032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827901" y="3609621"/>
            <a:ext cx="748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disturbance perturbs how the controller actuates the system and so diminishes the effectiveness of control.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9" y="5432923"/>
                <a:ext cx="3340497" cy="651910"/>
              </a:xfrm>
              <a:prstGeom prst="rect">
                <a:avLst/>
              </a:prstGeom>
              <a:blipFill>
                <a:blip r:embed="rId3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84534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52901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267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79062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2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908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8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05151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71562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86654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01746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59903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3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94520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94150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0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56514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4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43729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9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10037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640221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89403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3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25129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24271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642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2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91345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424545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403733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3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439637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54729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1B75DA-DB8E-E94E-A6A4-75D9CDAFCEA7}"/>
                  </a:ext>
                </a:extLst>
              </p:cNvPr>
              <p:cNvSpPr txBox="1"/>
              <p:nvPr/>
            </p:nvSpPr>
            <p:spPr>
              <a:xfrm>
                <a:off x="4845346" y="5478679"/>
                <a:ext cx="3340497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1B75DA-DB8E-E94E-A6A4-75D9CDAF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46" y="5478679"/>
                <a:ext cx="3340497" cy="651910"/>
              </a:xfrm>
              <a:prstGeom prst="rect">
                <a:avLst/>
              </a:prstGeom>
              <a:blipFill>
                <a:blip r:embed="rId1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071D-8EAD-7847-B9FF-195A5DC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792AA-ED46-EB41-8AC3-8CFEF4246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312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8131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4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1097971" y="145918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57406-EAD1-6849-B036-C906AC6BE485}"/>
              </a:ext>
            </a:extLst>
          </p:cNvPr>
          <p:cNvSpPr/>
          <p:nvPr/>
        </p:nvSpPr>
        <p:spPr>
          <a:xfrm>
            <a:off x="1097971" y="1924507"/>
            <a:ext cx="2649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S2 -&gt; S3; k2*S2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S3 -&gt; S2; k3*S3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J3: S2 -&gt; ; k4*S2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k1=1; k2=2; k3=3; k4=4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C556FB-A883-7F4A-B29E-287908E0BDD0}"/>
              </a:ext>
            </a:extLst>
          </p:cNvPr>
          <p:cNvGrpSpPr/>
          <p:nvPr/>
        </p:nvGrpSpPr>
        <p:grpSpPr>
          <a:xfrm>
            <a:off x="1291702" y="3905440"/>
            <a:ext cx="2570049" cy="1049617"/>
            <a:chOff x="1291702" y="3905440"/>
            <a:chExt cx="2570049" cy="1049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702" y="3911789"/>
              <a:ext cx="509223" cy="471158"/>
            </a:xfrm>
            <a:prstGeom prst="ellipse">
              <a:avLst/>
            </a:prstGeom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328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43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800925" y="4147368"/>
              <a:ext cx="47640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A304ABC-82A6-1B43-BDD5-C2500AA74466}"/>
                </a:ext>
              </a:extLst>
            </p:cNvPr>
            <p:cNvCxnSpPr>
              <a:cxnSpLocks/>
              <a:stCxn id="7" idx="0"/>
              <a:endCxn id="10" idx="0"/>
            </p:cNvCxnSpPr>
            <p:nvPr/>
          </p:nvCxnSpPr>
          <p:spPr>
            <a:xfrm rot="5400000" flipH="1" flipV="1">
              <a:off x="3027397" y="3416332"/>
              <a:ext cx="12700" cy="990915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CA1E0-C990-2543-944C-76A1E84E6FCE}"/>
                </a:ext>
              </a:extLst>
            </p:cNvPr>
            <p:cNvCxnSpPr>
              <a:stCxn id="10" idx="2"/>
              <a:endCxn id="7" idx="6"/>
            </p:cNvCxnSpPr>
            <p:nvPr/>
          </p:nvCxnSpPr>
          <p:spPr>
            <a:xfrm flipH="1">
              <a:off x="2786551" y="4147368"/>
              <a:ext cx="48169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CECEC08-C1B0-D043-9F4D-CAC987D9ACE8}"/>
                </a:ext>
              </a:extLst>
            </p:cNvPr>
            <p:cNvSpPr/>
            <p:nvPr/>
          </p:nvSpPr>
          <p:spPr>
            <a:xfrm>
              <a:off x="3453414" y="4382947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B84B2A8B-2FA3-B946-819D-AF410986A55E}"/>
                </a:ext>
              </a:extLst>
            </p:cNvPr>
            <p:cNvSpPr/>
            <p:nvPr/>
          </p:nvSpPr>
          <p:spPr>
            <a:xfrm rot="10800000">
              <a:off x="2462971" y="4382945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3578B0-B7BC-FB41-8FCE-62010483775C}"/>
                </a:ext>
              </a:extLst>
            </p:cNvPr>
            <p:cNvSpPr txBox="1"/>
            <p:nvPr/>
          </p:nvSpPr>
          <p:spPr>
            <a:xfrm>
              <a:off x="2277328" y="467805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CF40B1-B989-A141-87E1-E7A8E6AAECF6}"/>
                </a:ext>
              </a:extLst>
            </p:cNvPr>
            <p:cNvSpPr txBox="1"/>
            <p:nvPr/>
          </p:nvSpPr>
          <p:spPr>
            <a:xfrm>
              <a:off x="3196184" y="467805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/>
              <p:nvPr/>
            </p:nvSpPr>
            <p:spPr>
              <a:xfrm>
                <a:off x="5691277" y="2093656"/>
                <a:ext cx="292413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77" y="2093656"/>
                <a:ext cx="2924134" cy="586699"/>
              </a:xfrm>
              <a:prstGeom prst="rect">
                <a:avLst/>
              </a:prstGeom>
              <a:blipFill>
                <a:blip r:embed="rId3"/>
                <a:stretch>
                  <a:fillRect l="-1299" r="-1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C469547F-9EA5-6B45-B4C3-BCF23BC01DDE}"/>
              </a:ext>
            </a:extLst>
          </p:cNvPr>
          <p:cNvSpPr/>
          <p:nvPr/>
        </p:nvSpPr>
        <p:spPr>
          <a:xfrm rot="16200000">
            <a:off x="6742580" y="3125603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79524C08-6C0E-E04F-BAF0-9C98E2543DC4}"/>
              </a:ext>
            </a:extLst>
          </p:cNvPr>
          <p:cNvSpPr/>
          <p:nvPr/>
        </p:nvSpPr>
        <p:spPr>
          <a:xfrm rot="16200000">
            <a:off x="7658455" y="3127079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/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/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9FBED8-0CBD-E64E-9A49-79A07B4EA162}"/>
              </a:ext>
            </a:extLst>
          </p:cNvPr>
          <p:cNvSpPr txBox="1"/>
          <p:nvPr/>
        </p:nvSpPr>
        <p:spPr>
          <a:xfrm>
            <a:off x="5518120" y="150509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 Closed Loop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5579" y="1836341"/>
            <a:ext cx="900761" cy="969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53" idx="2"/>
            <a:endCxn id="16" idx="4"/>
          </p:cNvCxnSpPr>
          <p:nvPr/>
        </p:nvCxnSpPr>
        <p:spPr>
          <a:xfrm rot="5400000">
            <a:off x="3725952" y="164056"/>
            <a:ext cx="229226" cy="3455358"/>
          </a:xfrm>
          <a:prstGeom prst="bentConnector3">
            <a:avLst>
              <a:gd name="adj1" fmla="val 28493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5058359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/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blipFill>
                <a:blip r:embed="rId8"/>
                <a:stretch>
                  <a:fillRect l="-2222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 dirty="0"/>
              <a:t>Feedback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6083026" y="4433482"/>
                <a:ext cx="1626727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4433482"/>
                <a:ext cx="1626727" cy="73314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/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/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6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 dirty="0"/>
              <a:t>Controller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/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  <a:blipFill>
                <a:blip r:embed="rId10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/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blipFill>
                <a:blip r:embed="rId11"/>
                <a:stretch>
                  <a:fillRect l="-1563" t="-10345" r="-104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/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C96B8-D6F3-7049-8FAC-61C479BCE7A1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78372B-DF72-BD43-A4CA-F3DB5BF1D4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3B958B-BEA6-A541-9E1F-239FD68F2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AD70B6-3F2C-C14C-AD1E-5953B8153B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BA3C77D-38F5-6F40-BE0D-8D94CF1FF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CFA2D62-FE90-9140-BC26-2C1B25C147CB}"/>
                  </a:ext>
                </a:extLst>
              </p:cNvPr>
              <p:cNvCxnSpPr>
                <a:cxnSpLocks/>
                <a:stCxn id="35" idx="6"/>
                <a:endCxn id="37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BED4D2F6-1B5C-1149-865A-70D02EB69BDA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4F69919-5343-FB49-9F66-29A805A76C22}"/>
                  </a:ext>
                </a:extLst>
              </p:cNvPr>
              <p:cNvCxnSpPr>
                <a:stCxn id="38" idx="2"/>
                <a:endCxn id="37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own Arrow 41">
                <a:extLst>
                  <a:ext uri="{FF2B5EF4-FFF2-40B4-BE49-F238E27FC236}">
                    <a16:creationId xmlns:a16="http://schemas.microsoft.com/office/drawing/2014/main" id="{7EF2E70A-5A55-F041-8F81-BC501E22E56F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3" name="Down Arrow 42">
                <a:extLst>
                  <a:ext uri="{FF2B5EF4-FFF2-40B4-BE49-F238E27FC236}">
                    <a16:creationId xmlns:a16="http://schemas.microsoft.com/office/drawing/2014/main" id="{EAC279F7-C125-6A48-81B3-8F941B4FC003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1C138F-0108-9F46-9B84-BA9856C73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196550</TotalTime>
  <Words>2017</Words>
  <Application>Microsoft Macintosh PowerPoint</Application>
  <PresentationFormat>On-screen Show (4:3)</PresentationFormat>
  <Paragraphs>545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Closed Loop Systems  </vt:lpstr>
      <vt:lpstr>Agenda</vt:lpstr>
      <vt:lpstr>Running Example</vt:lpstr>
      <vt:lpstr>Block Diagram of a Closed Loop System</vt:lpstr>
      <vt:lpstr>Properties of Laplace Transforms</vt:lpstr>
      <vt:lpstr>Convolution of a Signal With a System</vt:lpstr>
      <vt:lpstr>Systems in Series</vt:lpstr>
      <vt:lpstr>Feedback Control System</vt:lpstr>
      <vt:lpstr>Controller Transfer Function</vt:lpstr>
      <vt:lpstr>Closed Loop Transfer Function</vt:lpstr>
      <vt:lpstr>Calculating Transfer Functions In Diagrams</vt:lpstr>
      <vt:lpstr>Error Transfer Function</vt:lpstr>
      <vt:lpstr>Application of Analysis</vt:lpstr>
      <vt:lpstr>Measurement Noise</vt:lpstr>
      <vt:lpstr>Adding a Filter</vt:lpstr>
      <vt:lpstr>Analysis of a More Complicated System</vt:lpstr>
      <vt:lpstr>Disturbances</vt:lpstr>
      <vt:lpstr>BACKUP</vt:lpstr>
      <vt:lpstr>System Abstraction for Reaction Networks</vt:lpstr>
      <vt:lpstr>Finding e(∞)</vt:lpstr>
      <vt:lpstr>Calcuating Transfer Functions In Diagrams</vt:lpstr>
      <vt:lpstr>General Solution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3170</cp:revision>
  <dcterms:created xsi:type="dcterms:W3CDTF">2008-11-04T22:35:39Z</dcterms:created>
  <dcterms:modified xsi:type="dcterms:W3CDTF">2022-04-23T17:55:46Z</dcterms:modified>
</cp:coreProperties>
</file>