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1" r:id="rId3"/>
    <p:sldId id="483" r:id="rId4"/>
    <p:sldId id="484" r:id="rId5"/>
    <p:sldId id="485" r:id="rId6"/>
    <p:sldId id="486" r:id="rId7"/>
    <p:sldId id="506" r:id="rId8"/>
    <p:sldId id="487" r:id="rId9"/>
    <p:sldId id="505" r:id="rId10"/>
    <p:sldId id="507" r:id="rId11"/>
    <p:sldId id="498" r:id="rId12"/>
    <p:sldId id="491" r:id="rId13"/>
    <p:sldId id="500" r:id="rId14"/>
    <p:sldId id="499" r:id="rId15"/>
    <p:sldId id="501" r:id="rId16"/>
    <p:sldId id="502" r:id="rId17"/>
    <p:sldId id="503" r:id="rId18"/>
    <p:sldId id="504" r:id="rId19"/>
    <p:sldId id="490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vectors live in column space, which has dimension m.</a:t>
            </a:r>
          </a:p>
          <a:p>
            <a:r>
              <a:rPr lang="en-US" dirty="0"/>
              <a:t>Row vectors live in row space, which has dimension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5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 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533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the eigenvectors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gif"/><Relationship Id="rId3" Type="http://schemas.openxmlformats.org/officeDocument/2006/relationships/image" Target="../media/image58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2.gif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77.png"/><Relationship Id="rId2" Type="http://schemas.openxmlformats.org/officeDocument/2006/relationships/image" Target="../media/image74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75.png"/><Relationship Id="rId9" Type="http://schemas.openxmlformats.org/officeDocument/2006/relationships/image" Target="../media/image93.png"/><Relationship Id="rId14" Type="http://schemas.openxmlformats.org/officeDocument/2006/relationships/image" Target="../media/image7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8.png"/><Relationship Id="rId18" Type="http://schemas.openxmlformats.org/officeDocument/2006/relationships/image" Target="../media/image49.png"/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3A74-A266-114E-B9A2-702A3E4C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4FCAF-5DF6-B242-B7C5-AAC261A76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AFAD0D-511C-4648-8D51-A763616BD51C}"/>
                  </a:ext>
                </a:extLst>
              </p:cNvPr>
              <p:cNvSpPr txBox="1"/>
              <p:nvPr/>
            </p:nvSpPr>
            <p:spPr>
              <a:xfrm>
                <a:off x="975239" y="2279203"/>
                <a:ext cx="4834978" cy="96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AFAD0D-511C-4648-8D51-A763616BD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9" y="2279203"/>
                <a:ext cx="4834978" cy="963662"/>
              </a:xfrm>
              <a:prstGeom prst="rect">
                <a:avLst/>
              </a:prstGeom>
              <a:blipFill>
                <a:blip r:embed="rId2"/>
                <a:stretch>
                  <a:fillRect l="-524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87101-6DEF-1043-A86B-BAE7C704482C}"/>
                  </a:ext>
                </a:extLst>
              </p:cNvPr>
              <p:cNvSpPr txBox="1"/>
              <p:nvPr/>
            </p:nvSpPr>
            <p:spPr>
              <a:xfrm>
                <a:off x="1232691" y="3681290"/>
                <a:ext cx="6988773" cy="963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F87101-6DEF-1043-A86B-BAE7C704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91" y="3681290"/>
                <a:ext cx="6988773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17F874-D370-E24A-AEFF-416D0C153658}"/>
              </a:ext>
            </a:extLst>
          </p:cNvPr>
          <p:cNvSpPr txBox="1"/>
          <p:nvPr/>
        </p:nvSpPr>
        <p:spPr>
          <a:xfrm>
            <a:off x="1929048" y="489871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multiply corresponding elements in the diagonals.</a:t>
            </a:r>
          </a:p>
        </p:txBody>
      </p:sp>
    </p:spTree>
    <p:extLst>
      <p:ext uri="{BB962C8B-B14F-4D97-AF65-F5344CB8AC3E}">
        <p14:creationId xmlns:p14="http://schemas.microsoft.com/office/powerpoint/2010/main" val="406498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5518608-55BE-C947-A583-740E1D1C3DB0}"/>
              </a:ext>
            </a:extLst>
          </p:cNvPr>
          <p:cNvGrpSpPr/>
          <p:nvPr/>
        </p:nvGrpSpPr>
        <p:grpSpPr>
          <a:xfrm>
            <a:off x="369488" y="2984218"/>
            <a:ext cx="4270013" cy="2983875"/>
            <a:chOff x="369488" y="2984218"/>
            <a:chExt cx="4270013" cy="29838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48D878-03BE-AF45-8A56-C037D59451DE}"/>
                </a:ext>
              </a:extLst>
            </p:cNvPr>
            <p:cNvGrpSpPr/>
            <p:nvPr/>
          </p:nvGrpSpPr>
          <p:grpSpPr>
            <a:xfrm>
              <a:off x="369488" y="2984218"/>
              <a:ext cx="4270013" cy="2983875"/>
              <a:chOff x="1419749" y="1198486"/>
              <a:chExt cx="6464300" cy="46104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659BDB-0C16-4648-A70D-323C13BBC61E}"/>
                  </a:ext>
                </a:extLst>
              </p:cNvPr>
              <p:cNvGrpSpPr/>
              <p:nvPr/>
            </p:nvGrpSpPr>
            <p:grpSpPr>
              <a:xfrm>
                <a:off x="1419749" y="1198486"/>
                <a:ext cx="6464300" cy="4610458"/>
                <a:chOff x="1339850" y="1171853"/>
                <a:chExt cx="6464300" cy="4610458"/>
              </a:xfrm>
            </p:grpSpPr>
            <p:pic>
              <p:nvPicPr>
                <p:cNvPr id="5" name="Picture 4" descr="Diagram&#10;&#10;Description automatically generated">
                  <a:extLst>
                    <a:ext uri="{FF2B5EF4-FFF2-40B4-BE49-F238E27FC236}">
                      <a16:creationId xmlns:a16="http://schemas.microsoft.com/office/drawing/2014/main" id="{ACD9D34C-35F3-DB4B-8D83-98966D9FC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9850" y="1263650"/>
                  <a:ext cx="6464300" cy="43307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C56690-5AEF-E940-8FB1-4BDCF3AF19BD}"/>
                    </a:ext>
                  </a:extLst>
                </p:cNvPr>
                <p:cNvSpPr/>
                <p:nvPr/>
              </p:nvSpPr>
              <p:spPr>
                <a:xfrm>
                  <a:off x="6232123" y="1171853"/>
                  <a:ext cx="745725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226E1A-2048-8F4F-8CC6-18D2B5C883A1}"/>
                    </a:ext>
                  </a:extLst>
                </p:cNvPr>
                <p:cNvSpPr/>
                <p:nvPr/>
              </p:nvSpPr>
              <p:spPr>
                <a:xfrm>
                  <a:off x="3703467" y="2957745"/>
                  <a:ext cx="1818444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96BBDD-3FA0-B647-AF9E-B6CA19684EB1}"/>
                    </a:ext>
                  </a:extLst>
                </p:cNvPr>
                <p:cNvSpPr/>
                <p:nvPr/>
              </p:nvSpPr>
              <p:spPr>
                <a:xfrm>
                  <a:off x="4252403" y="2595241"/>
                  <a:ext cx="924758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B82378D-0471-4C48-80A9-BC95DC917DF4}"/>
                    </a:ext>
                  </a:extLst>
                </p:cNvPr>
                <p:cNvSpPr/>
                <p:nvPr/>
              </p:nvSpPr>
              <p:spPr>
                <a:xfrm>
                  <a:off x="2966620" y="3502811"/>
                  <a:ext cx="3380914" cy="1078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3C33618-7FAC-B34D-B8EF-86D24C935685}"/>
                    </a:ext>
                  </a:extLst>
                </p:cNvPr>
                <p:cNvSpPr/>
                <p:nvPr/>
              </p:nvSpPr>
              <p:spPr>
                <a:xfrm rot="18324231">
                  <a:off x="5205888" y="2393056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364A10C-5970-4144-80DC-79F5480A44EB}"/>
                    </a:ext>
                  </a:extLst>
                </p:cNvPr>
                <p:cNvSpPr/>
                <p:nvPr/>
              </p:nvSpPr>
              <p:spPr>
                <a:xfrm rot="19340267">
                  <a:off x="3849448" y="2831269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1938EA0-B81D-7849-916F-D5781E2ADF97}"/>
                    </a:ext>
                  </a:extLst>
                </p:cNvPr>
                <p:cNvSpPr/>
                <p:nvPr/>
              </p:nvSpPr>
              <p:spPr>
                <a:xfrm rot="19340267">
                  <a:off x="3049449" y="3361162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FF457-049F-B947-A095-ECC4CF3BF4F1}"/>
                  </a:ext>
                </a:extLst>
              </p:cNvPr>
              <p:cNvSpPr/>
              <p:nvPr/>
            </p:nvSpPr>
            <p:spPr>
              <a:xfrm rot="19340267">
                <a:off x="2395411" y="4198937"/>
                <a:ext cx="306236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F2C544-6B58-934B-806F-AC6497FC11FA}"/>
                  </a:ext>
                </a:extLst>
              </p:cNvPr>
              <p:cNvSpPr/>
              <p:nvPr/>
            </p:nvSpPr>
            <p:spPr>
              <a:xfrm rot="19340267">
                <a:off x="2652270" y="42981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ED7176-32F7-9A4D-B1F9-2775B674D57D}"/>
                  </a:ext>
                </a:extLst>
              </p:cNvPr>
              <p:cNvSpPr/>
              <p:nvPr/>
            </p:nvSpPr>
            <p:spPr>
              <a:xfrm rot="19340267">
                <a:off x="2804670" y="44505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0042EA-D54B-AF4E-9F27-90360B36A72D}"/>
                  </a:ext>
                </a:extLst>
              </p:cNvPr>
              <p:cNvSpPr/>
              <p:nvPr/>
            </p:nvSpPr>
            <p:spPr>
              <a:xfrm rot="19340267">
                <a:off x="3183898" y="2745625"/>
                <a:ext cx="573615" cy="4270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3B250B-1824-0447-94EA-65FB5A3EBE55}"/>
                  </a:ext>
                </a:extLst>
              </p:cNvPr>
              <p:cNvSpPr/>
              <p:nvPr/>
            </p:nvSpPr>
            <p:spPr>
              <a:xfrm rot="18372941">
                <a:off x="6193306" y="2822481"/>
                <a:ext cx="471000" cy="6499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D1F4A6-2B03-AB45-AE10-0FE9B7C96456}"/>
                </a:ext>
              </a:extLst>
            </p:cNvPr>
            <p:cNvSpPr/>
            <p:nvPr/>
          </p:nvSpPr>
          <p:spPr>
            <a:xfrm rot="19340267">
              <a:off x="1090265" y="4105125"/>
              <a:ext cx="378903" cy="276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C91FF8-1ADA-A740-A429-70E55B94FFDF}"/>
                </a:ext>
              </a:extLst>
            </p:cNvPr>
            <p:cNvSpPr/>
            <p:nvPr/>
          </p:nvSpPr>
          <p:spPr>
            <a:xfrm rot="19340267">
              <a:off x="767759" y="4984787"/>
              <a:ext cx="378903" cy="276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956" y="228600"/>
            <a:ext cx="5192844" cy="640458"/>
          </a:xfrm>
        </p:spPr>
        <p:txBody>
          <a:bodyPr/>
          <a:lstStyle/>
          <a:p>
            <a:r>
              <a:rPr lang="en-US" dirty="0"/>
              <a:t>Fundamental Subspaces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/>
              <p:nvPr/>
            </p:nvSpPr>
            <p:spPr>
              <a:xfrm>
                <a:off x="404725" y="1102452"/>
                <a:ext cx="2160207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" y="1102452"/>
                <a:ext cx="2160207" cy="733342"/>
              </a:xfrm>
              <a:prstGeom prst="rect">
                <a:avLst/>
              </a:prstGeom>
              <a:blipFill>
                <a:blip r:embed="rId4"/>
                <a:stretch>
                  <a:fillRect l="-1744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/>
              <p:nvPr/>
            </p:nvSpPr>
            <p:spPr>
              <a:xfrm>
                <a:off x="2613165" y="1996108"/>
                <a:ext cx="61548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Column subspace (image of row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C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65" y="1996108"/>
                <a:ext cx="6154890" cy="338554"/>
              </a:xfrm>
              <a:prstGeom prst="rect">
                <a:avLst/>
              </a:prstGeom>
              <a:blipFill>
                <a:blip r:embed="rId5"/>
                <a:stretch>
                  <a:fillRect l="-412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/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Row subspace (image of column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blipFill>
                <a:blip r:embed="rId6"/>
                <a:stretch>
                  <a:fillRect l="-428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/>
              <p:nvPr/>
            </p:nvSpPr>
            <p:spPr>
              <a:xfrm>
                <a:off x="5268652" y="2611541"/>
                <a:ext cx="3105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611541"/>
                <a:ext cx="3105915" cy="338554"/>
              </a:xfrm>
              <a:prstGeom prst="rect">
                <a:avLst/>
              </a:prstGeom>
              <a:blipFill>
                <a:blip r:embed="rId7"/>
                <a:stretch>
                  <a:fillRect l="-813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/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Left 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i="1" baseline="30000" dirty="0"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blipFill>
                <a:blip r:embed="rId8"/>
                <a:stretch>
                  <a:fillRect l="-687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/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EA9BC80-8133-E04D-8787-D7F7AFD3D46C}"/>
              </a:ext>
            </a:extLst>
          </p:cNvPr>
          <p:cNvGrpSpPr/>
          <p:nvPr/>
        </p:nvGrpSpPr>
        <p:grpSpPr>
          <a:xfrm>
            <a:off x="1028144" y="4745259"/>
            <a:ext cx="3040344" cy="514726"/>
            <a:chOff x="1028144" y="4745259"/>
            <a:chExt cx="3040344" cy="514726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0608D7EB-B552-0046-A784-CFD5CBBA55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8144" y="4745260"/>
              <a:ext cx="2740144" cy="51472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2720602-5022-484B-B79C-F42F430802F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414104" y="4745259"/>
              <a:ext cx="2654384" cy="451291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/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6A5013-DB48-0D43-84C9-558E5BB97E10}"/>
              </a:ext>
            </a:extLst>
          </p:cNvPr>
          <p:cNvSpPr/>
          <p:nvPr/>
        </p:nvSpPr>
        <p:spPr>
          <a:xfrm>
            <a:off x="378059" y="2959435"/>
            <a:ext cx="1968249" cy="2958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CB765A-9FF7-C34A-8837-5629878FAA65}"/>
              </a:ext>
            </a:extLst>
          </p:cNvPr>
          <p:cNvSpPr/>
          <p:nvPr/>
        </p:nvSpPr>
        <p:spPr>
          <a:xfrm>
            <a:off x="2840948" y="3111835"/>
            <a:ext cx="1968249" cy="2958967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/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232C97F-1287-DF41-B1C5-B389FDC89D90}"/>
              </a:ext>
            </a:extLst>
          </p:cNvPr>
          <p:cNvSpPr txBox="1"/>
          <p:nvPr/>
        </p:nvSpPr>
        <p:spPr>
          <a:xfrm>
            <a:off x="5095194" y="4492807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Theorem of L.A.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6BD12F-0A71-E941-A96E-65FF3FC8468A}"/>
              </a:ext>
            </a:extLst>
          </p:cNvPr>
          <p:cNvGrpSpPr/>
          <p:nvPr/>
        </p:nvGrpSpPr>
        <p:grpSpPr>
          <a:xfrm>
            <a:off x="1359475" y="3478938"/>
            <a:ext cx="2241619" cy="516848"/>
            <a:chOff x="1359475" y="3478938"/>
            <a:chExt cx="2241619" cy="516848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E111443-6BD4-B445-B214-DCAA09A7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617389" y="3673932"/>
              <a:ext cx="1983705" cy="3218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/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100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/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D819C8-8809-8D44-8F55-DE11F89D461A}"/>
              </a:ext>
            </a:extLst>
          </p:cNvPr>
          <p:cNvGrpSpPr/>
          <p:nvPr/>
        </p:nvGrpSpPr>
        <p:grpSpPr>
          <a:xfrm>
            <a:off x="1514139" y="3999948"/>
            <a:ext cx="2633204" cy="614892"/>
            <a:chOff x="1514139" y="3999948"/>
            <a:chExt cx="2633204" cy="614892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E0EB7C3-D19E-114F-A1A3-2D8351004A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14139" y="3999948"/>
              <a:ext cx="2427334" cy="34894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/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/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blipFill>
                  <a:blip r:embed="rId15"/>
                  <a:stretch>
                    <a:fillRect l="-7895" r="-789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FC7F2-4240-A84E-AE9F-D6F155E4BC08}"/>
              </a:ext>
            </a:extLst>
          </p:cNvPr>
          <p:cNvGrpSpPr/>
          <p:nvPr/>
        </p:nvGrpSpPr>
        <p:grpSpPr>
          <a:xfrm>
            <a:off x="3436570" y="1455814"/>
            <a:ext cx="327012" cy="383781"/>
            <a:chOff x="2913666" y="1293607"/>
            <a:chExt cx="327012" cy="383781"/>
          </a:xfrm>
        </p:grpSpPr>
        <p:pic>
          <p:nvPicPr>
            <p:cNvPr id="76" name="Picture 2" descr="Real number - Wikipedia">
              <a:extLst>
                <a:ext uri="{FF2B5EF4-FFF2-40B4-BE49-F238E27FC236}">
                  <a16:creationId xmlns:a16="http://schemas.microsoft.com/office/drawing/2014/main" id="{683EFE61-C48C-ED4B-B4EE-16E6D3233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9DDCE7-E487-4F4C-97AE-C3B42AF8763B}"/>
                </a:ext>
              </a:extLst>
            </p:cNvPr>
            <p:cNvSpPr txBox="1"/>
            <p:nvPr/>
          </p:nvSpPr>
          <p:spPr>
            <a:xfrm>
              <a:off x="2971052" y="12936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ADAD4C1-4739-E847-981C-36DB2C203150}"/>
              </a:ext>
            </a:extLst>
          </p:cNvPr>
          <p:cNvSpPr txBox="1"/>
          <p:nvPr/>
        </p:nvSpPr>
        <p:spPr>
          <a:xfrm>
            <a:off x="2599201" y="1590332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Vector in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59FC4-DEB7-EE4B-A257-38D368DBCD73}"/>
              </a:ext>
            </a:extLst>
          </p:cNvPr>
          <p:cNvSpPr/>
          <p:nvPr/>
        </p:nvSpPr>
        <p:spPr>
          <a:xfrm>
            <a:off x="789738" y="1586227"/>
            <a:ext cx="1775194" cy="379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5A818-E1D5-634C-B34A-6D96941EC1D0}"/>
              </a:ext>
            </a:extLst>
          </p:cNvPr>
          <p:cNvGrpSpPr/>
          <p:nvPr/>
        </p:nvGrpSpPr>
        <p:grpSpPr>
          <a:xfrm>
            <a:off x="1846495" y="432317"/>
            <a:ext cx="370292" cy="383781"/>
            <a:chOff x="2913666" y="1293607"/>
            <a:chExt cx="370292" cy="383781"/>
          </a:xfrm>
        </p:grpSpPr>
        <p:pic>
          <p:nvPicPr>
            <p:cNvPr id="82" name="Picture 2" descr="Real number - Wikipedia">
              <a:extLst>
                <a:ext uri="{FF2B5EF4-FFF2-40B4-BE49-F238E27FC236}">
                  <a16:creationId xmlns:a16="http://schemas.microsoft.com/office/drawing/2014/main" id="{5AD5A28A-A8DB-0E4D-8DE6-F4EE6F5E1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154DDC-B35F-624F-8A0B-ABD1EF98930F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F34011-AD3A-4340-B1DD-3B5F320679BA}"/>
              </a:ext>
            </a:extLst>
          </p:cNvPr>
          <p:cNvSpPr txBox="1"/>
          <p:nvPr/>
        </p:nvSpPr>
        <p:spPr>
          <a:xfrm>
            <a:off x="1009126" y="566835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Vector in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89617-4C97-6048-BCCF-81CDF91F85F6}"/>
              </a:ext>
            </a:extLst>
          </p:cNvPr>
          <p:cNvSpPr txBox="1"/>
          <p:nvPr/>
        </p:nvSpPr>
        <p:spPr>
          <a:xfrm>
            <a:off x="3640753" y="156976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BD0885-85CF-6642-972C-5C0F297C17DC}"/>
              </a:ext>
            </a:extLst>
          </p:cNvPr>
          <p:cNvSpPr txBox="1"/>
          <p:nvPr/>
        </p:nvSpPr>
        <p:spPr>
          <a:xfrm>
            <a:off x="2080476" y="55958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A0035F-2C36-634B-9D23-68CDE27CE53B}"/>
              </a:ext>
            </a:extLst>
          </p:cNvPr>
          <p:cNvSpPr/>
          <p:nvPr/>
        </p:nvSpPr>
        <p:spPr>
          <a:xfrm rot="16200000">
            <a:off x="1644570" y="1349657"/>
            <a:ext cx="1200098" cy="37998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4B5103-7EFA-BC49-B688-3C2868501657}"/>
              </a:ext>
            </a:extLst>
          </p:cNvPr>
          <p:cNvGrpSpPr/>
          <p:nvPr/>
        </p:nvGrpSpPr>
        <p:grpSpPr>
          <a:xfrm>
            <a:off x="1028650" y="2412886"/>
            <a:ext cx="327012" cy="383781"/>
            <a:chOff x="2913666" y="1293607"/>
            <a:chExt cx="327012" cy="383781"/>
          </a:xfrm>
        </p:grpSpPr>
        <p:pic>
          <p:nvPicPr>
            <p:cNvPr id="89" name="Picture 2" descr="Real number - Wikipedia">
              <a:extLst>
                <a:ext uri="{FF2B5EF4-FFF2-40B4-BE49-F238E27FC236}">
                  <a16:creationId xmlns:a16="http://schemas.microsoft.com/office/drawing/2014/main" id="{13118AFB-A3CC-B24E-9CAE-AA1B25F0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29A04E-B70A-4A4C-9EC7-EBED90E5CA94}"/>
                </a:ext>
              </a:extLst>
            </p:cNvPr>
            <p:cNvSpPr txBox="1"/>
            <p:nvPr/>
          </p:nvSpPr>
          <p:spPr>
            <a:xfrm>
              <a:off x="2971052" y="12936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EC140F-9F97-4A40-BED7-F0E80BF1FBC1}"/>
              </a:ext>
            </a:extLst>
          </p:cNvPr>
          <p:cNvSpPr txBox="1"/>
          <p:nvPr/>
        </p:nvSpPr>
        <p:spPr>
          <a:xfrm>
            <a:off x="1232833" y="252683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BB4AC8-AFEA-1C48-8A7D-1D8817A1CAF0}"/>
              </a:ext>
            </a:extLst>
          </p:cNvPr>
          <p:cNvGrpSpPr/>
          <p:nvPr/>
        </p:nvGrpSpPr>
        <p:grpSpPr>
          <a:xfrm>
            <a:off x="3105319" y="2605541"/>
            <a:ext cx="370292" cy="383781"/>
            <a:chOff x="2913666" y="1293607"/>
            <a:chExt cx="370292" cy="383781"/>
          </a:xfrm>
        </p:grpSpPr>
        <p:pic>
          <p:nvPicPr>
            <p:cNvPr id="93" name="Picture 2" descr="Real number - Wikipedia">
              <a:extLst>
                <a:ext uri="{FF2B5EF4-FFF2-40B4-BE49-F238E27FC236}">
                  <a16:creationId xmlns:a16="http://schemas.microsoft.com/office/drawing/2014/main" id="{121E59F8-4BD4-D743-A35D-A7A369E93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31CAFD-49F0-A84E-80F5-09B5D1E20499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219FD6B-F89F-8141-B563-6EC0775745DD}"/>
              </a:ext>
            </a:extLst>
          </p:cNvPr>
          <p:cNvSpPr txBox="1"/>
          <p:nvPr/>
        </p:nvSpPr>
        <p:spPr>
          <a:xfrm>
            <a:off x="3339300" y="273281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</p:spTree>
    <p:extLst>
      <p:ext uri="{BB962C8B-B14F-4D97-AF65-F5344CB8AC3E}">
        <p14:creationId xmlns:p14="http://schemas.microsoft.com/office/powerpoint/2010/main" val="32235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56" grpId="0"/>
      <p:bldP spid="57" grpId="0" animBg="1"/>
      <p:bldP spid="60" grpId="0" animBg="1"/>
      <p:bldP spid="61" grpId="0"/>
      <p:bldP spid="66" grpId="0"/>
      <p:bldP spid="79" grpId="0"/>
      <p:bldP spid="80" grpId="0" animBg="1"/>
      <p:bldP spid="84" grpId="0"/>
      <p:bldP spid="85" grpId="0"/>
      <p:bldP spid="86" grpId="0"/>
      <p:bldP spid="87" grpId="0" animBg="1"/>
      <p:bldP spid="91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/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5A7159-26B0-9B4D-BEB8-7A9FF40470AF}"/>
              </a:ext>
            </a:extLst>
          </p:cNvPr>
          <p:cNvSpPr txBox="1"/>
          <p:nvPr/>
        </p:nvSpPr>
        <p:spPr>
          <a:xfrm>
            <a:off x="1249136" y="196759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Invertibility implies that the null space has dimension 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7E3D5-7B67-B34F-A18A-D797C55C3970}"/>
              </a:ext>
            </a:extLst>
          </p:cNvPr>
          <p:cNvGrpSpPr/>
          <p:nvPr/>
        </p:nvGrpSpPr>
        <p:grpSpPr>
          <a:xfrm>
            <a:off x="1392963" y="2984218"/>
            <a:ext cx="4270013" cy="2983875"/>
            <a:chOff x="1339850" y="1171853"/>
            <a:chExt cx="6464300" cy="4610458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3CA530E9-A69D-8F4C-8FBC-B0FD86BA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850" y="1263650"/>
              <a:ext cx="6464300" cy="43307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E5A584-EE2F-3745-9A75-81BF5A7A6A6E}"/>
                </a:ext>
              </a:extLst>
            </p:cNvPr>
            <p:cNvSpPr/>
            <p:nvPr/>
          </p:nvSpPr>
          <p:spPr>
            <a:xfrm>
              <a:off x="6232123" y="1171853"/>
              <a:ext cx="7457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328BA-14BD-7B44-81C0-AAEBB86C95F4}"/>
                </a:ext>
              </a:extLst>
            </p:cNvPr>
            <p:cNvSpPr/>
            <p:nvPr/>
          </p:nvSpPr>
          <p:spPr>
            <a:xfrm>
              <a:off x="3703467" y="2957745"/>
              <a:ext cx="1818444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A40BC3-912F-BC4D-95DC-718CFA7A1BD2}"/>
                </a:ext>
              </a:extLst>
            </p:cNvPr>
            <p:cNvSpPr/>
            <p:nvPr/>
          </p:nvSpPr>
          <p:spPr>
            <a:xfrm>
              <a:off x="4252403" y="2595241"/>
              <a:ext cx="92475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1982D-FAC3-3545-B397-7A5F9F25F587}"/>
                </a:ext>
              </a:extLst>
            </p:cNvPr>
            <p:cNvSpPr/>
            <p:nvPr/>
          </p:nvSpPr>
          <p:spPr>
            <a:xfrm>
              <a:off x="2966620" y="3502811"/>
              <a:ext cx="3380914" cy="1078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59F890-98EB-2D46-A698-0094E298E7C8}"/>
                </a:ext>
              </a:extLst>
            </p:cNvPr>
            <p:cNvSpPr/>
            <p:nvPr/>
          </p:nvSpPr>
          <p:spPr>
            <a:xfrm rot="18324231">
              <a:off x="5205888" y="2393056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2445-C671-9B46-ACC0-7D435D68B1B4}"/>
                </a:ext>
              </a:extLst>
            </p:cNvPr>
            <p:cNvSpPr/>
            <p:nvPr/>
          </p:nvSpPr>
          <p:spPr>
            <a:xfrm rot="19340267">
              <a:off x="3849448" y="2831269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6B7029-7441-8044-82E8-B010528B31A0}"/>
                </a:ext>
              </a:extLst>
            </p:cNvPr>
            <p:cNvSpPr/>
            <p:nvPr/>
          </p:nvSpPr>
          <p:spPr>
            <a:xfrm rot="19340267">
              <a:off x="3049449" y="3361162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EB3718-2B03-3F4A-A24B-652DEA97CDA8}"/>
              </a:ext>
            </a:extLst>
          </p:cNvPr>
          <p:cNvSpPr/>
          <p:nvPr/>
        </p:nvSpPr>
        <p:spPr>
          <a:xfrm rot="19340267">
            <a:off x="2037439" y="4926101"/>
            <a:ext cx="202285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818E-82E6-EE4B-9F84-0F1A1F2BE077}"/>
              </a:ext>
            </a:extLst>
          </p:cNvPr>
          <p:cNvSpPr/>
          <p:nvPr/>
        </p:nvSpPr>
        <p:spPr>
          <a:xfrm rot="19340267">
            <a:off x="2207108" y="4990320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F31CA-88FA-7E49-8D8A-4B26565E3ABD}"/>
              </a:ext>
            </a:extLst>
          </p:cNvPr>
          <p:cNvSpPr/>
          <p:nvPr/>
        </p:nvSpPr>
        <p:spPr>
          <a:xfrm rot="19340267">
            <a:off x="2307777" y="5088953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302B-CEC7-A94C-91FF-BB22605BC118}"/>
              </a:ext>
            </a:extLst>
          </p:cNvPr>
          <p:cNvSpPr/>
          <p:nvPr/>
        </p:nvSpPr>
        <p:spPr>
          <a:xfrm rot="19340267">
            <a:off x="2558277" y="3985522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876D-B535-A045-B9A0-4B6647BC0071}"/>
              </a:ext>
            </a:extLst>
          </p:cNvPr>
          <p:cNvSpPr/>
          <p:nvPr/>
        </p:nvSpPr>
        <p:spPr>
          <a:xfrm rot="18372941">
            <a:off x="4549296" y="4030923"/>
            <a:ext cx="304830" cy="429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1CA2414-BB6C-4645-8208-558DD54BD65D}"/>
              </a:ext>
            </a:extLst>
          </p:cNvPr>
          <p:cNvCxnSpPr>
            <a:cxnSpLocks/>
          </p:cNvCxnSpPr>
          <p:nvPr/>
        </p:nvCxnSpPr>
        <p:spPr>
          <a:xfrm>
            <a:off x="2640864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023EA92-5180-4545-AA46-C399C8A0A9A3}"/>
              </a:ext>
            </a:extLst>
          </p:cNvPr>
          <p:cNvCxnSpPr>
            <a:cxnSpLocks/>
          </p:cNvCxnSpPr>
          <p:nvPr/>
        </p:nvCxnSpPr>
        <p:spPr>
          <a:xfrm rot="10800000">
            <a:off x="2537614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D4BB6A1-CCC2-4746-B9AA-33AA0687ADC7}"/>
              </a:ext>
            </a:extLst>
          </p:cNvPr>
          <p:cNvCxnSpPr>
            <a:cxnSpLocks/>
          </p:cNvCxnSpPr>
          <p:nvPr/>
        </p:nvCxnSpPr>
        <p:spPr>
          <a:xfrm rot="10800000">
            <a:off x="2051619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7524764-31FF-5F48-8ADF-D9A3A96F5F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37579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4EF54-0CE9-C049-B4E6-8F59FB00D704}"/>
              </a:ext>
            </a:extLst>
          </p:cNvPr>
          <p:cNvSpPr/>
          <p:nvPr/>
        </p:nvSpPr>
        <p:spPr>
          <a:xfrm>
            <a:off x="1401534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34A0B-9054-1843-A2F8-3B424447116C}"/>
              </a:ext>
            </a:extLst>
          </p:cNvPr>
          <p:cNvSpPr/>
          <p:nvPr/>
        </p:nvSpPr>
        <p:spPr>
          <a:xfrm>
            <a:off x="3864423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/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blipFill>
                <a:blip r:embed="rId4"/>
                <a:stretch>
                  <a:fillRect l="-10000" r="-1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/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4AB9ADE-BA01-EC40-8238-366035A1214E}"/>
              </a:ext>
            </a:extLst>
          </p:cNvPr>
          <p:cNvSpPr/>
          <p:nvPr/>
        </p:nvSpPr>
        <p:spPr>
          <a:xfrm rot="19340267">
            <a:off x="2113740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/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F204763-9326-C84C-8230-E95233F9BF8D}"/>
              </a:ext>
            </a:extLst>
          </p:cNvPr>
          <p:cNvSpPr/>
          <p:nvPr/>
        </p:nvSpPr>
        <p:spPr>
          <a:xfrm rot="19340267">
            <a:off x="1791234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/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blipFill>
                <a:blip r:embed="rId7"/>
                <a:stretch>
                  <a:fillRect l="-7895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7872773-CB92-C04B-AB04-52CC928554D5}"/>
              </a:ext>
            </a:extLst>
          </p:cNvPr>
          <p:cNvSpPr txBox="1"/>
          <p:nvPr/>
        </p:nvSpPr>
        <p:spPr>
          <a:xfrm>
            <a:off x="385815" y="1369806"/>
            <a:ext cx="822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matrix that is not invertible is </a:t>
            </a:r>
            <a:r>
              <a:rPr lang="en-US" b="1" dirty="0"/>
              <a:t>singular</a:t>
            </a:r>
            <a:r>
              <a:rPr lang="en-US" dirty="0"/>
              <a:t>. An invertible matrix is </a:t>
            </a:r>
            <a:r>
              <a:rPr lang="en-US" b="1" dirty="0"/>
              <a:t>non-singular.</a:t>
            </a:r>
          </a:p>
        </p:txBody>
      </p:sp>
      <p:pic>
        <p:nvPicPr>
          <p:cNvPr id="7171" name="Picture 3" descr="The formula to find the inverse of an invertible matrix A involves by first calculating the determinant of matrix A and rearranging matrix A from [a,b;c,d] to [d,-b;-c,a]. Now use the scalar value of 1 over determinant of matrix to multiply the rearranged elements of matrix A which is [d,-b;-c,a]. In compact form, the inverse of matrix A or A^-1 = (1/det A) [d,-b;-c,a].">
            <a:extLst>
              <a:ext uri="{FF2B5EF4-FFF2-40B4-BE49-F238E27FC236}">
                <a16:creationId xmlns:a16="http://schemas.microsoft.com/office/drawing/2014/main" id="{A8828B49-2D52-054A-89DD-AE9A394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3" y="4116920"/>
            <a:ext cx="2012493" cy="6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0D51EE05-D461-E149-A5EB-1C4B35F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153" y="3441709"/>
            <a:ext cx="5287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Matrix A is a 2 by 2 matrix with entries a and b on its first row, and entries c and d on its second row. We can write this in matrix form as A = [a,b;c,d].">
            <a:extLst>
              <a:ext uri="{FF2B5EF4-FFF2-40B4-BE49-F238E27FC236}">
                <a16:creationId xmlns:a16="http://schemas.microsoft.com/office/drawing/2014/main" id="{C217A0FB-311C-6C49-8D2B-3545402A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7" y="3337060"/>
            <a:ext cx="1177820" cy="7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E2E14F-997E-FF4C-BEDE-360C0397DFBA}"/>
              </a:ext>
            </a:extLst>
          </p:cNvPr>
          <p:cNvSpPr txBox="1"/>
          <p:nvPr/>
        </p:nvSpPr>
        <p:spPr>
          <a:xfrm>
            <a:off x="6224080" y="2824443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Inverse of 2X2 matrix</a:t>
            </a:r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8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Basis (New Coordinates)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78296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2B60-3B6B-3748-8D06-B2401B4A1D05}"/>
              </a:ext>
            </a:extLst>
          </p:cNvPr>
          <p:cNvSpPr txBox="1"/>
          <p:nvPr/>
        </p:nvSpPr>
        <p:spPr>
          <a:xfrm>
            <a:off x="521208" y="318366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/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non-singular,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en-US" dirty="0"/>
                  <a:t> has the same column space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blipFill>
                <a:blip r:embed="rId2"/>
                <a:stretch>
                  <a:fillRect l="-2170" t="-2173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hange of basis in a rotation - Mathematics Stack Exchange">
            <a:extLst>
              <a:ext uri="{FF2B5EF4-FFF2-40B4-BE49-F238E27FC236}">
                <a16:creationId xmlns:a16="http://schemas.microsoft.com/office/drawing/2014/main" id="{339EEFA0-1522-4447-96C1-378DFA1F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1" y="1260960"/>
            <a:ext cx="3042678" cy="17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FFCC8-4430-0B4B-9328-991062C51BA2}"/>
              </a:ext>
            </a:extLst>
          </p:cNvPr>
          <p:cNvSpPr txBox="1"/>
          <p:nvPr/>
        </p:nvSpPr>
        <p:spPr>
          <a:xfrm>
            <a:off x="984465" y="90035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/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𝑑𝑒𝑡𝑃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blipFill>
                <a:blip r:embed="rId4"/>
                <a:stretch>
                  <a:fillRect l="-909" r="-136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/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blipFill>
                <a:blip r:embed="rId5"/>
                <a:stretch>
                  <a:fillRect l="-769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/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/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/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blipFill>
                <a:blip r:embed="rId8"/>
                <a:stretch>
                  <a:fillRect l="-184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/>
              <p:nvPr/>
            </p:nvSpPr>
            <p:spPr>
              <a:xfrm>
                <a:off x="521208" y="3835935"/>
                <a:ext cx="4112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Change of coordinates to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835935"/>
                <a:ext cx="4112408" cy="338554"/>
              </a:xfrm>
              <a:prstGeom prst="rect">
                <a:avLst/>
              </a:prstGeom>
              <a:blipFill>
                <a:blip r:embed="rId9"/>
                <a:stretch>
                  <a:fillRect l="-926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/>
              <p:nvPr/>
            </p:nvSpPr>
            <p:spPr>
              <a:xfrm>
                <a:off x="740664" y="4169405"/>
                <a:ext cx="674588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non-singular,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coordinates. That is,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coordinates in the new basis.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169405"/>
                <a:ext cx="6745886" cy="830997"/>
              </a:xfrm>
              <a:prstGeom prst="rect">
                <a:avLst/>
              </a:prstGeom>
              <a:blipFill>
                <a:blip r:embed="rId10"/>
                <a:stretch>
                  <a:fillRect l="-2068" t="-9091" r="-1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E6A71E-109C-D940-A021-A50561B4B2F2}"/>
              </a:ext>
            </a:extLst>
          </p:cNvPr>
          <p:cNvSpPr txBox="1"/>
          <p:nvPr/>
        </p:nvSpPr>
        <p:spPr>
          <a:xfrm>
            <a:off x="521208" y="50185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/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non-singular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basis,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blipFill>
                <a:blip r:embed="rId11"/>
                <a:stretch>
                  <a:fillRect l="-1957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1" grpId="0"/>
      <p:bldP spid="15" grpId="0"/>
      <p:bldP spid="16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BE905-46B0-3047-8D66-72537FE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EC-84A4-FF47-B784-18C3D1A02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11266" name="Picture 2" descr="Determinant - Wikipedia">
            <a:extLst>
              <a:ext uri="{FF2B5EF4-FFF2-40B4-BE49-F238E27FC236}">
                <a16:creationId xmlns:a16="http://schemas.microsoft.com/office/drawing/2014/main" id="{5BD7F3FA-0AFC-1F4F-9476-92DA6942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7" y="1114962"/>
            <a:ext cx="1401273" cy="161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D460-813B-DE41-A0F8-616548305FCE}"/>
              </a:ext>
            </a:extLst>
          </p:cNvPr>
          <p:cNvSpPr txBox="1"/>
          <p:nvPr/>
        </p:nvSpPr>
        <p:spPr>
          <a:xfrm>
            <a:off x="588030" y="7563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Measure of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/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91DBDC-903C-E44A-A4AB-8B72B8F8BD8D}"/>
              </a:ext>
            </a:extLst>
          </p:cNvPr>
          <p:cNvGrpSpPr/>
          <p:nvPr/>
        </p:nvGrpSpPr>
        <p:grpSpPr>
          <a:xfrm>
            <a:off x="279501" y="4296657"/>
            <a:ext cx="2274958" cy="1644974"/>
            <a:chOff x="279501" y="4296657"/>
            <a:chExt cx="2274958" cy="1644974"/>
          </a:xfrm>
        </p:grpSpPr>
        <p:pic>
          <p:nvPicPr>
            <p:cNvPr id="11268" name="Picture 4" descr="Matrix determinant">
              <a:extLst>
                <a:ext uri="{FF2B5EF4-FFF2-40B4-BE49-F238E27FC236}">
                  <a16:creationId xmlns:a16="http://schemas.microsoft.com/office/drawing/2014/main" id="{26AFBD0D-BF9E-0942-9540-E8169E7B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38" y="4296657"/>
              <a:ext cx="1742621" cy="16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/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/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/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/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/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/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/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singular.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blipFill>
                <a:blip r:embed="rId11"/>
                <a:stretch>
                  <a:fillRect t="-10345" r="-93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 descr="Art of Problem Solving">
            <a:extLst>
              <a:ext uri="{FF2B5EF4-FFF2-40B4-BE49-F238E27FC236}">
                <a16:creationId xmlns:a16="http://schemas.microsoft.com/office/drawing/2014/main" id="{4459DB01-D2CA-844A-B193-5F874DC2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0" y="1335003"/>
            <a:ext cx="3771130" cy="1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/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is a permutation.)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blipFill>
                <a:blip r:embed="rId13"/>
                <a:stretch>
                  <a:fillRect l="-6364" t="-26667" r="-545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8" descr="Determinants (Narcowich)">
            <a:extLst>
              <a:ext uri="{FF2B5EF4-FFF2-40B4-BE49-F238E27FC236}">
                <a16:creationId xmlns:a16="http://schemas.microsoft.com/office/drawing/2014/main" id="{5409E271-7D1B-524E-821A-F079CDB1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" y="3062097"/>
            <a:ext cx="2823464" cy="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9D6AB5-186B-5B41-B7A0-D5A43E9D1F00}"/>
              </a:ext>
            </a:extLst>
          </p:cNvPr>
          <p:cNvSpPr txBox="1"/>
          <p:nvPr/>
        </p:nvSpPr>
        <p:spPr>
          <a:xfrm>
            <a:off x="432642" y="2611805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 of triangular matrix is product of terms in diagonal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5AFFE-889B-9746-9D01-7A998E7AB17A}"/>
              </a:ext>
            </a:extLst>
          </p:cNvPr>
          <p:cNvSpPr txBox="1"/>
          <p:nvPr/>
        </p:nvSpPr>
        <p:spPr>
          <a:xfrm>
            <a:off x="457200" y="4051880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Computing determinant of block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/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blipFill>
                <a:blip r:embed="rId15"/>
                <a:stretch>
                  <a:fillRect l="-47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98CB4E-C556-AB4F-9400-B7806E877B4A}"/>
              </a:ext>
            </a:extLst>
          </p:cNvPr>
          <p:cNvSpPr txBox="1"/>
          <p:nvPr/>
        </p:nvSpPr>
        <p:spPr>
          <a:xfrm>
            <a:off x="5762856" y="321283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Singular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/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21" grpId="0"/>
      <p:bldP spid="22" grpId="0"/>
      <p:bldP spid="23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9CCA5-2B75-204F-83DF-080A16EF8DB4}"/>
              </a:ext>
            </a:extLst>
          </p:cNvPr>
          <p:cNvSpPr txBox="1"/>
          <p:nvPr/>
        </p:nvSpPr>
        <p:spPr>
          <a:xfrm>
            <a:off x="313710" y="1050594"/>
            <a:ext cx="736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Eigenvalues and eigenvectors describe how a matrix transforms a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/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An </a:t>
                </a:r>
                <a:r>
                  <a:rPr lang="en-US" b="1" dirty="0"/>
                  <a:t>eigenvector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its associated </a:t>
                </a:r>
                <a:r>
                  <a:rPr lang="en-US" b="1" dirty="0"/>
                  <a:t>eigenvalue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such that: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blipFill>
                <a:blip r:embed="rId2"/>
                <a:stretch>
                  <a:fillRect l="-2449" t="-13333" r="-12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86C5F9-2E93-1741-B9C9-A4B544A1D399}"/>
              </a:ext>
            </a:extLst>
          </p:cNvPr>
          <p:cNvSpPr txBox="1"/>
          <p:nvPr/>
        </p:nvSpPr>
        <p:spPr>
          <a:xfrm>
            <a:off x="457200" y="303423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Eigenvectors are the “natural” basis for a matrix transformation.</a:t>
            </a:r>
          </a:p>
          <a:p>
            <a:r>
              <a:rPr lang="en-US" sz="1600" dirty="0"/>
              <a:t>Eigenvalues indicate stretching along a dimension.</a:t>
            </a:r>
          </a:p>
        </p:txBody>
      </p:sp>
      <p:pic>
        <p:nvPicPr>
          <p:cNvPr id="13314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5FC740F1-AFDE-344F-A4C0-BE139B53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8" y="3878649"/>
            <a:ext cx="2931744" cy="24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6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/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/>
              <p:nvPr/>
            </p:nvSpPr>
            <p:spPr>
              <a:xfrm>
                <a:off x="429768" y="2834509"/>
                <a:ext cx="820333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834509"/>
                <a:ext cx="8203336" cy="707886"/>
              </a:xfrm>
              <a:prstGeom prst="rect">
                <a:avLst/>
              </a:prstGeom>
              <a:blipFill>
                <a:blip r:embed="rId5"/>
                <a:stretch>
                  <a:fillRect l="-929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/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1" dirty="0"/>
                  <a:t> are an eigenvector, eigenvalue pair if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blipFill>
                <a:blip r:embed="rId6"/>
                <a:stretch>
                  <a:fillRect t="-9091" r="-4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F6BD79-1CAE-2443-B826-CB656A404E30}"/>
              </a:ext>
            </a:extLst>
          </p:cNvPr>
          <p:cNvSpPr txBox="1"/>
          <p:nvPr/>
        </p:nvSpPr>
        <p:spPr>
          <a:xfrm>
            <a:off x="295656" y="169030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7C3B3-74C2-9A4D-9D8D-02D98BF3DADB}"/>
              </a:ext>
            </a:extLst>
          </p:cNvPr>
          <p:cNvSpPr txBox="1"/>
          <p:nvPr/>
        </p:nvSpPr>
        <p:spPr>
          <a:xfrm>
            <a:off x="295656" y="251637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88A70-6C70-5D4E-9579-EF54414D16E7}"/>
              </a:ext>
            </a:extLst>
          </p:cNvPr>
          <p:cNvSpPr txBox="1"/>
          <p:nvPr/>
        </p:nvSpPr>
        <p:spPr>
          <a:xfrm>
            <a:off x="295656" y="3635043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/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for each eigenvalue.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  <a:blipFill>
                <a:blip r:embed="rId7"/>
                <a:stretch>
                  <a:fillRect l="-1504" t="-9375" r="-5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6A9C468-AE81-6C4B-8B56-DAEBDD73AA6D}"/>
              </a:ext>
            </a:extLst>
          </p:cNvPr>
          <p:cNvSpPr txBox="1"/>
          <p:nvPr/>
        </p:nvSpPr>
        <p:spPr>
          <a:xfrm>
            <a:off x="295656" y="4451965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Eigenvalues of a triangular matrix is the diagonal.</a:t>
            </a:r>
          </a:p>
        </p:txBody>
      </p:sp>
      <p:pic>
        <p:nvPicPr>
          <p:cNvPr id="14338" name="Picture 2" descr="Upper Triangular Matrix -- from Wolfram MathWorld">
            <a:extLst>
              <a:ext uri="{FF2B5EF4-FFF2-40B4-BE49-F238E27FC236}">
                <a16:creationId xmlns:a16="http://schemas.microsoft.com/office/drawing/2014/main" id="{D7CE80FD-1D73-CA41-B39A-EDD4925B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52" y="5004926"/>
            <a:ext cx="2425085" cy="12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373137-5A97-A746-B0C5-5376466A3CEF}"/>
              </a:ext>
            </a:extLst>
          </p:cNvPr>
          <p:cNvSpPr/>
          <p:nvPr/>
        </p:nvSpPr>
        <p:spPr>
          <a:xfrm>
            <a:off x="1167426" y="4852075"/>
            <a:ext cx="661186" cy="15669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/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Can find eigenvalues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  <a:blipFill>
                <a:blip r:embed="rId9"/>
                <a:stretch>
                  <a:fillRect l="-10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6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1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B53-5B14-7E46-8631-55C38771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Eigenvalues,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4B4DE-7B97-F341-BF16-AA1D7B67B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CF5-B21B-6042-8A02-37AF38424CDC}"/>
              </a:ext>
            </a:extLst>
          </p:cNvPr>
          <p:cNvSpPr txBox="1"/>
          <p:nvPr/>
        </p:nvSpPr>
        <p:spPr>
          <a:xfrm>
            <a:off x="310896" y="1316736"/>
            <a:ext cx="84124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Eigenvalues may be repeated </a:t>
            </a:r>
            <a:r>
              <a:rPr lang="en-US" sz="2000" dirty="0"/>
              <a:t>(algebraic multiplicity). Usually, there will be more than one eigenvector (geometric multiplicity) if there is more than one eigenvalue.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/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is non-singular </a:t>
                </a:r>
                <a:r>
                  <a:rPr lang="en-US" dirty="0" err="1"/>
                  <a:t>iff</a:t>
                </a:r>
                <a:r>
                  <a:rPr lang="en-US" dirty="0"/>
                  <a:t> there is no eigenvalue at 0.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/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 change in coordinates does not change the eigenvalues.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  <a:blipFill>
                <a:blip r:embed="rId4"/>
                <a:stretch>
                  <a:fillRect l="-632"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/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[1/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/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2161-CC4F-064B-8586-36E88A1E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Are a Natural Coordinate System for the Range (Column Space)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735BE-1FB8-5847-A8EB-29232CA25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32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650FD779-8D96-184C-BBD9-B0FC50E6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1" y="1484376"/>
            <a:ext cx="1725656" cy="14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/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be the matrix of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blipFill>
                <a:blip r:embed="rId3"/>
                <a:stretch>
                  <a:fillRect l="-2287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/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Consider the linear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/>
                  <a:t>, for a non-singular (square) matrix.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blipFill>
                <a:blip r:embed="rId4"/>
                <a:stretch>
                  <a:fillRect l="-1975" t="-26087" r="-197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/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We are changing coordinates so that the basis is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blipFill>
                <a:blip r:embed="rId5"/>
                <a:stretch>
                  <a:fillRect l="-1920" t="-34091" r="-1047" b="-1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/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In this new system,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“diagonal” with eigenvalues along its diagonal.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True diagonal if eigenvectors are distinct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block diagonal (Jordan Normal Form)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blipFill>
                <a:blip r:embed="rId6"/>
                <a:stretch>
                  <a:fillRect l="-1975" t="-795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</p:spPr>
            <p:txBody>
              <a:bodyPr/>
              <a:lstStyle/>
              <a:p>
                <a:r>
                  <a:rPr lang="en-US" b="1" dirty="0"/>
                  <a:t>Rectangular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Full column rank</a:t>
                </a:r>
                <a:r>
                  <a:rPr lang="en-US" dirty="0"/>
                  <a:t>: Dimension of range = </a:t>
                </a:r>
                <a:r>
                  <a:rPr lang="en-US" i="1" dirty="0"/>
                  <a:t>n</a:t>
                </a:r>
              </a:p>
              <a:p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Square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Invertible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exists</a:t>
                </a:r>
              </a:p>
              <a:p>
                <a:r>
                  <a:rPr lang="en-US" b="1" dirty="0"/>
                  <a:t>Orthogonal columns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b="1" dirty="0"/>
                  <a:t>Unitary</a:t>
                </a:r>
              </a:p>
              <a:p>
                <a:pPr lvl="1"/>
                <a:r>
                  <a:rPr lang="en-US" dirty="0"/>
                  <a:t>Square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  <a:blipFill>
                <a:blip r:embed="rId3"/>
                <a:stretch>
                  <a:fillRect l="-1389" t="-1583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/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284AB-ED0A-4E49-9681-3D7C62EAD93C}"/>
              </a:ext>
            </a:extLst>
          </p:cNvPr>
          <p:cNvGrpSpPr/>
          <p:nvPr/>
        </p:nvGrpSpPr>
        <p:grpSpPr>
          <a:xfrm>
            <a:off x="336421" y="597450"/>
            <a:ext cx="3770263" cy="1266042"/>
            <a:chOff x="336421" y="597450"/>
            <a:chExt cx="3770263" cy="12660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BF6661-614E-7747-ABB8-8EB06FEA823C}"/>
                </a:ext>
              </a:extLst>
            </p:cNvPr>
            <p:cNvSpPr txBox="1"/>
            <p:nvPr/>
          </p:nvSpPr>
          <p:spPr>
            <a:xfrm rot="3876289">
              <a:off x="1617060" y="-626132"/>
              <a:ext cx="1208985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/>
                <a:t>{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9AC359-909D-694A-934A-89C32CB3340D}"/>
                </a:ext>
              </a:extLst>
            </p:cNvPr>
            <p:cNvCxnSpPr/>
            <p:nvPr/>
          </p:nvCxnSpPr>
          <p:spPr>
            <a:xfrm flipV="1">
              <a:off x="2194268" y="1182204"/>
              <a:ext cx="1438182" cy="674703"/>
            </a:xfrm>
            <a:prstGeom prst="straightConnector1">
              <a:avLst/>
            </a:prstGeom>
            <a:ln w="38100"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/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3C376-ED02-2A41-9BC7-ED76856F1499}"/>
              </a:ext>
            </a:extLst>
          </p:cNvPr>
          <p:cNvGrpSpPr/>
          <p:nvPr/>
        </p:nvGrpSpPr>
        <p:grpSpPr>
          <a:xfrm>
            <a:off x="790113" y="1808147"/>
            <a:ext cx="7943281" cy="755437"/>
            <a:chOff x="790113" y="1808147"/>
            <a:chExt cx="7943281" cy="755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/>
                <p:nvPr/>
              </p:nvSpPr>
              <p:spPr>
                <a:xfrm>
                  <a:off x="3954457" y="1831717"/>
                  <a:ext cx="4778937" cy="731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(</a:t>
                  </a:r>
                  <a:r>
                    <a:rPr lang="en-US" i="1" dirty="0"/>
                    <a:t>N </a:t>
                  </a:r>
                  <a:r>
                    <a:rPr lang="en-US" dirty="0"/>
                    <a:t>dimensional vector)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457" y="1831717"/>
                  <a:ext cx="4778937" cy="731867"/>
                </a:xfrm>
                <a:prstGeom prst="rect">
                  <a:avLst/>
                </a:prstGeom>
                <a:blipFill>
                  <a:blip r:embed="rId5"/>
                  <a:stretch>
                    <a:fillRect l="-1326" r="-2122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1C21FD-32DC-8544-8CC3-D68EC8579B18}"/>
                </a:ext>
              </a:extLst>
            </p:cNvPr>
            <p:cNvGrpSpPr/>
            <p:nvPr/>
          </p:nvGrpSpPr>
          <p:grpSpPr>
            <a:xfrm>
              <a:off x="790113" y="1808147"/>
              <a:ext cx="1438182" cy="695357"/>
              <a:chOff x="790113" y="1808147"/>
              <a:chExt cx="1438182" cy="69535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808F728-94C1-2D41-BF34-A6109C96F7E6}"/>
                  </a:ext>
                </a:extLst>
              </p:cNvPr>
              <p:cNvCxnSpPr/>
              <p:nvPr/>
            </p:nvCxnSpPr>
            <p:spPr>
              <a:xfrm flipV="1">
                <a:off x="790113" y="1828801"/>
                <a:ext cx="1438182" cy="67470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/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5DD21E-4812-904F-B369-C4E4415FAAEC}"/>
              </a:ext>
            </a:extLst>
          </p:cNvPr>
          <p:cNvGrpSpPr/>
          <p:nvPr/>
        </p:nvGrpSpPr>
        <p:grpSpPr>
          <a:xfrm>
            <a:off x="790113" y="2503504"/>
            <a:ext cx="1189607" cy="389504"/>
            <a:chOff x="790113" y="2503504"/>
            <a:chExt cx="1189607" cy="38950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E87C8-DB7D-5A43-AFEA-3B2A95A8E6E8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3" y="2503504"/>
              <a:ext cx="1189607" cy="634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/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E878C1-A3E8-274A-8EC4-FE526EF7CE74}"/>
              </a:ext>
            </a:extLst>
          </p:cNvPr>
          <p:cNvGrpSpPr/>
          <p:nvPr/>
        </p:nvGrpSpPr>
        <p:grpSpPr>
          <a:xfrm>
            <a:off x="1979720" y="1828801"/>
            <a:ext cx="1343585" cy="763624"/>
            <a:chOff x="1979720" y="1828801"/>
            <a:chExt cx="1343585" cy="7636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8450AA-4078-6E45-A2F2-C692B5322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20" y="1828801"/>
              <a:ext cx="248575" cy="76362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/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  <a:blipFill>
                <a:blip r:embed="rId10"/>
                <a:stretch>
                  <a:fillRect t="-106667" r="-405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  <a:blipFill>
                <a:blip r:embed="rId11"/>
                <a:stretch>
                  <a:fillRect t="-6667" r="-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  <a:blipFill>
                <a:blip r:embed="rId7"/>
                <a:stretch>
                  <a:fillRect t="-256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1028" name="Picture 4" descr="Linear Algebra - in a Nutshell">
            <a:extLst>
              <a:ext uri="{FF2B5EF4-FFF2-40B4-BE49-F238E27FC236}">
                <a16:creationId xmlns:a16="http://schemas.microsoft.com/office/drawing/2014/main" id="{AF6CE0EB-9AE8-B844-B262-836FDD9E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9" y="932956"/>
            <a:ext cx="38354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605680" y="311853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7370853" y="3137043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11" grpId="0"/>
      <p:bldP spid="13" grpId="0"/>
      <p:bldP spid="14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blipFill>
                <a:blip r:embed="rId2"/>
                <a:stretch>
                  <a:fillRect l="-9326" t="-149296" r="-518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9E9E20-8854-3040-AC93-2E46EFE7B204}"/>
              </a:ext>
            </a:extLst>
          </p:cNvPr>
          <p:cNvGrpSpPr/>
          <p:nvPr/>
        </p:nvGrpSpPr>
        <p:grpSpPr>
          <a:xfrm>
            <a:off x="1316217" y="1904927"/>
            <a:ext cx="5493617" cy="2002393"/>
            <a:chOff x="923025" y="953951"/>
            <a:chExt cx="5493617" cy="2002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/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AF759C-4117-4F48-8029-1B607C1DA2F1}"/>
                </a:ext>
              </a:extLst>
            </p:cNvPr>
            <p:cNvSpPr/>
            <p:nvPr/>
          </p:nvSpPr>
          <p:spPr>
            <a:xfrm>
              <a:off x="5252313" y="1457085"/>
              <a:ext cx="1164329" cy="826291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399032" y="1408176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567191" y="9539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399032" y="1289304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1CC3F-C97C-1842-9F2F-99E07E4C4BC8}"/>
                </a:ext>
              </a:extLst>
            </p:cNvPr>
            <p:cNvSpPr/>
            <p:nvPr/>
          </p:nvSpPr>
          <p:spPr>
            <a:xfrm rot="16200000">
              <a:off x="3253737" y="1251207"/>
              <a:ext cx="649224" cy="1164330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6256" y="1415796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923025" y="16487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764BE9-9031-844E-87DB-0B4681A068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8168" y="1539167"/>
              <a:ext cx="0" cy="618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BCAA7F-DAED-A641-B7CB-DFF300C1DD9C}"/>
                </a:ext>
              </a:extLst>
            </p:cNvPr>
            <p:cNvSpPr txBox="1"/>
            <p:nvPr/>
          </p:nvSpPr>
          <p:spPr>
            <a:xfrm>
              <a:off x="2536974" y="16855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411231" y="9691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D8511E-A17C-CA4B-A7FF-70AD0CAA3C4F}"/>
                </a:ext>
              </a:extLst>
            </p:cNvPr>
            <p:cNvCxnSpPr>
              <a:cxnSpLocks/>
            </p:cNvCxnSpPr>
            <p:nvPr/>
          </p:nvCxnSpPr>
          <p:spPr>
            <a:xfrm>
              <a:off x="3005328" y="1322832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2FEC5D-8482-5347-A031-262037480B9B}"/>
                </a:ext>
              </a:extLst>
            </p:cNvPr>
            <p:cNvSpPr txBox="1"/>
            <p:nvPr/>
          </p:nvSpPr>
          <p:spPr>
            <a:xfrm>
              <a:off x="5639319" y="956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8E458E-CE28-7D46-ADBD-C50CB2F5D49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416" y="1310640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4281A5-D601-AB46-9975-DC3885F34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41976" y="1440180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1F00B-C45F-5742-9428-7C58F803FC08}"/>
                </a:ext>
              </a:extLst>
            </p:cNvPr>
            <p:cNvSpPr txBox="1"/>
            <p:nvPr/>
          </p:nvSpPr>
          <p:spPr>
            <a:xfrm>
              <a:off x="4778745" y="16730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B17BC-0BFD-9E43-A739-D77CD148D2AF}"/>
                </a:ext>
              </a:extLst>
            </p:cNvPr>
            <p:cNvSpPr txBox="1"/>
            <p:nvPr/>
          </p:nvSpPr>
          <p:spPr>
            <a:xfrm>
              <a:off x="4332055" y="157042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21053" r="-2105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/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5000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1482ED-FD61-3C48-B4CC-D6F6A76961E3}"/>
              </a:ext>
            </a:extLst>
          </p:cNvPr>
          <p:cNvSpPr txBox="1"/>
          <p:nvPr/>
        </p:nvSpPr>
        <p:spPr>
          <a:xfrm>
            <a:off x="1261872" y="5559552"/>
            <a:ext cx="675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Matrices can be multiplied only if they are compatible.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/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×.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×8+2×10+3×12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4×8+5×10+6×12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Rotates vectors.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4472440" cy="38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42121" y="3912240"/>
                <a:ext cx="4460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Convert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600" b="1" dirty="0"/>
                  <a:t> 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sz="1600" b="1" dirty="0"/>
                  <a:t> (# row).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3912240"/>
                <a:ext cx="4460901" cy="338554"/>
              </a:xfrm>
              <a:prstGeom prst="rect">
                <a:avLst/>
              </a:prstGeom>
              <a:blipFill>
                <a:blip r:embed="rId16"/>
                <a:stretch>
                  <a:fillRect l="-568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Diagonal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blipFill>
                <a:blip r:embed="rId2"/>
                <a:stretch>
                  <a:fillRect l="-5667"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996A69D-D479-8F49-8000-4448770E54E4}"/>
              </a:ext>
            </a:extLst>
          </p:cNvPr>
          <p:cNvGrpSpPr/>
          <p:nvPr/>
        </p:nvGrpSpPr>
        <p:grpSpPr>
          <a:xfrm>
            <a:off x="1111237" y="1792947"/>
            <a:ext cx="1125231" cy="1871250"/>
            <a:chOff x="1111237" y="1792947"/>
            <a:chExt cx="1125231" cy="1871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587244" y="2247172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755403" y="179294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587244" y="2128300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68" y="2254792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1111237" y="248770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B656EB-3E2A-E54A-B2A6-6D985BF4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4943" y="2238028"/>
              <a:ext cx="641525" cy="6858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CB605C-E71F-EF49-BCC3-70083735613B}"/>
                </a:ext>
              </a:extLst>
            </p:cNvPr>
            <p:cNvSpPr txBox="1"/>
            <p:nvPr/>
          </p:nvSpPr>
          <p:spPr>
            <a:xfrm>
              <a:off x="1877965" y="2220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A213C7-4901-9B42-A7F4-2134FFFACCA7}"/>
                </a:ext>
              </a:extLst>
            </p:cNvPr>
            <p:cNvSpPr txBox="1"/>
            <p:nvPr/>
          </p:nvSpPr>
          <p:spPr>
            <a:xfrm>
              <a:off x="1628029" y="2619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3333" r="-2333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29A086-B76F-C640-99BF-12AB11427EED}"/>
              </a:ext>
            </a:extLst>
          </p:cNvPr>
          <p:cNvGrpSpPr/>
          <p:nvPr/>
        </p:nvGrpSpPr>
        <p:grpSpPr>
          <a:xfrm>
            <a:off x="2078042" y="1808187"/>
            <a:ext cx="2270684" cy="1864043"/>
            <a:chOff x="2078042" y="1808187"/>
            <a:chExt cx="2270684" cy="18640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599443" y="180818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12A4E-FBC7-ED47-9742-2ABE047F9857}"/>
                </a:ext>
              </a:extLst>
            </p:cNvPr>
            <p:cNvGrpSpPr/>
            <p:nvPr/>
          </p:nvGrpSpPr>
          <p:grpSpPr>
            <a:xfrm>
              <a:off x="2078042" y="2161828"/>
              <a:ext cx="2270684" cy="1510402"/>
              <a:chOff x="2078042" y="2161828"/>
              <a:chExt cx="2270684" cy="15104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/>
                  </a:p>
                  <a:p>
                    <a:endParaRPr lang="en-US" sz="20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1CC3F-C97C-1842-9F2F-99E07E4C4BC8}"/>
                  </a:ext>
                </a:extLst>
              </p:cNvPr>
              <p:cNvSpPr/>
              <p:nvPr/>
            </p:nvSpPr>
            <p:spPr>
              <a:xfrm rot="16200000">
                <a:off x="3441949" y="2090203"/>
                <a:ext cx="649224" cy="1164330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A033F0-5DE6-1D44-8822-C0D2FEC1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395" y="2328133"/>
                <a:ext cx="641525" cy="6858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764BE9-9031-844E-87DB-0B4681A06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380" y="2378163"/>
                <a:ext cx="0" cy="61881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BCAA7F-DAED-A641-B7CB-DFF300C1DD9C}"/>
                  </a:ext>
                </a:extLst>
              </p:cNvPr>
              <p:cNvSpPr txBox="1"/>
              <p:nvPr/>
            </p:nvSpPr>
            <p:spPr>
              <a:xfrm>
                <a:off x="2725186" y="2524561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E87DE-C53F-9B4D-BC50-D1E2AB00F276}"/>
                  </a:ext>
                </a:extLst>
              </p:cNvPr>
              <p:cNvSpPr txBox="1"/>
              <p:nvPr/>
            </p:nvSpPr>
            <p:spPr>
              <a:xfrm>
                <a:off x="3225181" y="26255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0A770-4B57-CB40-89D7-5C9EB7FC6DC7}"/>
                  </a:ext>
                </a:extLst>
              </p:cNvPr>
              <p:cNvSpPr txBox="1"/>
              <p:nvPr/>
            </p:nvSpPr>
            <p:spPr>
              <a:xfrm>
                <a:off x="3606181" y="23481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D8511E-A17C-CA4B-A7FF-70AD0CAA3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540" y="2161828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r="-15152"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75B724-4350-314E-BC5E-EB81321A4231}"/>
              </a:ext>
            </a:extLst>
          </p:cNvPr>
          <p:cNvGrpSpPr/>
          <p:nvPr/>
        </p:nvGrpSpPr>
        <p:grpSpPr>
          <a:xfrm>
            <a:off x="4410539" y="1795995"/>
            <a:ext cx="2194315" cy="1794053"/>
            <a:chOff x="4410539" y="1795995"/>
            <a:chExt cx="2194315" cy="17940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DE9291-43E4-F44E-B78C-AE5B981DA284}"/>
                </a:ext>
              </a:extLst>
            </p:cNvPr>
            <p:cNvGrpSpPr/>
            <p:nvPr/>
          </p:nvGrpSpPr>
          <p:grpSpPr>
            <a:xfrm>
              <a:off x="4410539" y="1795995"/>
              <a:ext cx="2194315" cy="1326377"/>
              <a:chOff x="4410539" y="1795995"/>
              <a:chExt cx="2194315" cy="13263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AF759C-4117-4F48-8029-1B607C1DA2F1}"/>
                  </a:ext>
                </a:extLst>
              </p:cNvPr>
              <p:cNvSpPr/>
              <p:nvPr/>
            </p:nvSpPr>
            <p:spPr>
              <a:xfrm>
                <a:off x="5440525" y="2296081"/>
                <a:ext cx="1164329" cy="826291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2D5270-7088-B848-B14D-F4F868BAE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42" y="2296081"/>
                <a:ext cx="779840" cy="82629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66771-F182-2C4E-9910-ADC1ABD52614}"/>
                  </a:ext>
                </a:extLst>
              </p:cNvPr>
              <p:cNvSpPr txBox="1"/>
              <p:nvPr/>
            </p:nvSpPr>
            <p:spPr>
              <a:xfrm>
                <a:off x="5937790" y="24261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9D477-3602-7E44-BC65-FD649BC23DE0}"/>
                  </a:ext>
                </a:extLst>
              </p:cNvPr>
              <p:cNvSpPr txBox="1"/>
              <p:nvPr/>
            </p:nvSpPr>
            <p:spPr>
              <a:xfrm>
                <a:off x="5504974" y="266084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2FEC5D-8482-5347-A031-262037480B9B}"/>
                  </a:ext>
                </a:extLst>
              </p:cNvPr>
              <p:cNvSpPr txBox="1"/>
              <p:nvPr/>
            </p:nvSpPr>
            <p:spPr>
              <a:xfrm>
                <a:off x="5827531" y="1795995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C8E458E-CE28-7D46-ADBD-C50CB2F5D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628" y="2149636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D4281A5-D601-AB46-9975-DC3885F3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188" y="2279176"/>
                <a:ext cx="0" cy="8427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F00B-C45F-5742-9428-7C58F803FC08}"/>
                  </a:ext>
                </a:extLst>
              </p:cNvPr>
              <p:cNvSpPr txBox="1"/>
              <p:nvPr/>
            </p:nvSpPr>
            <p:spPr>
              <a:xfrm>
                <a:off x="4966957" y="2512086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3B17BC-0BFD-9E43-A739-D77CD148D2AF}"/>
                  </a:ext>
                </a:extLst>
              </p:cNvPr>
              <p:cNvSpPr txBox="1"/>
              <p:nvPr/>
            </p:nvSpPr>
            <p:spPr>
              <a:xfrm>
                <a:off x="4410539" y="240942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/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blipFill>
                <a:blip r:embed="rId7"/>
                <a:stretch>
                  <a:fillRect l="-909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6B49632-3E1E-4B48-9278-EA8DA40A5FCA}"/>
              </a:ext>
            </a:extLst>
          </p:cNvPr>
          <p:cNvSpPr txBox="1"/>
          <p:nvPr/>
        </p:nvSpPr>
        <p:spPr>
          <a:xfrm>
            <a:off x="4966957" y="3746800"/>
            <a:ext cx="395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product of two diagonal matrices is diagonal.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/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blipFill>
                <a:blip r:embed="rId8"/>
                <a:stretch>
                  <a:fillRect t="-1449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4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A7FF"/>
        </a:solidFill>
        <a:effectLst>
          <a:outerShdw dist="23000" sx="1000" sy="1000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182055</TotalTime>
  <Words>1387</Words>
  <Application>Microsoft Macintosh PowerPoint</Application>
  <PresentationFormat>On-screen Show (4:3)</PresentationFormat>
  <Paragraphs>259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Cochocib Script Latin Pro</vt:lpstr>
      <vt:lpstr>Office Theme</vt:lpstr>
      <vt:lpstr>BIOE 498 / BIOE 599  Advanced Biological Control Systems   Lecture 5: Geometric Linear Algebra  </vt:lpstr>
      <vt:lpstr>Objective</vt:lpstr>
      <vt:lpstr>Vectors</vt:lpstr>
      <vt:lpstr>Vector Spaces</vt:lpstr>
      <vt:lpstr>Matrices</vt:lpstr>
      <vt:lpstr>Matrix Multiplication: Mechanics</vt:lpstr>
      <vt:lpstr>Matrix Multiplication Definition</vt:lpstr>
      <vt:lpstr>Matrix Multiplication: Interpretations</vt:lpstr>
      <vt:lpstr>Multiplying Diagonal Matrices</vt:lpstr>
      <vt:lpstr>PowerPoint Presentation</vt:lpstr>
      <vt:lpstr>Fundamental Subspaces of a Matrix</vt:lpstr>
      <vt:lpstr>Matrix Inverse</vt:lpstr>
      <vt:lpstr>Changing Basis (New Coordinates)</vt:lpstr>
      <vt:lpstr>Determinant</vt:lpstr>
      <vt:lpstr>Eigenvalues and Eigenvectors</vt:lpstr>
      <vt:lpstr>Calculating Eigenvalues and Eigenvectors</vt:lpstr>
      <vt:lpstr>Observations About Eigenvalues, Eigenvectors</vt:lpstr>
      <vt:lpstr>Eigenvectors Are a Natural Coordinate System for the Range (Column Space) of a Matrix</vt:lpstr>
      <vt:lpstr>Classifications of m×n Matrices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2872</cp:revision>
  <dcterms:created xsi:type="dcterms:W3CDTF">2008-11-04T22:35:39Z</dcterms:created>
  <dcterms:modified xsi:type="dcterms:W3CDTF">2022-03-29T02:00:41Z</dcterms:modified>
</cp:coreProperties>
</file>