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33" r:id="rId3"/>
    <p:sldId id="482" r:id="rId4"/>
    <p:sldId id="483" r:id="rId5"/>
    <p:sldId id="484" r:id="rId6"/>
    <p:sldId id="485" r:id="rId7"/>
    <p:sldId id="486" r:id="rId8"/>
    <p:sldId id="499" r:id="rId9"/>
    <p:sldId id="491" r:id="rId10"/>
    <p:sldId id="492" r:id="rId11"/>
    <p:sldId id="493" r:id="rId12"/>
    <p:sldId id="497" r:id="rId13"/>
    <p:sldId id="489" r:id="rId14"/>
    <p:sldId id="494" r:id="rId15"/>
    <p:sldId id="476" r:id="rId16"/>
    <p:sldId id="462" r:id="rId17"/>
    <p:sldId id="495" r:id="rId18"/>
    <p:sldId id="498" r:id="rId19"/>
    <p:sldId id="496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8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3/28/22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3/27/22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679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064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127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3387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3016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</a:t>
            </a:r>
            <a:r>
              <a:rPr lang="en-US"/>
              <a:t>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379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0.png"/><Relationship Id="rId3" Type="http://schemas.openxmlformats.org/officeDocument/2006/relationships/image" Target="../media/image100.png"/><Relationship Id="rId7" Type="http://schemas.openxmlformats.org/officeDocument/2006/relationships/image" Target="../media/image141.png"/><Relationship Id="rId12" Type="http://schemas.openxmlformats.org/officeDocument/2006/relationships/image" Target="../media/image1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62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4: </a:t>
            </a:r>
            <a:r>
              <a:rPr lang="en-US" sz="3200" b="1" u="sng" dirty="0"/>
              <a:t>Modeling Dynamical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5F53-A244-AD4F-86AE-F8BADEDA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Essentials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DE50-454E-7545-ABAF-E10FBE98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/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blipFill>
                <a:blip r:embed="rId2"/>
                <a:stretch>
                  <a:fillRect l="-1261" t="-189583" r="-2101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/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4110" t="-4762" r="-547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/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blipFill>
                <a:blip r:embed="rId4"/>
                <a:stretch>
                  <a:fillRect l="-3279" t="-4651" r="-409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/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blipFill>
                <a:blip r:embed="rId5"/>
                <a:stretch>
                  <a:fillRect l="-2685" t="-4762" r="-33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/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blipFill>
                <a:blip r:embed="rId6"/>
                <a:stretch>
                  <a:fillRect l="-7273" r="-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/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blipFill>
                <a:blip r:embed="rId7"/>
                <a:stretch>
                  <a:fillRect l="-36667" t="-140323" b="-20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/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blipFill>
                <a:blip r:embed="rId8"/>
                <a:stretch>
                  <a:fillRect l="-1456" t="-8000" r="-242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DC6A77-FD57-664D-8FF8-3C63278D39B9}"/>
              </a:ext>
            </a:extLst>
          </p:cNvPr>
          <p:cNvSpPr txBox="1"/>
          <p:nvPr/>
        </p:nvSpPr>
        <p:spPr>
          <a:xfrm>
            <a:off x="3492216" y="10642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initial conditions)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/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D(s)</a:t>
                </a:r>
                <a:r>
                  <a:rPr lang="en-US" dirty="0"/>
                  <a:t> are the poles of </a:t>
                </a:r>
                <a:r>
                  <a:rPr lang="en-US" i="1" dirty="0"/>
                  <a:t>F(s)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N(s)</a:t>
                </a:r>
                <a:r>
                  <a:rPr lang="en-US" dirty="0"/>
                  <a:t> are the zeroes of </a:t>
                </a:r>
                <a:r>
                  <a:rPr lang="en-US" i="1" dirty="0"/>
                  <a:t>F(s)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blipFill>
                <a:blip r:embed="rId9"/>
                <a:stretch>
                  <a:fillRect l="-3560" r="-2589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/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blipFill>
                <a:blip r:embed="rId10"/>
                <a:stretch>
                  <a:fillRect l="-1205" t="-8000" r="-24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/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blipFill>
                <a:blip r:embed="rId11"/>
                <a:stretch>
                  <a:fillRect l="-2564" t="-769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/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blipFill>
                <a:blip r:embed="rId12"/>
                <a:stretch>
                  <a:fillRect l="-820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/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4∫(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blipFill>
                <a:blip r:embed="rId13"/>
                <a:stretch>
                  <a:fillRect l="-1840" t="-7692" r="-61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/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5EC6905-5EBE-FB4B-8CE1-583EC620BB7E}"/>
              </a:ext>
            </a:extLst>
          </p:cNvPr>
          <p:cNvSpPr txBox="1"/>
          <p:nvPr/>
        </p:nvSpPr>
        <p:spPr>
          <a:xfrm>
            <a:off x="4598440" y="1693658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</a:t>
            </a:r>
            <a:r>
              <a:rPr lang="en-US" b="1" dirty="0" err="1"/>
              <a:t>LaPlace</a:t>
            </a:r>
            <a:r>
              <a:rPr lang="en-US" b="1" dirty="0"/>
              <a:t> Transforms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6F523-9047-E242-827D-086341649578}"/>
              </a:ext>
            </a:extLst>
          </p:cNvPr>
          <p:cNvSpPr txBox="1"/>
          <p:nvPr/>
        </p:nvSpPr>
        <p:spPr>
          <a:xfrm>
            <a:off x="359542" y="173084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Properties`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9310D-F735-174E-B7D7-E80FAD079B66}"/>
              </a:ext>
            </a:extLst>
          </p:cNvPr>
          <p:cNvSpPr txBox="1"/>
          <p:nvPr/>
        </p:nvSpPr>
        <p:spPr>
          <a:xfrm>
            <a:off x="227024" y="70339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5133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1B42-8616-6042-9EA9-29B3C72F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</p:spPr>
            <p:txBody>
              <a:bodyPr/>
              <a:lstStyle/>
              <a:p>
                <a:r>
                  <a:rPr lang="en-US" sz="2000" dirty="0"/>
                  <a:t>A signal is a function of time.</a:t>
                </a:r>
              </a:p>
              <a:p>
                <a:r>
                  <a:rPr lang="en-US" sz="2000" dirty="0"/>
                  <a:t>A system transforms the input signal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into the output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transfer function describes the system in terms of the relationship between input and output: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(with 0 initial conditions).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 is the DC gain of a system; it’s response to a step input.</a:t>
                </a:r>
              </a:p>
              <a:p>
                <a:r>
                  <a:rPr lang="en-US" sz="2000" dirty="0"/>
                  <a:t>Systems can be combined in series (convolutions) or parallel (summation) to construct more complex systems.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  <a:blipFill>
                <a:blip r:embed="rId2"/>
                <a:stretch>
                  <a:fillRect l="-591" t="-2083" b="-7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F833F-8685-B840-91A0-C9D771D7C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8AFD0-B613-1A4A-B85E-BC5BAD897306}"/>
              </a:ext>
            </a:extLst>
          </p:cNvPr>
          <p:cNvSpPr/>
          <p:nvPr/>
        </p:nvSpPr>
        <p:spPr>
          <a:xfrm>
            <a:off x="3515557" y="1655686"/>
            <a:ext cx="914400" cy="66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DEEB455-B4A7-CE4B-9A0E-35FE2C537FB3}"/>
              </a:ext>
            </a:extLst>
          </p:cNvPr>
          <p:cNvSpPr/>
          <p:nvPr/>
        </p:nvSpPr>
        <p:spPr>
          <a:xfrm>
            <a:off x="2938509" y="1935332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6AB6CE6-25BE-E64D-84D9-1791C594DCD0}"/>
              </a:ext>
            </a:extLst>
          </p:cNvPr>
          <p:cNvSpPr/>
          <p:nvPr/>
        </p:nvSpPr>
        <p:spPr>
          <a:xfrm>
            <a:off x="4576439" y="1908699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/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blipFill>
                <a:blip r:embed="rId3"/>
                <a:stretch>
                  <a:fillRect l="-5000" r="-175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/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blipFill>
                <a:blip r:embed="rId4"/>
                <a:stretch>
                  <a:fillRect l="-6977" r="-139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/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blipFill>
                <a:blip r:embed="rId5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/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blipFill>
                <a:blip r:embed="rId6"/>
                <a:stretch>
                  <a:fillRect l="-9756" r="-1707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/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blipFill>
                <a:blip r:embed="rId7"/>
                <a:stretch>
                  <a:fillRect l="-6977" r="-1395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6336E9-769B-744E-B493-0F51CD391FD4}"/>
              </a:ext>
            </a:extLst>
          </p:cNvPr>
          <p:cNvSpPr txBox="1"/>
          <p:nvPr/>
        </p:nvSpPr>
        <p:spPr>
          <a:xfrm>
            <a:off x="1482571" y="5779363"/>
            <a:ext cx="63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 err="1"/>
              <a:t>LaPlace</a:t>
            </a:r>
            <a:r>
              <a:rPr lang="en-US" b="1" dirty="0"/>
              <a:t> Transform can represent a signal or a system.</a:t>
            </a:r>
          </a:p>
        </p:txBody>
      </p:sp>
    </p:spTree>
    <p:extLst>
      <p:ext uri="{BB962C8B-B14F-4D97-AF65-F5344CB8AC3E}">
        <p14:creationId xmlns:p14="http://schemas.microsoft.com/office/powerpoint/2010/main" val="2314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C53BC-CF67-F04C-BC67-1270F98F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Interconnected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6708E-0D85-DF4F-AECB-6F13875BB3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1026" name="Picture 2" descr="A block diagram configuration of disturbance observer based control... |  Download Scientific Diagram">
            <a:extLst>
              <a:ext uri="{FF2B5EF4-FFF2-40B4-BE49-F238E27FC236}">
                <a16:creationId xmlns:a16="http://schemas.microsoft.com/office/drawing/2014/main" id="{1DE6E2DD-2184-A140-832D-404D690B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4" y="1630840"/>
            <a:ext cx="8128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1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CF8-F96F-A944-9B00-A3A945BB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Multivariate With Forced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934F-B9FA-AF4E-B2B0-D78212909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 column vectors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dirty="0"/>
                  <a:t>  </a:t>
                </a:r>
                <a:r>
                  <a:rPr lang="en-US" sz="2000" b="0" i="1" dirty="0"/>
                  <a:t>[Apply L.T., extract constants, derivatives]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sz="2000" i="1" dirty="0"/>
                  <a:t>[Factor]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sz="2000" i="1" dirty="0"/>
                  <a:t>[Possible 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i="1" dirty="0"/>
                  <a:t> is invertible.]</a:t>
                </a:r>
              </a:p>
              <a:p>
                <a:pPr marL="400050" lvl="1" indent="0">
                  <a:buNone/>
                </a:pPr>
                <a:endParaRPr lang="en-US" b="0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934F-B9FA-AF4E-B2B0-D78212909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91C4C-AC75-A14F-80E6-2121768CC0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99AEC-CF82-5B41-9859-FF1EABD29A0D}"/>
              </a:ext>
            </a:extLst>
          </p:cNvPr>
          <p:cNvSpPr txBox="1"/>
          <p:nvPr/>
        </p:nvSpPr>
        <p:spPr>
          <a:xfrm>
            <a:off x="390617" y="4955505"/>
            <a:ext cx="670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system is stable if its poles (eigenvalues) are not positive.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20FBED-DE3F-934F-8003-F643B50E3636}"/>
                  </a:ext>
                </a:extLst>
              </p:cNvPr>
              <p:cNvSpPr/>
              <p:nvPr/>
            </p:nvSpPr>
            <p:spPr>
              <a:xfrm>
                <a:off x="1976008" y="5447796"/>
                <a:ext cx="2457659" cy="800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20FBED-DE3F-934F-8003-F643B50E3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08" y="5447796"/>
                <a:ext cx="2457659" cy="800604"/>
              </a:xfrm>
              <a:prstGeom prst="rect">
                <a:avLst/>
              </a:prstGeom>
              <a:blipFill>
                <a:blip r:embed="rId3"/>
                <a:stretch>
                  <a:fillRect t="-117188" b="-1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</p:spPr>
            <p:txBody>
              <a:bodyPr/>
              <a:lstStyle/>
              <a:p>
                <a:r>
                  <a:rPr lang="en-US" dirty="0"/>
                  <a:t>Eigenvalues are complex numbers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  <a:blipFill>
                <a:blip r:embed="rId2"/>
                <a:stretch>
                  <a:fillRect l="-1389" t="-11538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55579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74787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73" r="-2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273" r="-1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73" r="-1538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8235" r="-3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8235" r="-2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8235" r="-1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3333" r="-3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3333" r="-2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33333" r="-1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D58C7E0-9169-1142-B387-FB2BEC737E6F}"/>
              </a:ext>
            </a:extLst>
          </p:cNvPr>
          <p:cNvGrpSpPr/>
          <p:nvPr/>
        </p:nvGrpSpPr>
        <p:grpSpPr>
          <a:xfrm>
            <a:off x="2543807" y="4306231"/>
            <a:ext cx="3729391" cy="2383663"/>
            <a:chOff x="2543807" y="4306231"/>
            <a:chExt cx="3729391" cy="2383663"/>
          </a:xfrm>
        </p:grpSpPr>
        <p:pic>
          <p:nvPicPr>
            <p:cNvPr id="2052" name="Picture 4" descr="PDF] On the Harmonic Oscillation of High-order Linear Time Invariant Systems  | Semantic Scholar">
              <a:extLst>
                <a:ext uri="{FF2B5EF4-FFF2-40B4-BE49-F238E27FC236}">
                  <a16:creationId xmlns:a16="http://schemas.microsoft.com/office/drawing/2014/main" id="{381D7B19-785C-A746-9CF3-4088B6AB3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807" y="4366725"/>
              <a:ext cx="3576991" cy="211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E18C81-1A96-9F4B-A9DF-BBDCC5EE5FDF}"/>
                </a:ext>
              </a:extLst>
            </p:cNvPr>
            <p:cNvSpPr/>
            <p:nvPr/>
          </p:nvSpPr>
          <p:spPr>
            <a:xfrm>
              <a:off x="2543807" y="63830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/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CFD543-F0FF-BD4B-95AF-FD882A3E8492}"/>
                </a:ext>
              </a:extLst>
            </p:cNvPr>
            <p:cNvSpPr/>
            <p:nvPr/>
          </p:nvSpPr>
          <p:spPr>
            <a:xfrm>
              <a:off x="2695467" y="4306231"/>
              <a:ext cx="3576991" cy="2453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749F44-DBDF-E84E-83E2-229A00B8D12F}"/>
                </a:ext>
              </a:extLst>
            </p:cNvPr>
            <p:cNvSpPr/>
            <p:nvPr/>
          </p:nvSpPr>
          <p:spPr>
            <a:xfrm>
              <a:off x="2696207" y="65354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/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9DB1-574E-A14B-8C6C-84EEB4AB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228600"/>
            <a:ext cx="8430768" cy="838200"/>
          </a:xfrm>
        </p:spPr>
        <p:txBody>
          <a:bodyPr/>
          <a:lstStyle/>
          <a:p>
            <a:r>
              <a:rPr lang="en-US" dirty="0"/>
              <a:t>Reaction Network -&gt; Differential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45BA8-85D4-0A45-B84F-5392CD6FA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110345" r="-13211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110345" r="-1117" b="-1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203333" r="-13211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203333" r="-111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05208C4-DE50-7D41-A5BA-7ED3DECB627B}"/>
              </a:ext>
            </a:extLst>
          </p:cNvPr>
          <p:cNvSpPr txBox="1"/>
          <p:nvPr/>
        </p:nvSpPr>
        <p:spPr>
          <a:xfrm>
            <a:off x="348743" y="118872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Reaction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1C336-E226-C040-AC01-2951EF30F1CE}"/>
              </a:ext>
            </a:extLst>
          </p:cNvPr>
          <p:cNvSpPr txBox="1"/>
          <p:nvPr/>
        </p:nvSpPr>
        <p:spPr>
          <a:xfrm>
            <a:off x="2764028" y="4998731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Stoichiometry Matrix</a:t>
            </a:r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810F2F-103E-1B4A-BBC1-7A72DB7C4E23}"/>
              </a:ext>
            </a:extLst>
          </p:cNvPr>
          <p:cNvGrpSpPr/>
          <p:nvPr/>
        </p:nvGrpSpPr>
        <p:grpSpPr>
          <a:xfrm>
            <a:off x="3105674" y="3289669"/>
            <a:ext cx="1757498" cy="1572708"/>
            <a:chOff x="3782330" y="3426829"/>
            <a:chExt cx="1757498" cy="15727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0B41C6-AC5B-3744-BE87-6926614B8C0D}"/>
                </a:ext>
              </a:extLst>
            </p:cNvPr>
            <p:cNvSpPr txBox="1"/>
            <p:nvPr/>
          </p:nvSpPr>
          <p:spPr>
            <a:xfrm>
              <a:off x="3782330" y="342987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blipFill>
                  <a:blip r:embed="rId3"/>
                  <a:stretch>
                    <a:fillRect l="-1408" t="-2703" r="-5634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/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blipFill>
                  <a:blip r:embed="rId4"/>
                  <a:stretch>
                    <a:fillRect l="-8571" t="-10526" r="-5714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9FCAC1-5025-CA4D-BBA2-A2DB6441F5E6}"/>
                </a:ext>
              </a:extLst>
            </p:cNvPr>
            <p:cNvSpPr txBox="1"/>
            <p:nvPr/>
          </p:nvSpPr>
          <p:spPr>
            <a:xfrm>
              <a:off x="5013722" y="3426829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6E9D1E-EE95-9F49-8CA4-FD2645B8AFB0}"/>
              </a:ext>
            </a:extLst>
          </p:cNvPr>
          <p:cNvGrpSpPr/>
          <p:nvPr/>
        </p:nvGrpSpPr>
        <p:grpSpPr>
          <a:xfrm>
            <a:off x="2861381" y="3345215"/>
            <a:ext cx="1594150" cy="1404670"/>
            <a:chOff x="529661" y="3528095"/>
            <a:chExt cx="1594150" cy="14046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A9A112-B910-6E4A-ABD2-B4F7DDF0EF5D}"/>
                </a:ext>
              </a:extLst>
            </p:cNvPr>
            <p:cNvGrpSpPr/>
            <p:nvPr/>
          </p:nvGrpSpPr>
          <p:grpSpPr>
            <a:xfrm>
              <a:off x="529661" y="3793271"/>
              <a:ext cx="287258" cy="1139494"/>
              <a:chOff x="3364301" y="3729263"/>
              <a:chExt cx="287258" cy="113949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BE87A-12E8-AD4B-B912-3EE7E5CA0BB7}"/>
                  </a:ext>
                </a:extLst>
              </p:cNvPr>
              <p:cNvSpPr txBox="1"/>
              <p:nvPr/>
            </p:nvSpPr>
            <p:spPr>
              <a:xfrm>
                <a:off x="3364301" y="3729263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C0526-43BA-1F44-88E3-6DFF0D54B91C}"/>
                  </a:ext>
                </a:extLst>
              </p:cNvPr>
              <p:cNvSpPr txBox="1"/>
              <p:nvPr/>
            </p:nvSpPr>
            <p:spPr>
              <a:xfrm>
                <a:off x="3364301" y="4021891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80519D-7F87-E64C-8002-C0A344CE5782}"/>
                  </a:ext>
                </a:extLst>
              </p:cNvPr>
              <p:cNvSpPr txBox="1"/>
              <p:nvPr/>
            </p:nvSpPr>
            <p:spPr>
              <a:xfrm>
                <a:off x="3364301" y="4314519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419C51-7413-1043-B6BE-9E0B6E028DC1}"/>
                  </a:ext>
                </a:extLst>
              </p:cNvPr>
              <p:cNvSpPr txBox="1"/>
              <p:nvPr/>
            </p:nvSpPr>
            <p:spPr>
              <a:xfrm>
                <a:off x="3364301" y="460714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F017B9-C79C-C245-8A86-A83FF2E53AD2}"/>
                </a:ext>
              </a:extLst>
            </p:cNvPr>
            <p:cNvSpPr txBox="1"/>
            <p:nvPr/>
          </p:nvSpPr>
          <p:spPr>
            <a:xfrm>
              <a:off x="1258133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D4B76-C392-AB49-BA50-DD069F6010B2}"/>
                </a:ext>
              </a:extLst>
            </p:cNvPr>
            <p:cNvSpPr txBox="1"/>
            <p:nvPr/>
          </p:nvSpPr>
          <p:spPr>
            <a:xfrm>
              <a:off x="1758005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231556-25DF-BA4B-850C-D878D84B1991}"/>
              </a:ext>
            </a:extLst>
          </p:cNvPr>
          <p:cNvGrpSpPr/>
          <p:nvPr/>
        </p:nvGrpSpPr>
        <p:grpSpPr>
          <a:xfrm>
            <a:off x="5156233" y="3558128"/>
            <a:ext cx="1693266" cy="1015663"/>
            <a:chOff x="2824513" y="3558128"/>
            <a:chExt cx="1693266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/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444" r="-111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/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938" r="-370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A3C4EC-1737-1249-88BF-9E85D7BBD27A}"/>
                </a:ext>
              </a:extLst>
            </p:cNvPr>
            <p:cNvSpPr txBox="1"/>
            <p:nvPr/>
          </p:nvSpPr>
          <p:spPr>
            <a:xfrm>
              <a:off x="28245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60B1B8-CEC0-234F-810F-8AA8B566C308}"/>
                </a:ext>
              </a:extLst>
            </p:cNvPr>
            <p:cNvSpPr txBox="1"/>
            <p:nvPr/>
          </p:nvSpPr>
          <p:spPr>
            <a:xfrm>
              <a:off x="41199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185050-0438-894C-8FFC-41CD295C62B5}"/>
              </a:ext>
            </a:extLst>
          </p:cNvPr>
          <p:cNvSpPr txBox="1"/>
          <p:nvPr/>
        </p:nvSpPr>
        <p:spPr>
          <a:xfrm>
            <a:off x="6759773" y="376279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DFABC-3AEC-0C48-8562-0DDA4EB58A85}"/>
              </a:ext>
            </a:extLst>
          </p:cNvPr>
          <p:cNvSpPr txBox="1"/>
          <p:nvPr/>
        </p:nvSpPr>
        <p:spPr>
          <a:xfrm>
            <a:off x="6765869" y="4137695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2DA3F9-9DC3-D346-AB02-C017AE3C339F}"/>
              </a:ext>
            </a:extLst>
          </p:cNvPr>
          <p:cNvGrpSpPr/>
          <p:nvPr/>
        </p:nvGrpSpPr>
        <p:grpSpPr>
          <a:xfrm>
            <a:off x="854776" y="3278081"/>
            <a:ext cx="1108274" cy="1575756"/>
            <a:chOff x="420815" y="3672167"/>
            <a:chExt cx="1108274" cy="1575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/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/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/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/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D4D5D5-45ED-4047-BEF8-7AA5D894066A}"/>
                </a:ext>
              </a:extLst>
            </p:cNvPr>
            <p:cNvSpPr txBox="1"/>
            <p:nvPr/>
          </p:nvSpPr>
          <p:spPr>
            <a:xfrm>
              <a:off x="420815" y="367216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6734A7-DDD6-8E43-B861-E4C738F9539E}"/>
                </a:ext>
              </a:extLst>
            </p:cNvPr>
            <p:cNvSpPr txBox="1"/>
            <p:nvPr/>
          </p:nvSpPr>
          <p:spPr>
            <a:xfrm>
              <a:off x="1002983" y="3678263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/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blipFill>
                <a:blip r:embed="rId11"/>
                <a:stretch>
                  <a:fillRect l="-7895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/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blipFill>
                <a:blip r:embed="rId12"/>
                <a:stretch>
                  <a:fillRect l="-13514" r="-1351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9D823ED-2A44-174C-9924-A3619822B2DB}"/>
              </a:ext>
            </a:extLst>
          </p:cNvPr>
          <p:cNvSpPr txBox="1"/>
          <p:nvPr/>
        </p:nvSpPr>
        <p:spPr>
          <a:xfrm>
            <a:off x="5156233" y="4998731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Reaction Flux Vector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6E1C03-52F8-E24D-BFC8-E943BC0E270F}"/>
              </a:ext>
            </a:extLst>
          </p:cNvPr>
          <p:cNvSpPr txBox="1"/>
          <p:nvPr/>
        </p:nvSpPr>
        <p:spPr>
          <a:xfrm>
            <a:off x="298925" y="4995491"/>
            <a:ext cx="2178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State Change Vector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/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blipFill>
                <a:blip r:embed="rId13"/>
                <a:stretch>
                  <a:fillRect l="-4348" t="-2381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E199553-FD58-9445-8CFF-028FB95AA032}"/>
              </a:ext>
            </a:extLst>
          </p:cNvPr>
          <p:cNvSpPr txBox="1"/>
          <p:nvPr/>
        </p:nvSpPr>
        <p:spPr>
          <a:xfrm>
            <a:off x="2410160" y="5866989"/>
            <a:ext cx="539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But this is a nonlinear system!</a:t>
            </a:r>
          </a:p>
        </p:txBody>
      </p:sp>
    </p:spTree>
    <p:extLst>
      <p:ext uri="{BB962C8B-B14F-4D97-AF65-F5344CB8AC3E}">
        <p14:creationId xmlns:p14="http://schemas.microsoft.com/office/powerpoint/2010/main" val="20962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  <p:bldP spid="37" grpId="0"/>
      <p:bldP spid="46" grpId="0"/>
      <p:bldP spid="47" grpId="0"/>
      <p:bldP spid="48" grpId="0"/>
      <p:bldP spid="49" grpId="0"/>
      <p:bldP spid="50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2DA6-9804-3743-8C3E-63A2108C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Where do nonlinear models arise in biochemical systems?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With mass action kinetics, reaction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b="0" dirty="0"/>
                  <a:t>Kinetics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𝑘𝐴𝐵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Enzyme kinetics</a:t>
                </a:r>
              </a:p>
              <a:p>
                <a:pPr lvl="1"/>
                <a:r>
                  <a:rPr lang="en-US" dirty="0"/>
                  <a:t>Positive feedback</a:t>
                </a:r>
              </a:p>
              <a:p>
                <a:pPr lvl="1"/>
                <a:r>
                  <a:rPr lang="en-US" dirty="0"/>
                  <a:t>And much, much more</a:t>
                </a:r>
              </a:p>
              <a:p>
                <a:r>
                  <a:rPr lang="en-US" dirty="0"/>
                  <a:t>Handling nonlinear models – Linearize them!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0634-FC2A-384F-9E54-2DDBFB0409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2543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381000"/>
            <a:ext cx="8500369" cy="838200"/>
          </a:xfrm>
        </p:spPr>
        <p:txBody>
          <a:bodyPr/>
          <a:lstStyle/>
          <a:p>
            <a:r>
              <a:rPr lang="en-US" dirty="0"/>
              <a:t>Linearizing the State Change Vector: Fixed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/>
                  <a:t>fixed point </a:t>
                </a:r>
                <a:r>
                  <a:rPr lang="en-US" sz="2000" dirty="0"/>
                  <a:t>is a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="0" dirty="0"/>
                  <a:t> indicates a small change, is a deviation from a fixed point. Also called a </a:t>
                </a:r>
                <a:r>
                  <a:rPr lang="en-US" sz="2000" b="1" dirty="0"/>
                  <a:t>nominal value</a:t>
                </a:r>
                <a:r>
                  <a:rPr lang="en-US" sz="2000" b="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We often want our closed loop system to regulate to a fixed point. In this case, the fixed point is also the </a:t>
                </a:r>
                <a:r>
                  <a:rPr lang="en-US" sz="2000" b="1" dirty="0"/>
                  <a:t>operating point </a:t>
                </a:r>
                <a:r>
                  <a:rPr lang="en-US" sz="2000" dirty="0"/>
                  <a:t>of the system.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  <a:blipFill>
                <a:blip r:embed="rId3"/>
                <a:stretch>
                  <a:fillRect l="-740" t="-1339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6057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the State Change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b="0" dirty="0"/>
                  <a:t>, which is linear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  <a:blipFill>
                <a:blip r:embed="rId3"/>
                <a:stretch>
                  <a:fillRect l="-740" t="-4478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BB1FB4-C388-2340-82FD-54475D12C020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71FBC-C4AE-C24E-8D85-5089330A9B63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B072A2-5AF1-974F-88D2-A81B67E628B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AB540F-DBA3-9B4F-947F-6ABD61B53BE3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5A0615-8648-F64A-85C9-BBCC86BA8D1A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3B749D-7EC3-EC49-8C72-F1D882719718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12A5DA2-7D29-1142-969E-3E5A2FD35939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CA27DF-EEFA-8140-BAFF-C7DFEB445A8B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8B7A50-6DEA-B74F-9CFD-0C0D2DEFA12C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8F4931-5480-4F4F-97E0-690B02849CC8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AC5F404-72E8-C546-B728-44319DD363C5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49F169-6C4E-9D4D-8A1C-3FD9A56529D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681A3-0139-3742-9C2B-D0E04FA202F1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32D5E-809B-854E-9749-25105F6B54DB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28A1D6-041F-7A46-BD50-E888B9EA855B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515EB4-4260-6448-B1E2-158E5E2FE55D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1C645-AEE3-6542-B897-ED56B7AB1110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4D77C1-B57C-3F48-AF65-6E90FCFAF2F8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1F88B8-FB6C-A14F-8C42-B597F09EA40E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EBC559-33F1-1344-82FC-29C2401C0ADE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56200E-71A1-044F-9747-23FB834A4D04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2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10F2BB-558A-6949-B0F7-0580140D2180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2A0380-08D0-E143-9CC6-D24A4FA00779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/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94BAFF-0DE2-3046-9FF2-45EF81AD0F89}"/>
              </a:ext>
            </a:extLst>
          </p:cNvPr>
          <p:cNvSpPr txBox="1"/>
          <p:nvPr/>
        </p:nvSpPr>
        <p:spPr>
          <a:xfrm>
            <a:off x="3464004" y="450872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Jacobian</a:t>
            </a:r>
            <a:r>
              <a:rPr lang="en-US" dirty="0"/>
              <a:t> of the state change vector</a:t>
            </a:r>
          </a:p>
        </p:txBody>
      </p:sp>
    </p:spTree>
    <p:extLst>
      <p:ext uri="{BB962C8B-B14F-4D97-AF65-F5344CB8AC3E}">
        <p14:creationId xmlns:p14="http://schemas.microsoft.com/office/powerpoint/2010/main" val="76331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a Nonlinear System: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For a suitable operating point: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  <a:blipFill>
                <a:blip r:embed="rId3"/>
                <a:stretch>
                  <a:fillRect l="-77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66800" y="6294437"/>
            <a:ext cx="533400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/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/>
              <p:nvPr/>
            </p:nvSpPr>
            <p:spPr>
              <a:xfrm>
                <a:off x="4045061" y="4283155"/>
                <a:ext cx="3237168" cy="91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̃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61" y="4283155"/>
                <a:ext cx="3237168" cy="913135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D206339-A21D-7841-B803-0BA4F8D62BE3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027750-1F1A-414A-AC84-766B6983B1DE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063005-1B93-B14B-8931-55781523847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C576BB5-B586-E848-A347-E70A75585468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99D8E6E-DE54-0B4C-AF97-2D611BC95003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48E2E8-7B87-0845-BEE9-17B0CACF633A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39FA90B-A317-7240-9593-1CBE511843D2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512EE2-5B40-9447-B11E-86C7AF9BB48A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BB868F-6585-3F44-99A7-34BAFA324B92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7266BC-E837-9E45-BBB3-F5AC407DABD6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D0FE999-4ED1-4345-AA53-4CE62662F2E2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30517D1-5283-B047-BE83-607F83BA5E4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13F37E-3DB2-9046-B593-8A5759EFD8C4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B17342-769D-9C40-ACEA-45070C48B53D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2E50D6-9E0E-9340-B005-2D18D9CD3E3C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C7C95FC-017D-FA46-AFAF-83DE871AF4E7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259AF8-F7B8-E64C-A556-3C2097ABD28C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C013FD-0829-6D44-8525-FF2EC97D1949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AFEA625-BE84-1540-825D-C4FABE54F674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E2D1B1-B0D3-454C-B6A0-3039007D77D3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CAFCA1D-20B5-3242-A629-52584FE04E58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4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5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B7CCA5-3D14-2449-B604-D46DA4B396A4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A39401-218D-414D-8FA9-E41F076E2B26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9DE484-76EE-5F4D-8A89-3F016F7DAEF6}"/>
              </a:ext>
            </a:extLst>
          </p:cNvPr>
          <p:cNvSpPr txBox="1"/>
          <p:nvPr/>
        </p:nvSpPr>
        <p:spPr>
          <a:xfrm>
            <a:off x="481659" y="5581381"/>
            <a:ext cx="820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generally drop the tildes, and so the use of nominal values is implicit.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A21AB88-EF4F-B341-9FFC-192A677C586F}"/>
              </a:ext>
            </a:extLst>
          </p:cNvPr>
          <p:cNvGrpSpPr/>
          <p:nvPr/>
        </p:nvGrpSpPr>
        <p:grpSpPr>
          <a:xfrm>
            <a:off x="2653569" y="4072601"/>
            <a:ext cx="1221814" cy="1021017"/>
            <a:chOff x="3782330" y="3426829"/>
            <a:chExt cx="1741878" cy="150262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BC15D6-E934-464E-A46B-AF56C48782CB}"/>
                </a:ext>
              </a:extLst>
            </p:cNvPr>
            <p:cNvSpPr txBox="1"/>
            <p:nvPr/>
          </p:nvSpPr>
          <p:spPr>
            <a:xfrm>
              <a:off x="3782330" y="3429877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[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blipFill>
                  <a:blip r:embed="rId16"/>
                  <a:stretch>
                    <a:fillRect t="-6897" r="-5357" b="-34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/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blipFill>
                  <a:blip r:embed="rId17"/>
                  <a:stretch>
                    <a:fillRect l="-9091" t="-10000" r="-545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26ADA3B-F780-B14A-BE11-1F31F9DBF0DC}"/>
                </a:ext>
              </a:extLst>
            </p:cNvPr>
            <p:cNvSpPr txBox="1"/>
            <p:nvPr/>
          </p:nvSpPr>
          <p:spPr>
            <a:xfrm>
              <a:off x="5013722" y="3426829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/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blipFill>
                <a:blip r:embed="rId18"/>
                <a:stretch>
                  <a:fillRect l="-10345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/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blipFill>
                <a:blip r:embed="rId1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3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3" grpId="0"/>
      <p:bldP spid="64" grpId="0"/>
      <p:bldP spid="6" grpId="0"/>
      <p:bldP spid="154" grpId="0"/>
      <p:bldP spid="1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185EF6-FAAA-1448-A3DB-FA6BC32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819A5-CC67-7B41-9408-03287451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1"/>
          </a:xfrm>
        </p:spPr>
        <p:txBody>
          <a:bodyPr/>
          <a:lstStyle/>
          <a:p>
            <a:r>
              <a:rPr lang="en-US" sz="2800" dirty="0"/>
              <a:t>Solving linear ordinary differential equations</a:t>
            </a:r>
          </a:p>
          <a:p>
            <a:pPr lvl="1"/>
            <a:r>
              <a:rPr lang="en-US" sz="2400" dirty="0"/>
              <a:t>Univariate without/with forced input</a:t>
            </a:r>
          </a:p>
          <a:p>
            <a:pPr lvl="1"/>
            <a:r>
              <a:rPr lang="en-US" sz="2400" dirty="0"/>
              <a:t>Multivariate without/with forced input</a:t>
            </a:r>
          </a:p>
          <a:p>
            <a:pPr lvl="2"/>
            <a:r>
              <a:rPr lang="en-US" sz="2000" dirty="0"/>
              <a:t>Matrix exponential solutions, eigenvalue solutions</a:t>
            </a:r>
          </a:p>
          <a:p>
            <a:r>
              <a:rPr lang="en-US" sz="2800" dirty="0" err="1"/>
              <a:t>LaPlace</a:t>
            </a:r>
            <a:r>
              <a:rPr lang="en-US" sz="2800" dirty="0"/>
              <a:t> transform refresher</a:t>
            </a:r>
          </a:p>
          <a:p>
            <a:pPr lvl="1"/>
            <a:r>
              <a:rPr lang="en-US" sz="2400" dirty="0"/>
              <a:t>Poles, DC gain, convolution</a:t>
            </a:r>
          </a:p>
          <a:p>
            <a:r>
              <a:rPr lang="en-US" sz="2800" dirty="0"/>
              <a:t>Non-linear differential equations</a:t>
            </a:r>
          </a:p>
          <a:p>
            <a:pPr lvl="1"/>
            <a:r>
              <a:rPr lang="en-US" sz="2400" dirty="0"/>
              <a:t>Fixed points</a:t>
            </a:r>
          </a:p>
          <a:p>
            <a:pPr lvl="1"/>
            <a:r>
              <a:rPr lang="en-US" sz="2400" dirty="0"/>
              <a:t>Jacobian</a:t>
            </a:r>
          </a:p>
          <a:p>
            <a:pPr lvl="1"/>
            <a:r>
              <a:rPr lang="en-US" sz="2400" dirty="0"/>
              <a:t>Solution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1AA2D-A0F1-0C46-8A04-45E3E7375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5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A500-22F3-074A-9AD8-3CE539D0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Linearity and Why it’s Important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Implications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be decomposed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Divide and conquer!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E7A22-143A-5A4A-A01F-67F6393AA0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3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8673484" cy="838200"/>
          </a:xfrm>
        </p:spPr>
        <p:txBody>
          <a:bodyPr/>
          <a:lstStyle/>
          <a:p>
            <a:r>
              <a:rPr lang="en-US" sz="2800" dirty="0"/>
              <a:t>Univariate, First Order, Linear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Homogeneous: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, substituting: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Inhomogeneous (forced input):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Interpretation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response of a homogeneous system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with initial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Since the system is linear, we sum all of the responses to initial conditions.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59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Homogeneous: Matrix Exponential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column vector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:pPr lvl="1"/>
                <a:r>
                  <a:rPr lang="en-US" dirty="0"/>
                  <a:t>Scalars are real</a:t>
                </a:r>
              </a:p>
              <a:p>
                <a:r>
                  <a:rPr lang="en-US" dirty="0"/>
                  <a:t>Solution 1 - Matrix Exponential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Same as the univariate case!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But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87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Homogeneous: Eigenvector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/>
                  <a:t> is a column vector</a:t>
                </a:r>
              </a:p>
              <a:p>
                <a:pPr lvl="1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matrix</a:t>
                </a:r>
              </a:p>
              <a:p>
                <a:pPr lvl="1"/>
                <a:r>
                  <a:rPr lang="en-US" sz="1800" dirty="0"/>
                  <a:t>Scalars are real</a:t>
                </a:r>
              </a:p>
              <a:p>
                <a:r>
                  <a:rPr lang="en-US" sz="2000" dirty="0"/>
                  <a:t>Solution 2 – (distinct) Eigenvalues and eigenvectors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𝑼𝑬𝒄</m:t>
                      </m:r>
                    </m:oMath>
                  </m:oMathPara>
                </a14:m>
                <a:endParaRPr lang="en-US" sz="20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are the eigenvectors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800" b="1" dirty="0"/>
              </a:p>
              <a:p>
                <a:r>
                  <a:rPr lang="en-US" sz="2000" dirty="0"/>
                  <a:t>Validation</a:t>
                </a:r>
              </a:p>
              <a:p>
                <a:pPr lvl="1"/>
                <a:r>
                  <a:rPr lang="en-US" sz="1800" dirty="0"/>
                  <a:t>Each eigenvector, value is a solution: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The sum of solutions is also a solution</a:t>
                </a:r>
              </a:p>
              <a:p>
                <a:r>
                  <a:rPr lang="en-US" sz="2200" dirty="0"/>
                  <a:t>Repeated eigenvalues have terms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blipFill>
                <a:blip r:embed="rId3"/>
                <a:stretch>
                  <a:fillRect l="-926" b="-3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551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4F7C-F55D-1346-9362-CF86B3E4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Eigenvectors Determine Trajectory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B6453-8D6C-CB4D-8ABA-D054172A7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1C7067-9AA8-D944-8A73-7157605FABA9}"/>
              </a:ext>
            </a:extLst>
          </p:cNvPr>
          <p:cNvSpPr/>
          <p:nvPr/>
        </p:nvSpPr>
        <p:spPr>
          <a:xfrm>
            <a:off x="736846" y="1287262"/>
            <a:ext cx="550416" cy="550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506BEE-E39C-014A-AEC5-0A0110A966CF}"/>
              </a:ext>
            </a:extLst>
          </p:cNvPr>
          <p:cNvSpPr/>
          <p:nvPr/>
        </p:nvSpPr>
        <p:spPr>
          <a:xfrm>
            <a:off x="1777013" y="1287261"/>
            <a:ext cx="550416" cy="550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085A2C-2B70-5D47-8579-B7DAFEFE9923}"/>
              </a:ext>
            </a:extLst>
          </p:cNvPr>
          <p:cNvSpPr/>
          <p:nvPr/>
        </p:nvSpPr>
        <p:spPr>
          <a:xfrm>
            <a:off x="2799422" y="1287261"/>
            <a:ext cx="550416" cy="550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884278-C627-C94A-9A65-2EF7B97D48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287262" y="1562469"/>
            <a:ext cx="4897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E3F0E-2638-844D-B134-FA99FD75D3E4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327429" y="1562469"/>
            <a:ext cx="471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48540-A596-3C44-A9A0-DE2D1FEA3DF4}"/>
                  </a:ext>
                </a:extLst>
              </p:cNvPr>
              <p:cNvSpPr txBox="1"/>
              <p:nvPr/>
            </p:nvSpPr>
            <p:spPr>
              <a:xfrm>
                <a:off x="931270" y="1821401"/>
                <a:ext cx="988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48540-A596-3C44-A9A0-DE2D1FEA3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70" y="1821401"/>
                <a:ext cx="9886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C0373-141B-B444-B1CA-9E46F208FECE}"/>
                  </a:ext>
                </a:extLst>
              </p:cNvPr>
              <p:cNvSpPr txBox="1"/>
              <p:nvPr/>
            </p:nvSpPr>
            <p:spPr>
              <a:xfrm>
                <a:off x="2032696" y="1836477"/>
                <a:ext cx="11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C0373-141B-B444-B1CA-9E46F208F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96" y="1836477"/>
                <a:ext cx="1127553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51353-4931-FD4A-AAD5-4B93057F4C3C}"/>
                  </a:ext>
                </a:extLst>
              </p:cNvPr>
              <p:cNvSpPr txBox="1"/>
              <p:nvPr/>
            </p:nvSpPr>
            <p:spPr>
              <a:xfrm>
                <a:off x="3799643" y="996157"/>
                <a:ext cx="1680717" cy="1508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51353-4931-FD4A-AAD5-4B93057F4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643" y="996157"/>
                <a:ext cx="1680717" cy="1508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B667600-ACA1-1C49-AACF-452598799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707" y="1004099"/>
            <a:ext cx="2910093" cy="1956787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2604A6BC-B5E6-D64F-A8B7-728CFB27F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050" y="3870482"/>
            <a:ext cx="5410115" cy="2081256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BAC0C5F0-65C6-E747-9065-153F4F8F5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912" y="4201546"/>
            <a:ext cx="2755900" cy="1562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C6FF66-8942-364D-8775-4C19CE0D9CF7}"/>
              </a:ext>
            </a:extLst>
          </p:cNvPr>
          <p:cNvSpPr txBox="1"/>
          <p:nvPr/>
        </p:nvSpPr>
        <p:spPr>
          <a:xfrm>
            <a:off x="248570" y="3889948"/>
            <a:ext cx="303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Eigenvectors for eigenvalues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59058-67E4-E94A-B27C-AF1E7ECB40B1}"/>
              </a:ext>
            </a:extLst>
          </p:cNvPr>
          <p:cNvSpPr txBox="1"/>
          <p:nvPr/>
        </p:nvSpPr>
        <p:spPr>
          <a:xfrm>
            <a:off x="3799643" y="6027939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(Lines are “fuzzified” so can see overlaps.)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1EDAF9-3B1F-E84A-82ED-A1A8C853197E}"/>
                  </a:ext>
                </a:extLst>
              </p:cNvPr>
              <p:cNvSpPr/>
              <p:nvPr/>
            </p:nvSpPr>
            <p:spPr>
              <a:xfrm>
                <a:off x="564554" y="2879432"/>
                <a:ext cx="229261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1EDAF9-3B1F-E84A-82ED-A1A8C8531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4" y="2879432"/>
                <a:ext cx="2292615" cy="764505"/>
              </a:xfrm>
              <a:prstGeom prst="rect">
                <a:avLst/>
              </a:prstGeom>
              <a:blipFill>
                <a:blip r:embed="rId8"/>
                <a:stretch>
                  <a:fillRect t="-119355" b="-16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7276F98-2670-6043-B28F-1A17FF681CD5}"/>
              </a:ext>
            </a:extLst>
          </p:cNvPr>
          <p:cNvSpPr txBox="1"/>
          <p:nvPr/>
        </p:nvSpPr>
        <p:spPr>
          <a:xfrm>
            <a:off x="6951216" y="28497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660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Linear, Forced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 column vectors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:r>
                  <a:rPr lang="en-US" dirty="0"/>
                  <a:t>Interpretation is same as for univariate</a:t>
                </a:r>
              </a:p>
              <a:p>
                <a:r>
                  <a:rPr lang="en-US" dirty="0"/>
                  <a:t>Best solved using </a:t>
                </a:r>
                <a:r>
                  <a:rPr lang="en-US" dirty="0" err="1"/>
                  <a:t>LaPlace</a:t>
                </a:r>
                <a:r>
                  <a:rPr lang="en-US" dirty="0"/>
                  <a:t> transforms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49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183065</TotalTime>
  <Words>1591</Words>
  <Application>Microsoft Macintosh PowerPoint</Application>
  <PresentationFormat>On-screen Show (4:3)</PresentationFormat>
  <Paragraphs>307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BIOE 498 / BIOE 599  Advanced Biological Control Systems   Lecture 4: Modeling Dynamical Systems  </vt:lpstr>
      <vt:lpstr>G.P.E. Box (Famous Statistician)</vt:lpstr>
      <vt:lpstr>Agenda</vt:lpstr>
      <vt:lpstr>What is Linearity and Why it’s Important</vt:lpstr>
      <vt:lpstr>Univariate, First Order, Linear Differential Equations</vt:lpstr>
      <vt:lpstr>Multivariate, Homogeneous: Matrix Exponential Solution </vt:lpstr>
      <vt:lpstr>Multivariate, Homogeneous: Eigenvector Solution </vt:lpstr>
      <vt:lpstr>How Eigenvectors Determine Trajectory</vt:lpstr>
      <vt:lpstr>Multivariate, Linear, Forced Input</vt:lpstr>
      <vt:lpstr>LaPlace Transform Essentials</vt:lpstr>
      <vt:lpstr>Signals and Transfer Functions</vt:lpstr>
      <vt:lpstr>Example of Interconnected Systems</vt:lpstr>
      <vt:lpstr>Solution for Multivariate With Forced Input</vt:lpstr>
      <vt:lpstr>Classification of Systems</vt:lpstr>
      <vt:lpstr>Reaction Network -&gt; Differential Equations</vt:lpstr>
      <vt:lpstr>Nonlinear Models</vt:lpstr>
      <vt:lpstr>Linearizing the State Change Vector: Fixed Points</vt:lpstr>
      <vt:lpstr>Linearizing the State Change Vector</vt:lpstr>
      <vt:lpstr>Linearizing a Nonlinear System: Example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2708</cp:revision>
  <dcterms:created xsi:type="dcterms:W3CDTF">2008-11-04T22:35:39Z</dcterms:created>
  <dcterms:modified xsi:type="dcterms:W3CDTF">2022-03-28T17:51:52Z</dcterms:modified>
</cp:coreProperties>
</file>