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06" r:id="rId3"/>
    <p:sldId id="433" r:id="rId4"/>
    <p:sldId id="502" r:id="rId5"/>
    <p:sldId id="505" r:id="rId6"/>
    <p:sldId id="509" r:id="rId7"/>
    <p:sldId id="510" r:id="rId8"/>
    <p:sldId id="508" r:id="rId9"/>
    <p:sldId id="494" r:id="rId10"/>
    <p:sldId id="507" r:id="rId11"/>
    <p:sldId id="529" r:id="rId12"/>
    <p:sldId id="517" r:id="rId13"/>
    <p:sldId id="512" r:id="rId14"/>
    <p:sldId id="530" r:id="rId15"/>
    <p:sldId id="531" r:id="rId16"/>
    <p:sldId id="537" r:id="rId17"/>
    <p:sldId id="515" r:id="rId18"/>
    <p:sldId id="538" r:id="rId19"/>
    <p:sldId id="539" r:id="rId20"/>
    <p:sldId id="540" r:id="rId21"/>
    <p:sldId id="533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86414"/>
  </p:normalViewPr>
  <p:slideViewPr>
    <p:cSldViewPr snapToGrid="0" snapToObjects="1">
      <p:cViewPr>
        <p:scale>
          <a:sx n="126" d="100"/>
          <a:sy n="126" d="100"/>
        </p:scale>
        <p:origin x="175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2/5/23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2/5/23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450.png"/><Relationship Id="rId5" Type="http://schemas.openxmlformats.org/officeDocument/2006/relationships/image" Target="../media/image54.png"/><Relationship Id="rId10" Type="http://schemas.openxmlformats.org/officeDocument/2006/relationships/image" Target="../media/image440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transform.</a:t>
                </a:r>
              </a:p>
              <a:p>
                <a:r>
                  <a:rPr lang="en-US" dirty="0"/>
                  <a:t>Provides an easy way to find poles and DC gain (SOG)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unstable.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A8ED5-2580-4463-9220-3EDAF75F768A}"/>
              </a:ext>
            </a:extLst>
          </p:cNvPr>
          <p:cNvSpPr txBox="1"/>
          <p:nvPr/>
        </p:nvSpPr>
        <p:spPr>
          <a:xfrm>
            <a:off x="527751" y="4921018"/>
            <a:ext cx="777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transfer function of a system in series is the product of the transfer functions of the individual systems.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/>
              <p:nvPr/>
            </p:nvSpPr>
            <p:spPr>
              <a:xfrm>
                <a:off x="2377216" y="5914596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16" y="5914596"/>
                <a:ext cx="761106" cy="276999"/>
              </a:xfrm>
              <a:prstGeom prst="rect">
                <a:avLst/>
              </a:prstGeom>
              <a:blipFill>
                <a:blip r:embed="rId10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/>
              <p:nvPr/>
            </p:nvSpPr>
            <p:spPr>
              <a:xfrm>
                <a:off x="3131138" y="5718548"/>
                <a:ext cx="216956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38" y="5718548"/>
                <a:ext cx="2169568" cy="669094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  <a:blipFill>
                <a:blip r:embed="rId2"/>
                <a:stretch>
                  <a:fillRect l="-169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|&lt;∞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b="0" dirty="0"/>
                  <a:t>DC Gain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The output signal for the transfer function has Laplace transform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final value of this signal (if it converges)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invariant (LTI) systems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Analyzing systems using Laplace </a:t>
            </a:r>
            <a:r>
              <a:rPr lang="en-US" dirty="0" err="1"/>
              <a:t>Transfoms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9825-7954-1ECC-8E11-73D2E55C5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amplification.</a:t>
            </a:r>
          </a:p>
          <a:p>
            <a:r>
              <a:rPr lang="en-US" dirty="0"/>
              <a:t>Exponential.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Laplace Transforms.</a:t>
            </a:r>
          </a:p>
          <a:p>
            <a:r>
              <a:rPr lang="en-US" dirty="0"/>
              <a:t>Poles determine the system dynamics: stability, oscillation.</a:t>
            </a:r>
          </a:p>
          <a:p>
            <a:r>
              <a:rPr lang="en-US" dirty="0"/>
              <a:t>The Laplace transform for a system is called a transfer function.</a:t>
            </a:r>
          </a:p>
          <a:p>
            <a:r>
              <a:rPr lang="en-US" dirty="0"/>
              <a:t>DC 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3200" b="1" dirty="0"/>
                  <a:t>SOG properties</a:t>
                </a:r>
                <a:endParaRPr lang="en-US" sz="2400" dirty="0"/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</a:t>
                </a:r>
              </a:p>
              <a:p>
                <a:pPr lvl="1"/>
                <a:r>
                  <a:rPr lang="en-US" sz="2000" dirty="0"/>
                  <a:t>DC</a:t>
                </a:r>
                <a:r>
                  <a:rPr lang="en-US" sz="2000" b="1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unit step at time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695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000" dirty="0"/>
                  <a:t>Differential equation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r>
                  <a:rPr lang="en-US" sz="2000" b="0" dirty="0"/>
                  <a:t>This system generates a signal (like a noise generator)</a:t>
                </a:r>
              </a:p>
              <a:p>
                <a:r>
                  <a:rPr lang="en-US" sz="2000" dirty="0"/>
                  <a:t>Solving the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the </a:t>
                </a:r>
                <a:r>
                  <a:rPr lang="en-US" sz="1400" b="1" dirty="0"/>
                  <a:t>characteristic</a:t>
                </a:r>
                <a:r>
                  <a:rPr lang="en-US" sz="14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Solve the characteristic equation. The solutions are the </a:t>
                </a:r>
                <a:r>
                  <a:rPr lang="en-US" sz="1800" b="1" u="sng" dirty="0"/>
                  <a:t>poles.</a:t>
                </a:r>
                <a:endParaRPr lang="en-US" sz="18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;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0" dirty="0"/>
                  <a:t> 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⋅0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Solution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blipFill>
                <a:blip r:embed="rId2"/>
                <a:stretch>
                  <a:fillRect l="-743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59E-58DB-9642-C1D3-EDCCD73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Computational Solutions to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9031-9784-43F6-1A27-5362E199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/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differential equation can be solved computationally using the Euler method.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solution is know (initial condition) or estimated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point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tangent,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new estimate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blipFill>
                <a:blip r:embed="rId2"/>
                <a:stretch>
                  <a:fillRect l="-614" t="-1575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/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/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9514DDD-F792-3A74-AE89-A8245FF87A1F}"/>
              </a:ext>
            </a:extLst>
          </p:cNvPr>
          <p:cNvGrpSpPr/>
          <p:nvPr/>
        </p:nvGrpSpPr>
        <p:grpSpPr>
          <a:xfrm>
            <a:off x="585932" y="962660"/>
            <a:ext cx="6578520" cy="3503543"/>
            <a:chOff x="585932" y="962660"/>
            <a:chExt cx="6578520" cy="3503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FFF4D0-787B-7AC2-91A5-B5AF4FC7D698}"/>
                </a:ext>
              </a:extLst>
            </p:cNvPr>
            <p:cNvGrpSpPr/>
            <p:nvPr/>
          </p:nvGrpSpPr>
          <p:grpSpPr>
            <a:xfrm>
              <a:off x="585932" y="962660"/>
              <a:ext cx="6578520" cy="3503543"/>
              <a:chOff x="585932" y="962660"/>
              <a:chExt cx="6578520" cy="35035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C62865-2868-FD85-5989-EA978CF5DA79}"/>
                  </a:ext>
                </a:extLst>
              </p:cNvPr>
              <p:cNvGrpSpPr/>
              <p:nvPr/>
            </p:nvGrpSpPr>
            <p:grpSpPr>
              <a:xfrm>
                <a:off x="2088682" y="962660"/>
                <a:ext cx="3754922" cy="3320582"/>
                <a:chOff x="2540000" y="1511300"/>
                <a:chExt cx="4064000" cy="3835400"/>
              </a:xfrm>
            </p:grpSpPr>
            <p:pic>
              <p:nvPicPr>
                <p:cNvPr id="1026" name="Picture 2" descr="Euler's method">
                  <a:extLst>
                    <a:ext uri="{FF2B5EF4-FFF2-40B4-BE49-F238E27FC236}">
                      <a16:creationId xmlns:a16="http://schemas.microsoft.com/office/drawing/2014/main" id="{38A174A3-5689-6E42-724F-375DE00A37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000" y="1511300"/>
                  <a:ext cx="4064000" cy="3835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DD897D-1324-11BC-4E4A-06A8FC45D7F6}"/>
                    </a:ext>
                  </a:extLst>
                </p:cNvPr>
                <p:cNvSpPr/>
                <p:nvPr/>
              </p:nvSpPr>
              <p:spPr>
                <a:xfrm>
                  <a:off x="3088433" y="1511300"/>
                  <a:ext cx="1483567" cy="9053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/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/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/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6" t="-116981" r="-10135" b="-1811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/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6667" b="-40000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AA9FA9-D3EB-3E1B-23B1-48942701C14A}"/>
                  </a:ext>
                </a:extLst>
              </p:cNvPr>
              <p:cNvCxnSpPr/>
              <p:nvPr/>
            </p:nvCxnSpPr>
            <p:spPr>
              <a:xfrm flipV="1">
                <a:off x="3881536" y="3063304"/>
                <a:ext cx="0" cy="884856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/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152" t="-26667" b="-43333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A51708-EF12-A02B-E5E2-B9A737D009F9}"/>
                  </a:ext>
                </a:extLst>
              </p:cNvPr>
              <p:cNvCxnSpPr/>
              <p:nvPr/>
            </p:nvCxnSpPr>
            <p:spPr>
              <a:xfrm flipH="1">
                <a:off x="2355609" y="2983567"/>
                <a:ext cx="1468126" cy="0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/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Poles: Solutions to the characteristic equation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/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285856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285856"/>
                <a:ext cx="8558784" cy="661387"/>
              </a:xfrm>
              <a:blipFill>
                <a:blip r:embed="rId2"/>
                <a:stretch>
                  <a:fillRect l="-1481" t="-943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5D7BA-125C-E7DF-6C2C-76AA2D49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0" y="3251200"/>
            <a:ext cx="520700" cy="35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5">
                <a:extLst>
                  <a:ext uri="{FF2B5EF4-FFF2-40B4-BE49-F238E27FC236}">
                    <a16:creationId xmlns:a16="http://schemas.microsoft.com/office/drawing/2014/main" id="{8B481381-8CA7-BC7A-C008-3189F4E732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5" y="23133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5">
                <a:extLst>
                  <a:ext uri="{FF2B5EF4-FFF2-40B4-BE49-F238E27FC236}">
                    <a16:creationId xmlns:a16="http://schemas.microsoft.com/office/drawing/2014/main" id="{8B481381-8CA7-BC7A-C008-3189F4E732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5" y="23133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1754" r="-200637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1754" r="-101923" b="-298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54" r="-1274" b="-29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87879" r="-300637" b="-1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87879" r="-200637" b="-1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87879" r="-101923" b="-1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37" t="-131915" r="-300637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37" t="-131915" r="-200637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23" t="-131915" r="-101923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196823</TotalTime>
  <Words>1237</Words>
  <Application>Microsoft Macintosh PowerPoint</Application>
  <PresentationFormat>On-screen Show (4:3)</PresentationFormat>
  <Paragraphs>215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BIOE 498 / BIOE 599  Advanced Biological Control Systems   Lecture 9: Linear Time Invariant Systems  </vt:lpstr>
      <vt:lpstr>Agenda</vt:lpstr>
      <vt:lpstr>G.P.E. Box (Famous Statistician)</vt:lpstr>
      <vt:lpstr>Modeling Signals &amp; Systems</vt:lpstr>
      <vt:lpstr>First Order Linear Time Invariant (LTI) System</vt:lpstr>
      <vt:lpstr>Computational Solutions to Differential Equations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What are the poles? Are the systems stable?</vt:lpstr>
      <vt:lpstr>Transfer Function</vt:lpstr>
      <vt:lpstr>Final Value Theorem</vt:lpstr>
      <vt:lpstr>DC Gain For Transfer Functions</vt:lpstr>
      <vt:lpstr>Examples of Calculating DC Gain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2912</cp:revision>
  <dcterms:created xsi:type="dcterms:W3CDTF">2008-11-04T22:35:39Z</dcterms:created>
  <dcterms:modified xsi:type="dcterms:W3CDTF">2023-02-05T18:42:47Z</dcterms:modified>
</cp:coreProperties>
</file>