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506" r:id="rId3"/>
    <p:sldId id="433" r:id="rId4"/>
    <p:sldId id="502" r:id="rId5"/>
    <p:sldId id="545" r:id="rId6"/>
    <p:sldId id="544" r:id="rId7"/>
    <p:sldId id="543" r:id="rId8"/>
    <p:sldId id="547" r:id="rId9"/>
    <p:sldId id="548" r:id="rId10"/>
    <p:sldId id="550" r:id="rId11"/>
    <p:sldId id="546" r:id="rId12"/>
    <p:sldId id="549" r:id="rId13"/>
    <p:sldId id="505" r:id="rId14"/>
    <p:sldId id="509" r:id="rId15"/>
    <p:sldId id="510" r:id="rId16"/>
    <p:sldId id="508" r:id="rId17"/>
    <p:sldId id="494" r:id="rId18"/>
    <p:sldId id="507" r:id="rId19"/>
    <p:sldId id="529" r:id="rId20"/>
    <p:sldId id="517" r:id="rId21"/>
    <p:sldId id="512" r:id="rId22"/>
    <p:sldId id="530" r:id="rId23"/>
    <p:sldId id="531" r:id="rId24"/>
    <p:sldId id="542" r:id="rId25"/>
    <p:sldId id="537" r:id="rId26"/>
    <p:sldId id="515" r:id="rId27"/>
    <p:sldId id="538" r:id="rId28"/>
    <p:sldId id="539" r:id="rId29"/>
    <p:sldId id="540" r:id="rId30"/>
    <p:sldId id="533" r:id="rId3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/>
    <p:restoredTop sz="86304"/>
  </p:normalViewPr>
  <p:slideViewPr>
    <p:cSldViewPr snapToGrid="0" snapToObjects="1">
      <p:cViewPr>
        <p:scale>
          <a:sx n="128" d="100"/>
          <a:sy n="128" d="100"/>
        </p:scale>
        <p:origin x="840" y="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1/19/24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1/19/24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DC gain for constant amplification: 5</a:t>
            </a:r>
          </a:p>
          <a:p>
            <a:r>
              <a:rPr lang="en-US" dirty="0"/>
              <a:t>DC gain for exponential: 1/a</a:t>
            </a:r>
          </a:p>
          <a:p>
            <a:r>
              <a:rPr lang="en-US" dirty="0"/>
              <a:t>DC gain for filter: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254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240.png"/><Relationship Id="rId3" Type="http://schemas.openxmlformats.org/officeDocument/2006/relationships/image" Target="../media/image140.png"/><Relationship Id="rId7" Type="http://schemas.openxmlformats.org/officeDocument/2006/relationships/image" Target="../media/image181.png"/><Relationship Id="rId12" Type="http://schemas.openxmlformats.org/officeDocument/2006/relationships/image" Target="../media/image230.png"/><Relationship Id="rId2" Type="http://schemas.openxmlformats.org/officeDocument/2006/relationships/image" Target="../media/image130.png"/><Relationship Id="rId16" Type="http://schemas.openxmlformats.org/officeDocument/2006/relationships/image" Target="../media/image2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0.png"/><Relationship Id="rId11" Type="http://schemas.openxmlformats.org/officeDocument/2006/relationships/image" Target="../media/image220.png"/><Relationship Id="rId5" Type="http://schemas.openxmlformats.org/officeDocument/2006/relationships/image" Target="../media/image59.png"/><Relationship Id="rId15" Type="http://schemas.openxmlformats.org/officeDocument/2006/relationships/image" Target="../media/image260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1.png"/><Relationship Id="rId14" Type="http://schemas.openxmlformats.org/officeDocument/2006/relationships/image" Target="../media/image2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57.png"/><Relationship Id="rId7" Type="http://schemas.openxmlformats.org/officeDocument/2006/relationships/image" Target="../media/image18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8.png"/><Relationship Id="rId9" Type="http://schemas.openxmlformats.org/officeDocument/2006/relationships/image" Target="../media/image2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1.png"/><Relationship Id="rId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1.png"/><Relationship Id="rId2" Type="http://schemas.openxmlformats.org/officeDocument/2006/relationships/image" Target="../media/image4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400.png"/><Relationship Id="rId7" Type="http://schemas.openxmlformats.org/officeDocument/2006/relationships/image" Target="../media/image56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0.png"/><Relationship Id="rId5" Type="http://schemas.openxmlformats.org/officeDocument/2006/relationships/image" Target="../media/image540.png"/><Relationship Id="rId4" Type="http://schemas.openxmlformats.org/officeDocument/2006/relationships/image" Target="../media/image410.png"/><Relationship Id="rId9" Type="http://schemas.openxmlformats.org/officeDocument/2006/relationships/image" Target="../media/image4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Linear Time Invariant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0158-A031-9D78-030F-62F57D2B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by a Constant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DCCDAB-166E-1E32-27BC-0A5FFDACB1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44438D-4211-3DB2-40C6-7206C5C9EC89}"/>
                  </a:ext>
                </a:extLst>
              </p:cNvPr>
              <p:cNvSpPr txBox="1"/>
              <p:nvPr/>
            </p:nvSpPr>
            <p:spPr>
              <a:xfrm>
                <a:off x="3030820" y="1352076"/>
                <a:ext cx="19444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10, 0, 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44438D-4211-3DB2-40C6-7206C5C9E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820" y="1352076"/>
                <a:ext cx="1944442" cy="276999"/>
              </a:xfrm>
              <a:prstGeom prst="rect">
                <a:avLst/>
              </a:prstGeom>
              <a:blipFill>
                <a:blip r:embed="rId2"/>
                <a:stretch>
                  <a:fillRect l="-1948" r="-259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D6B876-062C-C7F4-94A3-72953F8D1769}"/>
                  </a:ext>
                </a:extLst>
              </p:cNvPr>
              <p:cNvSpPr txBox="1"/>
              <p:nvPr/>
            </p:nvSpPr>
            <p:spPr>
              <a:xfrm>
                <a:off x="2979210" y="1715360"/>
                <a:ext cx="3101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D6B876-062C-C7F4-94A3-72953F8D1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210" y="1715360"/>
                <a:ext cx="3101041" cy="2769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2BFFD6-77EF-2D1B-5B73-9F6212665FC6}"/>
                  </a:ext>
                </a:extLst>
              </p:cNvPr>
              <p:cNvSpPr txBox="1"/>
              <p:nvPr/>
            </p:nvSpPr>
            <p:spPr>
              <a:xfrm>
                <a:off x="3054013" y="2120705"/>
                <a:ext cx="2078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=15, 30, 0, 45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2BFFD6-77EF-2D1B-5B73-9F6212665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13" y="2120705"/>
                <a:ext cx="2078005" cy="276999"/>
              </a:xfrm>
              <a:prstGeom prst="rect">
                <a:avLst/>
              </a:prstGeom>
              <a:blipFill>
                <a:blip r:embed="rId4"/>
                <a:stretch>
                  <a:fillRect l="-1818" r="-1818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C206EF-832B-FAF1-FFC9-E28A58EF2101}"/>
                  </a:ext>
                </a:extLst>
              </p:cNvPr>
              <p:cNvSpPr txBox="1"/>
              <p:nvPr/>
            </p:nvSpPr>
            <p:spPr>
              <a:xfrm>
                <a:off x="3002403" y="2483989"/>
                <a:ext cx="3139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C206EF-832B-FAF1-FFC9-E28A58EF2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403" y="2483989"/>
                <a:ext cx="3139193" cy="276999"/>
              </a:xfrm>
              <a:prstGeom prst="rect">
                <a:avLst/>
              </a:prstGeom>
              <a:blipFill>
                <a:blip r:embed="rId5"/>
                <a:stretch>
                  <a:fillRect l="-12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187936F-50AF-060B-40D2-4ABF4E9E21EC}"/>
                  </a:ext>
                </a:extLst>
              </p:cNvPr>
              <p:cNvSpPr txBox="1"/>
              <p:nvPr/>
            </p:nvSpPr>
            <p:spPr>
              <a:xfrm>
                <a:off x="3055413" y="2944501"/>
                <a:ext cx="15225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187936F-50AF-060B-40D2-4ABF4E9E2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413" y="2944501"/>
                <a:ext cx="1522533" cy="276999"/>
              </a:xfrm>
              <a:prstGeom prst="rect">
                <a:avLst/>
              </a:prstGeom>
              <a:blipFill>
                <a:blip r:embed="rId6"/>
                <a:stretch>
                  <a:fillRect l="-4959" r="-1653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FDE46B0-F57E-8397-3FDA-23C7AEC209AC}"/>
              </a:ext>
            </a:extLst>
          </p:cNvPr>
          <p:cNvSpPr txBox="1"/>
          <p:nvPr/>
        </p:nvSpPr>
        <p:spPr>
          <a:xfrm>
            <a:off x="1696884" y="4511699"/>
            <a:ext cx="5516218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The z-transform of the product of a constant times a time series is the constant times the z-transform of the time series.</a:t>
            </a:r>
          </a:p>
        </p:txBody>
      </p:sp>
    </p:spTree>
    <p:extLst>
      <p:ext uri="{BB962C8B-B14F-4D97-AF65-F5344CB8AC3E}">
        <p14:creationId xmlns:p14="http://schemas.microsoft.com/office/powerpoint/2010/main" val="57842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92E4-3471-9F60-C84A-D797469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Find the z-Transform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C7E17-784F-BA40-0EC2-178A21827D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0CFA16-C44B-A3C0-4DB3-B695259B623C}"/>
              </a:ext>
            </a:extLst>
          </p:cNvPr>
          <p:cNvGrpSpPr/>
          <p:nvPr/>
        </p:nvGrpSpPr>
        <p:grpSpPr>
          <a:xfrm>
            <a:off x="1027046" y="1341783"/>
            <a:ext cx="4542907" cy="369332"/>
            <a:chOff x="1053548" y="1152942"/>
            <a:chExt cx="4542907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0D7A692-134E-B095-2B6A-F68B24C7D98B}"/>
                    </a:ext>
                  </a:extLst>
                </p:cNvPr>
                <p:cNvSpPr txBox="1"/>
                <p:nvPr/>
              </p:nvSpPr>
              <p:spPr>
                <a:xfrm>
                  <a:off x="3836038" y="1177220"/>
                  <a:ext cx="17604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0D7A692-134E-B095-2B6A-F68B24C7D9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6038" y="1177220"/>
                  <a:ext cx="176041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878" b="-304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44CB7D-FD87-E5E0-207F-1FB67BA9ADF8}"/>
                </a:ext>
              </a:extLst>
            </p:cNvPr>
            <p:cNvSpPr txBox="1"/>
            <p:nvPr/>
          </p:nvSpPr>
          <p:spPr>
            <a:xfrm>
              <a:off x="1053548" y="1152942"/>
              <a:ext cx="2852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A. Find the z-transform of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CB2F96-166A-CBFC-C631-8303E3912E99}"/>
              </a:ext>
            </a:extLst>
          </p:cNvPr>
          <p:cNvSpPr txBox="1"/>
          <p:nvPr/>
        </p:nvSpPr>
        <p:spPr>
          <a:xfrm>
            <a:off x="1027046" y="3069774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 For which values of </a:t>
            </a:r>
            <a:r>
              <a:rPr lang="en-US" i="1" dirty="0"/>
              <a:t>a</a:t>
            </a:r>
            <a:r>
              <a:rPr lang="en-US" dirty="0"/>
              <a:t> is this signal bounded (stable)?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66F95A-2BBE-540B-6C3B-90BA81C2B1BD}"/>
                  </a:ext>
                </a:extLst>
              </p:cNvPr>
              <p:cNvSpPr txBox="1"/>
              <p:nvPr/>
            </p:nvSpPr>
            <p:spPr>
              <a:xfrm>
                <a:off x="1391480" y="3488635"/>
                <a:ext cx="1645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Answer: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66F95A-2BBE-540B-6C3B-90BA81C2B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480" y="3488635"/>
                <a:ext cx="1645835" cy="369332"/>
              </a:xfrm>
              <a:prstGeom prst="rect">
                <a:avLst/>
              </a:prstGeom>
              <a:blipFill>
                <a:blip r:embed="rId3"/>
                <a:stretch>
                  <a:fillRect l="-305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E6EAEEEF-958C-8412-0C1B-04CA61D0E36B}"/>
              </a:ext>
            </a:extLst>
          </p:cNvPr>
          <p:cNvGrpSpPr/>
          <p:nvPr/>
        </p:nvGrpSpPr>
        <p:grpSpPr>
          <a:xfrm>
            <a:off x="1391480" y="2067338"/>
            <a:ext cx="6921318" cy="499169"/>
            <a:chOff x="1441170" y="2067338"/>
            <a:chExt cx="6921318" cy="4991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65E2989-52E1-03E2-0D07-255CBA4FE555}"/>
                    </a:ext>
                  </a:extLst>
                </p:cNvPr>
                <p:cNvSpPr txBox="1"/>
                <p:nvPr/>
              </p:nvSpPr>
              <p:spPr>
                <a:xfrm>
                  <a:off x="1441170" y="2080797"/>
                  <a:ext cx="6921318" cy="4857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Answer: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65E2989-52E1-03E2-0D07-255CBA4FE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170" y="2080797"/>
                  <a:ext cx="6921318" cy="485710"/>
                </a:xfrm>
                <a:prstGeom prst="rect">
                  <a:avLst/>
                </a:prstGeom>
                <a:blipFill>
                  <a:blip r:embed="rId4"/>
                  <a:stretch>
                    <a:fillRect l="-2015" t="-80000" b="-10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A681249-7F17-97CE-C135-B334C962EA21}"/>
                    </a:ext>
                  </a:extLst>
                </p:cNvPr>
                <p:cNvSpPr txBox="1"/>
                <p:nvPr/>
              </p:nvSpPr>
              <p:spPr>
                <a:xfrm>
                  <a:off x="5933658" y="2067338"/>
                  <a:ext cx="20197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A681249-7F17-97CE-C135-B334C962E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3658" y="2067338"/>
                  <a:ext cx="201978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1765" r="-5882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D7BEE0-58AC-3770-67E8-6A64E86A071C}"/>
                  </a:ext>
                </a:extLst>
              </p:cNvPr>
              <p:cNvSpPr txBox="1"/>
              <p:nvPr/>
            </p:nvSpPr>
            <p:spPr>
              <a:xfrm>
                <a:off x="1027046" y="4235963"/>
                <a:ext cx="663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C. Does the signal converge faster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or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D7BEE0-58AC-3770-67E8-6A64E86A0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46" y="4235963"/>
                <a:ext cx="6636817" cy="369332"/>
              </a:xfrm>
              <a:prstGeom prst="rect">
                <a:avLst/>
              </a:prstGeom>
              <a:blipFill>
                <a:blip r:embed="rId6"/>
                <a:stretch>
                  <a:fillRect l="-76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A1C550-FD8E-9B3F-9738-CB80646983A4}"/>
                  </a:ext>
                </a:extLst>
              </p:cNvPr>
              <p:cNvSpPr txBox="1"/>
              <p:nvPr/>
            </p:nvSpPr>
            <p:spPr>
              <a:xfrm>
                <a:off x="1391480" y="4794450"/>
                <a:ext cx="1730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Answer: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A1C550-FD8E-9B3F-9738-CB8064698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480" y="4794450"/>
                <a:ext cx="1730795" cy="369332"/>
              </a:xfrm>
              <a:prstGeom prst="rect">
                <a:avLst/>
              </a:prstGeom>
              <a:blipFill>
                <a:blip r:embed="rId7"/>
                <a:stretch>
                  <a:fillRect l="-292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5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881E-0795-210F-C475-E14E3900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Discrete to Continuous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10A763-0132-D6F2-B364-11921F77F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F65071-ADBF-8D4B-44EE-70DFDDC32374}"/>
                  </a:ext>
                </a:extLst>
              </p:cNvPr>
              <p:cNvSpPr txBox="1"/>
              <p:nvPr/>
            </p:nvSpPr>
            <p:spPr>
              <a:xfrm>
                <a:off x="407508" y="1152940"/>
                <a:ext cx="2555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F65071-ADBF-8D4B-44EE-70DFDDC32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08" y="1152940"/>
                <a:ext cx="2555571" cy="276999"/>
              </a:xfrm>
              <a:prstGeom prst="rect">
                <a:avLst/>
              </a:prstGeom>
              <a:blipFill>
                <a:blip r:embed="rId2"/>
                <a:stretch>
                  <a:fillRect l="-1980" r="-247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2F1E0-179D-1860-7B80-BF18ABCA2709}"/>
                  </a:ext>
                </a:extLst>
              </p:cNvPr>
              <p:cNvSpPr txBox="1"/>
              <p:nvPr/>
            </p:nvSpPr>
            <p:spPr>
              <a:xfrm>
                <a:off x="1593199" y="1809729"/>
                <a:ext cx="4958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2F1E0-179D-1860-7B80-BF18ABCA2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99" y="1809729"/>
                <a:ext cx="4958280" cy="276999"/>
              </a:xfrm>
              <a:prstGeom prst="rect">
                <a:avLst/>
              </a:prstGeom>
              <a:blipFill>
                <a:blip r:embed="rId3"/>
                <a:stretch>
                  <a:fillRect l="-767" r="-1279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BC1114-9446-CD7B-4CE9-85F625548541}"/>
                  </a:ext>
                </a:extLst>
              </p:cNvPr>
              <p:cNvSpPr txBox="1"/>
              <p:nvPr/>
            </p:nvSpPr>
            <p:spPr>
              <a:xfrm>
                <a:off x="3854745" y="967410"/>
                <a:ext cx="4907817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BC1114-9446-CD7B-4CE9-85F625548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745" y="967410"/>
                <a:ext cx="4907817" cy="537519"/>
              </a:xfrm>
              <a:prstGeom prst="rect">
                <a:avLst/>
              </a:prstGeom>
              <a:blipFill>
                <a:blip r:embed="rId4"/>
                <a:stretch>
                  <a:fillRect l="-775" t="-2326" r="-1292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>
            <a:extLst>
              <a:ext uri="{FF2B5EF4-FFF2-40B4-BE49-F238E27FC236}">
                <a16:creationId xmlns:a16="http://schemas.microsoft.com/office/drawing/2014/main" id="{B2188886-6AF4-1176-5A59-26B2910395C2}"/>
              </a:ext>
            </a:extLst>
          </p:cNvPr>
          <p:cNvSpPr/>
          <p:nvPr/>
        </p:nvSpPr>
        <p:spPr>
          <a:xfrm>
            <a:off x="3250098" y="1211927"/>
            <a:ext cx="405867" cy="138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37CBB1-E135-243D-5AFD-A18664898FA6}"/>
                  </a:ext>
                </a:extLst>
              </p:cNvPr>
              <p:cNvSpPr txBox="1"/>
              <p:nvPr/>
            </p:nvSpPr>
            <p:spPr>
              <a:xfrm>
                <a:off x="1593199" y="2330323"/>
                <a:ext cx="4388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37CBB1-E135-243D-5AFD-A18664898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99" y="2330323"/>
                <a:ext cx="4388958" cy="276999"/>
              </a:xfrm>
              <a:prstGeom prst="rect">
                <a:avLst/>
              </a:prstGeom>
              <a:blipFill>
                <a:blip r:embed="rId5"/>
                <a:stretch>
                  <a:fillRect l="-867" r="-144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9C7D5D-6DAB-65C5-C94A-00198CCDC2D5}"/>
                  </a:ext>
                </a:extLst>
              </p:cNvPr>
              <p:cNvSpPr txBox="1"/>
              <p:nvPr/>
            </p:nvSpPr>
            <p:spPr>
              <a:xfrm>
                <a:off x="1593199" y="2820698"/>
                <a:ext cx="441544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9C7D5D-6DAB-65C5-C94A-00198CCDC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99" y="2820698"/>
                <a:ext cx="4415440" cy="537519"/>
              </a:xfrm>
              <a:prstGeom prst="rect">
                <a:avLst/>
              </a:prstGeom>
              <a:blipFill>
                <a:blip r:embed="rId6"/>
                <a:stretch>
                  <a:fillRect l="-573" t="-2326" r="-114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648E0D-CC2D-E829-D408-13891A9C575B}"/>
                  </a:ext>
                </a:extLst>
              </p:cNvPr>
              <p:cNvSpPr txBox="1"/>
              <p:nvPr/>
            </p:nvSpPr>
            <p:spPr>
              <a:xfrm>
                <a:off x="1593199" y="3722406"/>
                <a:ext cx="5587555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/>
                      </m:func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648E0D-CC2D-E829-D408-13891A9C5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99" y="3722406"/>
                <a:ext cx="5587555" cy="537519"/>
              </a:xfrm>
              <a:prstGeom prst="rect">
                <a:avLst/>
              </a:prstGeom>
              <a:blipFill>
                <a:blip r:embed="rId7"/>
                <a:stretch>
                  <a:fillRect t="-2326" r="-907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13C439-ADBA-FCEC-4DCC-148AF657151F}"/>
                  </a:ext>
                </a:extLst>
              </p:cNvPr>
              <p:cNvSpPr txBox="1"/>
              <p:nvPr/>
            </p:nvSpPr>
            <p:spPr>
              <a:xfrm>
                <a:off x="765313" y="4535370"/>
                <a:ext cx="4572000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13C439-ADBA-FCEC-4DCC-148AF6571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13" y="4535370"/>
                <a:ext cx="4572000" cy="629852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B30F54-26B3-0190-F278-62A86ED24939}"/>
                  </a:ext>
                </a:extLst>
              </p:cNvPr>
              <p:cNvSpPr txBox="1"/>
              <p:nvPr/>
            </p:nvSpPr>
            <p:spPr>
              <a:xfrm>
                <a:off x="4159960" y="4557612"/>
                <a:ext cx="4572000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B30F54-26B3-0190-F278-62A86ED24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960" y="4557612"/>
                <a:ext cx="4572000" cy="612732"/>
              </a:xfrm>
              <a:prstGeom prst="rect">
                <a:avLst/>
              </a:prstGeom>
              <a:blipFill>
                <a:blip r:embed="rId9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65DE0F-7487-7BC5-8013-567919CEB67B}"/>
                  </a:ext>
                </a:extLst>
              </p:cNvPr>
              <p:cNvSpPr txBox="1"/>
              <p:nvPr/>
            </p:nvSpPr>
            <p:spPr>
              <a:xfrm>
                <a:off x="1073425" y="5780583"/>
                <a:ext cx="7465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bounded? How does this relate to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is bounded?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65DE0F-7487-7BC5-8013-567919CEB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25" y="5780583"/>
                <a:ext cx="7465826" cy="369332"/>
              </a:xfrm>
              <a:prstGeom prst="rect">
                <a:avLst/>
              </a:prstGeom>
              <a:blipFill>
                <a:blip r:embed="rId10"/>
                <a:stretch>
                  <a:fillRect l="-67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0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1"/>
      <p:bldP spid="7" grpId="2"/>
      <p:bldP spid="8" grpId="0" animBg="1"/>
      <p:bldP spid="9" grpId="0"/>
      <p:bldP spid="10" grpId="0"/>
      <p:bldP spid="11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6821890" cy="838200"/>
          </a:xfrm>
        </p:spPr>
        <p:txBody>
          <a:bodyPr/>
          <a:lstStyle/>
          <a:p>
            <a:r>
              <a:rPr lang="en-US" sz="2800" dirty="0"/>
              <a:t>First Order Linear Time Invariant (LTI)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457" y="1008888"/>
                <a:ext cx="6821889" cy="5468112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sz="2000" dirty="0"/>
                  <a:t>Differential equation</a:t>
                </a:r>
                <a:r>
                  <a:rPr lang="en-US" sz="2000" b="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dy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457200" lvl="1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b="0" dirty="0"/>
              </a:p>
              <a:p>
                <a:r>
                  <a:rPr lang="en-US" sz="2000" b="0" dirty="0"/>
                  <a:t>This system generates a signal (like a noise generator)</a:t>
                </a:r>
              </a:p>
              <a:p>
                <a:r>
                  <a:rPr lang="en-US" sz="2000" dirty="0"/>
                  <a:t>Solving the differential equation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800" dirty="0"/>
                  <a:t>Guess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1800" dirty="0"/>
                  <a:t>; 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𝛼𝛽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800" dirty="0"/>
                  <a:t>Substitute the guess into the differential equation.</a:t>
                </a: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𝛼𝛽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=0≡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400" dirty="0"/>
                  <a:t> the </a:t>
                </a:r>
                <a:r>
                  <a:rPr lang="en-US" sz="1400" b="1" dirty="0"/>
                  <a:t>characteristic</a:t>
                </a:r>
                <a:r>
                  <a:rPr lang="en-US" sz="1400" dirty="0"/>
                  <a:t> equation.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800" dirty="0"/>
                  <a:t>Solve the characteristic equation. The solutions are the </a:t>
                </a:r>
                <a:r>
                  <a:rPr lang="en-US" sz="1800" b="1" u="sng" dirty="0"/>
                  <a:t>poles.</a:t>
                </a:r>
                <a:endParaRPr lang="en-US" sz="1800" b="1" i="1" u="sng" dirty="0">
                  <a:latin typeface="Cambria Math" panose="02040503050406030204" pitchFamily="18" charset="0"/>
                </a:endParaRP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/>
                  <a:t>; 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800" b="0" dirty="0"/>
                  <a:t>Calculate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b="0" dirty="0"/>
                  <a:t> using initial conditions.</a:t>
                </a: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⋅0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400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800" b="0" dirty="0"/>
                  <a:t>Solution</a:t>
                </a: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457" y="1008888"/>
                <a:ext cx="6821889" cy="5468112"/>
              </a:xfrm>
              <a:blipFill>
                <a:blip r:embed="rId2"/>
                <a:stretch>
                  <a:fillRect l="-743" r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730D-5DFA-70FC-C1A7-2AFE21AA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488E70-7906-F045-EDA2-CEE46AC74865}"/>
              </a:ext>
            </a:extLst>
          </p:cNvPr>
          <p:cNvSpPr txBox="1"/>
          <p:nvPr/>
        </p:nvSpPr>
        <p:spPr>
          <a:xfrm>
            <a:off x="7126664" y="4307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F934E-D2AA-D07A-81F8-08BDB9AAE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322" y="1304417"/>
            <a:ext cx="19177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8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E59E-58DB-9642-C1D3-EDCCD737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Computational Solutions to Differential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E9031-9784-43F6-1A27-5362E199F8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5E2356-631F-036F-B29D-AE00407AF47C}"/>
                  </a:ext>
                </a:extLst>
              </p:cNvPr>
              <p:cNvSpPr txBox="1"/>
              <p:nvPr/>
            </p:nvSpPr>
            <p:spPr>
              <a:xfrm>
                <a:off x="457200" y="4848159"/>
                <a:ext cx="8264001" cy="15992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differential equation can be solved computationally using the Euler method.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Pick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the solution is know (initial condition) or estimated and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We will predict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Calculate the tangent,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5E2356-631F-036F-B29D-AE00407AF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848159"/>
                <a:ext cx="8264001" cy="1599284"/>
              </a:xfrm>
              <a:prstGeom prst="rect">
                <a:avLst/>
              </a:prstGeom>
              <a:blipFill>
                <a:blip r:embed="rId2"/>
                <a:stretch>
                  <a:fillRect l="-614" t="-1575" b="-18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0BA0DA-3471-2B32-E16C-60C41B461C36}"/>
                  </a:ext>
                </a:extLst>
              </p:cNvPr>
              <p:cNvSpPr txBox="1"/>
              <p:nvPr/>
            </p:nvSpPr>
            <p:spPr>
              <a:xfrm>
                <a:off x="5313283" y="815773"/>
                <a:ext cx="1502229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0BA0DA-3471-2B32-E16C-60C41B461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283" y="815773"/>
                <a:ext cx="1502229" cy="618246"/>
              </a:xfrm>
              <a:prstGeom prst="rect">
                <a:avLst/>
              </a:prstGeom>
              <a:blipFill>
                <a:blip r:embed="rId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A56A4E9-0366-8DFC-1D57-7A73950802DD}"/>
                  </a:ext>
                </a:extLst>
              </p:cNvPr>
              <p:cNvSpPr/>
              <p:nvPr/>
            </p:nvSpPr>
            <p:spPr>
              <a:xfrm>
                <a:off x="3966142" y="2983567"/>
                <a:ext cx="4196513" cy="915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A56A4E9-0366-8DFC-1D57-7A73950802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142" y="2983567"/>
                <a:ext cx="4196513" cy="915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9514DDD-F792-3A74-AE89-A8245FF87A1F}"/>
              </a:ext>
            </a:extLst>
          </p:cNvPr>
          <p:cNvGrpSpPr/>
          <p:nvPr/>
        </p:nvGrpSpPr>
        <p:grpSpPr>
          <a:xfrm>
            <a:off x="585932" y="962660"/>
            <a:ext cx="6578520" cy="3503543"/>
            <a:chOff x="585932" y="962660"/>
            <a:chExt cx="6578520" cy="350354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0FFF4D0-787B-7AC2-91A5-B5AF4FC7D698}"/>
                </a:ext>
              </a:extLst>
            </p:cNvPr>
            <p:cNvGrpSpPr/>
            <p:nvPr/>
          </p:nvGrpSpPr>
          <p:grpSpPr>
            <a:xfrm>
              <a:off x="585932" y="962660"/>
              <a:ext cx="6578520" cy="3503543"/>
              <a:chOff x="585932" y="962660"/>
              <a:chExt cx="6578520" cy="350354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EC62865-2868-FD85-5989-EA978CF5DA79}"/>
                  </a:ext>
                </a:extLst>
              </p:cNvPr>
              <p:cNvGrpSpPr/>
              <p:nvPr/>
            </p:nvGrpSpPr>
            <p:grpSpPr>
              <a:xfrm>
                <a:off x="2088682" y="962660"/>
                <a:ext cx="3754922" cy="3320582"/>
                <a:chOff x="2540000" y="1511300"/>
                <a:chExt cx="4064000" cy="3835400"/>
              </a:xfrm>
            </p:grpSpPr>
            <p:pic>
              <p:nvPicPr>
                <p:cNvPr id="1026" name="Picture 2" descr="Euler's method">
                  <a:extLst>
                    <a:ext uri="{FF2B5EF4-FFF2-40B4-BE49-F238E27FC236}">
                      <a16:creationId xmlns:a16="http://schemas.microsoft.com/office/drawing/2014/main" id="{38A174A3-5689-6E42-724F-375DE00A374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40000" y="1511300"/>
                  <a:ext cx="4064000" cy="3835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FDD897D-1324-11BC-4E4A-06A8FC45D7F6}"/>
                    </a:ext>
                  </a:extLst>
                </p:cNvPr>
                <p:cNvSpPr/>
                <p:nvPr/>
              </p:nvSpPr>
              <p:spPr>
                <a:xfrm>
                  <a:off x="3088433" y="1511300"/>
                  <a:ext cx="1483567" cy="9053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BA821C1E-B709-6210-D490-700F77336D18}"/>
                      </a:ext>
                    </a:extLst>
                  </p:cNvPr>
                  <p:cNvSpPr/>
                  <p:nvPr/>
                </p:nvSpPr>
                <p:spPr>
                  <a:xfrm>
                    <a:off x="2440215" y="1672069"/>
                    <a:ext cx="1441321" cy="123777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BA821C1E-B709-6210-D490-700F77336D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0215" y="1672069"/>
                    <a:ext cx="1441321" cy="123777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F6D5E5C0-8CD9-5821-DA07-C842D238BA73}"/>
                      </a:ext>
                    </a:extLst>
                  </p:cNvPr>
                  <p:cNvSpPr/>
                  <p:nvPr/>
                </p:nvSpPr>
                <p:spPr>
                  <a:xfrm>
                    <a:off x="3823735" y="3032495"/>
                    <a:ext cx="1244136" cy="915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F6D5E5C0-8CD9-5821-DA07-C842D238BA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3735" y="3032495"/>
                    <a:ext cx="1244136" cy="915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9F178E9-006F-725E-BF33-9A142964FA97}"/>
                      </a:ext>
                    </a:extLst>
                  </p:cNvPr>
                  <p:cNvSpPr/>
                  <p:nvPr/>
                </p:nvSpPr>
                <p:spPr>
                  <a:xfrm>
                    <a:off x="5289932" y="1907185"/>
                    <a:ext cx="1244136" cy="915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9F178E9-006F-725E-BF33-9A142964FA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9932" y="1907185"/>
                    <a:ext cx="1244136" cy="915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614BCD7-2A01-C0C9-2DE7-12DC12F1FA61}"/>
                      </a:ext>
                    </a:extLst>
                  </p:cNvPr>
                  <p:cNvSpPr txBox="1"/>
                  <p:nvPr/>
                </p:nvSpPr>
                <p:spPr>
                  <a:xfrm>
                    <a:off x="5289932" y="2141174"/>
                    <a:ext cx="1874520" cy="65742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614BCD7-2A01-C0C9-2DE7-12DC12F1F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9932" y="2141174"/>
                    <a:ext cx="1874520" cy="65742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676" t="-116981" r="-10135" b="-1811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F7798C1-8605-B8D0-D488-B063F4BF6F65}"/>
                      </a:ext>
                    </a:extLst>
                  </p:cNvPr>
                  <p:cNvSpPr txBox="1"/>
                  <p:nvPr/>
                </p:nvSpPr>
                <p:spPr>
                  <a:xfrm>
                    <a:off x="3061544" y="4030101"/>
                    <a:ext cx="43845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F7798C1-8605-B8D0-D488-B063F4BF6F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1544" y="4030101"/>
                    <a:ext cx="43845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7477D38-D4A9-495E-4E59-E6E9076853C2}"/>
                      </a:ext>
                    </a:extLst>
                  </p:cNvPr>
                  <p:cNvSpPr txBox="1"/>
                  <p:nvPr/>
                </p:nvSpPr>
                <p:spPr>
                  <a:xfrm>
                    <a:off x="1824056" y="2983567"/>
                    <a:ext cx="43845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7477D38-D4A9-495E-4E59-E6E9076853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056" y="2983567"/>
                    <a:ext cx="43845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7E79B49A-E919-2637-14CC-C95E62887C13}"/>
                      </a:ext>
                    </a:extLst>
                  </p:cNvPr>
                  <p:cNvSpPr/>
                  <p:nvPr/>
                </p:nvSpPr>
                <p:spPr>
                  <a:xfrm>
                    <a:off x="2355609" y="2693972"/>
                    <a:ext cx="1144394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7E79B49A-E919-2637-14CC-C95E62887C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5609" y="2693972"/>
                    <a:ext cx="114439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t="-26667" b="-40000"/>
                    </a:stretch>
                  </a:blip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CA682AC-E57E-48E1-92D7-E6E04050E3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3296" y="4096871"/>
                    <a:ext cx="1441321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CA682AC-E57E-48E1-92D7-E6E04050E3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3296" y="4096871"/>
                    <a:ext cx="144132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AAA9FA9-D3EB-3E1B-23B1-48942701C14A}"/>
                  </a:ext>
                </a:extLst>
              </p:cNvPr>
              <p:cNvCxnSpPr/>
              <p:nvPr/>
            </p:nvCxnSpPr>
            <p:spPr>
              <a:xfrm flipV="1">
                <a:off x="3881536" y="3063304"/>
                <a:ext cx="0" cy="884856"/>
              </a:xfrm>
              <a:prstGeom prst="line">
                <a:avLst/>
              </a:prstGeom>
              <a:ln>
                <a:prstDash val="dash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C091536E-A182-F6C8-651F-B3B7CFFC2934}"/>
                      </a:ext>
                    </a:extLst>
                  </p:cNvPr>
                  <p:cNvSpPr/>
                  <p:nvPr/>
                </p:nvSpPr>
                <p:spPr>
                  <a:xfrm>
                    <a:off x="2993554" y="2739022"/>
                    <a:ext cx="40356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C091536E-A182-F6C8-651F-B3B7CFFC29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3554" y="2739022"/>
                    <a:ext cx="403569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5152" t="-26667" b="-43333"/>
                    </a:stretch>
                  </a:blip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2A51708-EF12-A02B-E5E2-B9A737D009F9}"/>
                  </a:ext>
                </a:extLst>
              </p:cNvPr>
              <p:cNvCxnSpPr/>
              <p:nvPr/>
            </p:nvCxnSpPr>
            <p:spPr>
              <a:xfrm flipH="1">
                <a:off x="2355609" y="2983567"/>
                <a:ext cx="1468126" cy="0"/>
              </a:xfrm>
              <a:prstGeom prst="line">
                <a:avLst/>
              </a:prstGeom>
              <a:ln>
                <a:prstDash val="dash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122BF0-90C3-D634-2FD1-A137D1290F55}"/>
                      </a:ext>
                    </a:extLst>
                  </p:cNvPr>
                  <p:cNvSpPr txBox="1"/>
                  <p:nvPr/>
                </p:nvSpPr>
                <p:spPr>
                  <a:xfrm>
                    <a:off x="585932" y="2742256"/>
                    <a:ext cx="178307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122BF0-90C3-D634-2FD1-A137D1290F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932" y="2742256"/>
                    <a:ext cx="1783079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206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5934ABE-4188-D180-522B-0C149290F01F}"/>
                    </a:ext>
                  </a:extLst>
                </p:cNvPr>
                <p:cNvSpPr/>
                <p:nvPr/>
              </p:nvSpPr>
              <p:spPr>
                <a:xfrm>
                  <a:off x="4954727" y="3063303"/>
                  <a:ext cx="1102183" cy="7685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5934ABE-4188-D180-522B-0C149290F0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4727" y="3063303"/>
                  <a:ext cx="1102183" cy="76859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521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6821890" cy="838200"/>
          </a:xfrm>
        </p:spPr>
        <p:txBody>
          <a:bodyPr/>
          <a:lstStyle/>
          <a:p>
            <a:r>
              <a:rPr lang="en-US" sz="2800" dirty="0"/>
              <a:t>Poles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3570" y="1219200"/>
                <a:ext cx="7531768" cy="2154359"/>
              </a:xfrm>
            </p:spPr>
            <p:txBody>
              <a:bodyPr/>
              <a:lstStyle/>
              <a:p>
                <a:r>
                  <a:rPr lang="en-US" sz="2400" dirty="0"/>
                  <a:t>The poles are solutions to the characteristic equation. </a:t>
                </a:r>
              </a:p>
              <a:p>
                <a:r>
                  <a:rPr lang="en-US" sz="2400" dirty="0"/>
                  <a:t>What happens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is:</a:t>
                </a:r>
              </a:p>
              <a:p>
                <a:pPr lvl="1"/>
                <a:r>
                  <a:rPr lang="en-US" sz="2000" dirty="0"/>
                  <a:t>negative</a:t>
                </a:r>
              </a:p>
              <a:p>
                <a:pPr lvl="1"/>
                <a:r>
                  <a:rPr lang="en-US" sz="2000" dirty="0"/>
                  <a:t>positive</a:t>
                </a:r>
              </a:p>
              <a:p>
                <a:pPr lvl="1"/>
                <a:r>
                  <a:rPr lang="en-US" sz="2000" dirty="0"/>
                  <a:t>Zero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570" y="1219200"/>
                <a:ext cx="7531768" cy="2154359"/>
              </a:xfrm>
              <a:blipFill>
                <a:blip r:embed="rId2"/>
                <a:stretch>
                  <a:fillRect l="-1178" t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730D-5DFA-70FC-C1A7-2AFE21AA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488E70-7906-F045-EDA2-CEE46AC74865}"/>
              </a:ext>
            </a:extLst>
          </p:cNvPr>
          <p:cNvSpPr txBox="1"/>
          <p:nvPr/>
        </p:nvSpPr>
        <p:spPr>
          <a:xfrm>
            <a:off x="7126664" y="4307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F934E-D2AA-D07A-81F8-08BDB9AAE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368" y="3515495"/>
            <a:ext cx="19177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A66A77-4679-7EDC-ED5A-029D99C17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303" y="3439295"/>
            <a:ext cx="2413000" cy="187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B1C591-28AA-7123-09EB-BB1A4B5E8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7250" y="3439295"/>
            <a:ext cx="2349500" cy="190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5AAACB-D70C-0BB4-DF21-B558FC937BDF}"/>
                  </a:ext>
                </a:extLst>
              </p:cNvPr>
              <p:cNvSpPr txBox="1"/>
              <p:nvPr/>
            </p:nvSpPr>
            <p:spPr>
              <a:xfrm>
                <a:off x="1698859" y="5500300"/>
                <a:ext cx="627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5AAACB-D70C-0BB4-DF21-B558FC93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859" y="5500300"/>
                <a:ext cx="627608" cy="276999"/>
              </a:xfrm>
              <a:prstGeom prst="rect">
                <a:avLst/>
              </a:prstGeom>
              <a:blipFill>
                <a:blip r:embed="rId7"/>
                <a:stretch>
                  <a:fillRect l="-3922" r="-588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3FA598-54C7-4BE7-002F-9AC8F9830F85}"/>
                  </a:ext>
                </a:extLst>
              </p:cNvPr>
              <p:cNvSpPr txBox="1"/>
              <p:nvPr/>
            </p:nvSpPr>
            <p:spPr>
              <a:xfrm>
                <a:off x="4572000" y="5529842"/>
                <a:ext cx="627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3FA598-54C7-4BE7-002F-9AC8F9830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529842"/>
                <a:ext cx="627608" cy="276999"/>
              </a:xfrm>
              <a:prstGeom prst="rect">
                <a:avLst/>
              </a:prstGeom>
              <a:blipFill>
                <a:blip r:embed="rId8"/>
                <a:stretch>
                  <a:fillRect l="-4000" r="-6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188D5A-8587-08D5-36A2-842A37235C71}"/>
                  </a:ext>
                </a:extLst>
              </p:cNvPr>
              <p:cNvSpPr txBox="1"/>
              <p:nvPr/>
            </p:nvSpPr>
            <p:spPr>
              <a:xfrm>
                <a:off x="7307541" y="5486231"/>
                <a:ext cx="627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188D5A-8587-08D5-36A2-842A37235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541" y="5486231"/>
                <a:ext cx="627608" cy="276999"/>
              </a:xfrm>
              <a:prstGeom prst="rect">
                <a:avLst/>
              </a:prstGeom>
              <a:blipFill>
                <a:blip r:embed="rId9"/>
                <a:stretch>
                  <a:fillRect l="-4000" r="-80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89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6456512" cy="838200"/>
          </a:xfrm>
        </p:spPr>
        <p:txBody>
          <a:bodyPr/>
          <a:lstStyle/>
          <a:p>
            <a:r>
              <a:rPr lang="en-US" sz="2800" dirty="0"/>
              <a:t>High Order Differential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918" y="1451727"/>
                <a:ext cx="6008914" cy="39545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sz="2000" dirty="0"/>
                  <a:t>real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i="1" dirty="0"/>
                  <a:t>n</a:t>
                </a:r>
                <a:r>
                  <a:rPr lang="en-US" sz="2000" dirty="0"/>
                  <a:t> initial conditions</a:t>
                </a:r>
                <a:endParaRPr lang="en-US" sz="2000" b="0" dirty="0"/>
              </a:p>
              <a:p>
                <a:r>
                  <a:rPr lang="en-US" sz="2400" dirty="0"/>
                  <a:t>Solution: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are the poles of this equation</a:t>
                </a:r>
              </a:p>
              <a:p>
                <a:r>
                  <a:rPr lang="en-US" sz="2400" dirty="0"/>
                  <a:t>What happens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when an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is:</a:t>
                </a:r>
              </a:p>
              <a:p>
                <a:pPr lvl="1"/>
                <a:r>
                  <a:rPr lang="en-US" sz="2000" dirty="0"/>
                  <a:t>negative</a:t>
                </a:r>
              </a:p>
              <a:p>
                <a:pPr lvl="1"/>
                <a:r>
                  <a:rPr lang="en-US" sz="2000" dirty="0"/>
                  <a:t>positive</a:t>
                </a:r>
              </a:p>
              <a:p>
                <a:pPr lvl="1"/>
                <a:r>
                  <a:rPr lang="en-US" sz="2000" dirty="0"/>
                  <a:t>zero</a:t>
                </a:r>
              </a:p>
              <a:p>
                <a:pPr lvl="1"/>
                <a:r>
                  <a:rPr lang="en-US" sz="2000" dirty="0"/>
                  <a:t>imaginary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918" y="1451727"/>
                <a:ext cx="6008914" cy="3954545"/>
              </a:xfrm>
              <a:blipFill>
                <a:blip r:embed="rId2"/>
                <a:stretch>
                  <a:fillRect l="-1477" b="-6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730D-5DFA-70FC-C1A7-2AFE21AA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488E70-7906-F045-EDA2-CEE46AC74865}"/>
              </a:ext>
            </a:extLst>
          </p:cNvPr>
          <p:cNvSpPr txBox="1"/>
          <p:nvPr/>
        </p:nvSpPr>
        <p:spPr>
          <a:xfrm>
            <a:off x="7126664" y="4307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D577EC-5502-2F20-D923-D3540B45F29F}"/>
              </a:ext>
            </a:extLst>
          </p:cNvPr>
          <p:cNvGrpSpPr/>
          <p:nvPr/>
        </p:nvGrpSpPr>
        <p:grpSpPr>
          <a:xfrm>
            <a:off x="5841786" y="1419632"/>
            <a:ext cx="2779772" cy="4547530"/>
            <a:chOff x="5841786" y="1419632"/>
            <a:chExt cx="2779772" cy="45475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5DBA02-8B9D-D896-AD7F-557D9359D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1786" y="1610061"/>
              <a:ext cx="2779772" cy="402817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6BBB20-0096-3ABC-6CC4-4821EA086ADC}"/>
                </a:ext>
              </a:extLst>
            </p:cNvPr>
            <p:cNvSpPr txBox="1"/>
            <p:nvPr/>
          </p:nvSpPr>
          <p:spPr>
            <a:xfrm>
              <a:off x="6725764" y="1419632"/>
              <a:ext cx="1035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baseline="30000" dirty="0"/>
                <a:t>st</a:t>
              </a:r>
              <a:r>
                <a:rPr lang="en-US" dirty="0"/>
                <a:t> order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AAB3CB-F39D-793F-2B09-C29078EB22CD}"/>
                </a:ext>
              </a:extLst>
            </p:cNvPr>
            <p:cNvSpPr txBox="1"/>
            <p:nvPr/>
          </p:nvSpPr>
          <p:spPr>
            <a:xfrm>
              <a:off x="6762664" y="2428683"/>
              <a:ext cx="10855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nd</a:t>
              </a:r>
              <a:r>
                <a:rPr lang="en-US" dirty="0"/>
                <a:t> order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BD1D90-962A-0C02-E408-E051033F73B0}"/>
                </a:ext>
              </a:extLst>
            </p:cNvPr>
            <p:cNvSpPr txBox="1"/>
            <p:nvPr/>
          </p:nvSpPr>
          <p:spPr>
            <a:xfrm>
              <a:off x="6799561" y="3428105"/>
              <a:ext cx="105189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baseline="30000" dirty="0"/>
                <a:t>rd</a:t>
              </a:r>
              <a:r>
                <a:rPr lang="en-US" dirty="0"/>
                <a:t> order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947966-4BE9-E9BA-4B15-4376E284AB56}"/>
                </a:ext>
              </a:extLst>
            </p:cNvPr>
            <p:cNvSpPr txBox="1"/>
            <p:nvPr/>
          </p:nvSpPr>
          <p:spPr>
            <a:xfrm>
              <a:off x="6705875" y="4441018"/>
              <a:ext cx="1043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baseline="30000" dirty="0"/>
                <a:t>th</a:t>
              </a:r>
              <a:r>
                <a:rPr lang="en-US" dirty="0"/>
                <a:t> order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4842A5C-6231-96D6-0DB8-F1116D661C4E}"/>
                    </a:ext>
                  </a:extLst>
                </p:cNvPr>
                <p:cNvSpPr txBox="1"/>
                <p:nvPr/>
              </p:nvSpPr>
              <p:spPr>
                <a:xfrm>
                  <a:off x="6948730" y="5690163"/>
                  <a:ext cx="7486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4842A5C-6231-96D6-0DB8-F1116D661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730" y="5690163"/>
                  <a:ext cx="74866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333" r="-5000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760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B2E8-A2BC-EB4D-882D-F0B28270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Poles Tell Us About Stability and Oscillations</a:t>
            </a:r>
            <a:endParaRPr lang="en-US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176" y="1818291"/>
                <a:ext cx="8558784" cy="6613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the (possibly complex) pole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176" y="1818291"/>
                <a:ext cx="8558784" cy="661387"/>
              </a:xfrm>
              <a:blipFill>
                <a:blip r:embed="rId2"/>
                <a:stretch>
                  <a:fillRect l="-1481" t="-9434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AC818-E3B3-E040-8246-2251009BD1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F6B65BA-A50B-5E64-1F7F-A25324C985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0205788"/>
                  </p:ext>
                </p:extLst>
              </p:nvPr>
            </p:nvGraphicFramePr>
            <p:xfrm>
              <a:off x="568914" y="2705170"/>
              <a:ext cx="7951308" cy="2749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7827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72415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𝒓𝒆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)&lt;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𝒓𝒆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𝒓𝒆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)&gt;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833973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𝒊𝒎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119139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𝒊𝒎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Transient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Persistent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F6B65BA-A50B-5E64-1F7F-A25324C985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0205788"/>
                  </p:ext>
                </p:extLst>
              </p:nvPr>
            </p:nvGraphicFramePr>
            <p:xfrm>
              <a:off x="568914" y="2705170"/>
              <a:ext cx="7951308" cy="2749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7827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72415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754" r="-20063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754" r="-10192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363" t="-1754" r="-127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8339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87879" r="-300637" b="-1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87879" r="-200637" b="-1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87879" r="-101923" b="-1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11913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31915" r="-300637" b="-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31915" r="-200637" b="-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31915" r="-101923" b="-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8127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011C-8089-0507-60EC-C04A7C1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6424863" cy="838200"/>
          </a:xfrm>
        </p:spPr>
        <p:txBody>
          <a:bodyPr/>
          <a:lstStyle/>
          <a:p>
            <a:r>
              <a:rPr lang="en-US" dirty="0"/>
              <a:t>High Order Systems With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CD862-5EE6-A3D5-1593-64A23816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79786"/>
            <a:ext cx="8229600" cy="1814660"/>
          </a:xfrm>
        </p:spPr>
        <p:txBody>
          <a:bodyPr/>
          <a:lstStyle/>
          <a:p>
            <a:r>
              <a:rPr lang="en-US" dirty="0"/>
              <a:t>This is getting complicated!</a:t>
            </a:r>
          </a:p>
          <a:p>
            <a:r>
              <a:rPr lang="en-US" dirty="0"/>
              <a:t>We need a simpler approach than solving in the time domain.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4F289-437A-FFCF-6763-00D8E6F469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933FF-347D-92DC-B2F0-F4F5A6DC0252}"/>
                  </a:ext>
                </a:extLst>
              </p:cNvPr>
              <p:cNvSpPr txBox="1"/>
              <p:nvPr/>
            </p:nvSpPr>
            <p:spPr>
              <a:xfrm>
                <a:off x="559106" y="1543637"/>
                <a:ext cx="8242256" cy="792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933FF-347D-92DC-B2F0-F4F5A6DC0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06" y="1543637"/>
                <a:ext cx="8242256" cy="792653"/>
              </a:xfrm>
              <a:prstGeom prst="rect">
                <a:avLst/>
              </a:prstGeom>
              <a:blipFill>
                <a:blip r:embed="rId2"/>
                <a:stretch>
                  <a:fillRect t="-133333" b="-19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8C1D315E-4A73-5F23-91B8-4CFC69EA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42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 pure imaginary number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continuous function of time</a:t>
                </a:r>
              </a:p>
              <a:p>
                <a:r>
                  <a:rPr lang="en-US" dirty="0"/>
                  <a:t>The Laplace transform is closely related to the Fourier transform and is the continuous analog to the z-transform.</a:t>
                </a:r>
              </a:p>
              <a:p>
                <a:r>
                  <a:rPr lang="en-US" dirty="0"/>
                  <a:t>Provides an easy way to find poles and DC gain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  <a:blipFill>
                <a:blip r:embed="rId2"/>
                <a:stretch>
                  <a:fillRect l="-1389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2663103" y="1219200"/>
                <a:ext cx="3810594" cy="799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03" y="1219200"/>
                <a:ext cx="3810594" cy="799130"/>
              </a:xfrm>
              <a:prstGeom prst="rect">
                <a:avLst/>
              </a:prstGeom>
              <a:blipFill>
                <a:blip r:embed="rId3"/>
                <a:stretch>
                  <a:fillRect l="-4983" t="-198413" b="-28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46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5764-3DB3-EF22-C152-8DBBFD1E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6AEB-805F-1325-C2A4-73A70010C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time invariant (LTI) systems</a:t>
            </a:r>
          </a:p>
          <a:p>
            <a:r>
              <a:rPr lang="en-US" dirty="0"/>
              <a:t>Laplace transforms</a:t>
            </a:r>
          </a:p>
          <a:p>
            <a:pPr lvl="1"/>
            <a:r>
              <a:rPr lang="en-US" dirty="0"/>
              <a:t>Definition, calculation, poles</a:t>
            </a:r>
          </a:p>
          <a:p>
            <a:pPr lvl="1"/>
            <a:r>
              <a:rPr lang="en-US" dirty="0"/>
              <a:t>Solving high order approximations</a:t>
            </a:r>
          </a:p>
          <a:p>
            <a:r>
              <a:rPr lang="en-US" dirty="0"/>
              <a:t>Poles determine stability and oscillations.</a:t>
            </a:r>
          </a:p>
          <a:p>
            <a:r>
              <a:rPr lang="en-US" dirty="0"/>
              <a:t>Definition of transfer function.</a:t>
            </a:r>
          </a:p>
          <a:p>
            <a:r>
              <a:rPr lang="en-US" dirty="0"/>
              <a:t>Calculating DC gain.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F9456-3122-EF64-BE82-F57BC4B2E4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0347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Signals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F0ED77-C4BF-D7C8-C539-A258987C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97" y="1993900"/>
            <a:ext cx="6502400" cy="170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6BCA18-15B6-9258-C411-B35F0775711A}"/>
                  </a:ext>
                </a:extLst>
              </p:cNvPr>
              <p:cNvSpPr txBox="1"/>
              <p:nvPr/>
            </p:nvSpPr>
            <p:spPr>
              <a:xfrm>
                <a:off x="1458227" y="1580317"/>
                <a:ext cx="15641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6BCA18-15B6-9258-C411-B35F07757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227" y="1580317"/>
                <a:ext cx="1564105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BE65DF-B018-D014-B8D6-57730EA79581}"/>
                  </a:ext>
                </a:extLst>
              </p:cNvPr>
              <p:cNvSpPr txBox="1"/>
              <p:nvPr/>
            </p:nvSpPr>
            <p:spPr>
              <a:xfrm>
                <a:off x="3811601" y="1580317"/>
                <a:ext cx="1467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1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BE65DF-B018-D014-B8D6-57730EA79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601" y="1580317"/>
                <a:ext cx="1467853" cy="369332"/>
              </a:xfrm>
              <a:prstGeom prst="rect">
                <a:avLst/>
              </a:prstGeom>
              <a:blipFill>
                <a:blip r:embed="rId4"/>
                <a:stretch>
                  <a:fillRect r="-172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2AD465-6979-D258-216B-FCED5DCFB985}"/>
                  </a:ext>
                </a:extLst>
              </p:cNvPr>
              <p:cNvSpPr txBox="1"/>
              <p:nvPr/>
            </p:nvSpPr>
            <p:spPr>
              <a:xfrm>
                <a:off x="6290112" y="1626483"/>
                <a:ext cx="8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2AD465-6979-D258-216B-FCED5DCFB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112" y="1626483"/>
                <a:ext cx="884922" cy="276999"/>
              </a:xfrm>
              <a:prstGeom prst="rect">
                <a:avLst/>
              </a:prstGeom>
              <a:blipFill>
                <a:blip r:embed="rId5"/>
                <a:stretch>
                  <a:fillRect l="-5714" r="-428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200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DCBA-E452-43F9-7963-6F27D045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59" y="472280"/>
            <a:ext cx="6813242" cy="838200"/>
          </a:xfrm>
        </p:spPr>
        <p:txBody>
          <a:bodyPr/>
          <a:lstStyle/>
          <a:p>
            <a:r>
              <a:rPr lang="en-US" dirty="0"/>
              <a:t>Laplace Transforms of Basic Signals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64271"/>
                <a:ext cx="8229600" cy="2921269"/>
              </a:xfrm>
            </p:spPr>
            <p:txBody>
              <a:bodyPr/>
              <a:lstStyle/>
              <a:p>
                <a:r>
                  <a:rPr lang="en-US" sz="2800" dirty="0">
                    <a:ea typeface="Cambria Math" panose="02040503050406030204" pitchFamily="18" charset="0"/>
                  </a:rPr>
                  <a:t>S1: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(impulse at 0)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S2: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(unit step at time 0)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S3: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(ramp)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S4: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64271"/>
                <a:ext cx="8229600" cy="2921269"/>
              </a:xfrm>
              <a:blipFill>
                <a:blip r:embed="rId2"/>
                <a:stretch>
                  <a:fillRect l="-1389" t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2071B-A811-8929-1386-AC30FB2A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/>
              <p:nvPr/>
            </p:nvSpPr>
            <p:spPr>
              <a:xfrm>
                <a:off x="1959704" y="1408407"/>
                <a:ext cx="3231281" cy="691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704" y="1408407"/>
                <a:ext cx="3231281" cy="691664"/>
              </a:xfrm>
              <a:prstGeom prst="rect">
                <a:avLst/>
              </a:prstGeom>
              <a:blipFill>
                <a:blip r:embed="rId3"/>
                <a:stretch>
                  <a:fillRect t="-155357" b="-233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241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DCBA-E452-43F9-7963-6F27D045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86" y="398637"/>
            <a:ext cx="5332396" cy="838200"/>
          </a:xfrm>
        </p:spPr>
        <p:txBody>
          <a:bodyPr/>
          <a:lstStyle/>
          <a:p>
            <a:r>
              <a:rPr lang="en-US" dirty="0"/>
              <a:t>Laplace Transforms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745605"/>
                <a:ext cx="8229600" cy="2757639"/>
              </a:xfrm>
            </p:spPr>
            <p:txBody>
              <a:bodyPr/>
              <a:lstStyle/>
              <a:p>
                <a:r>
                  <a:rPr lang="en-US" sz="2800" dirty="0">
                    <a:ea typeface="Cambria Math" panose="02040503050406030204" pitchFamily="18" charset="0"/>
                  </a:rPr>
                  <a:t>P1: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P2: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P3: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P4: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745605"/>
                <a:ext cx="8229600" cy="2757639"/>
              </a:xfrm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2071B-A811-8929-1386-AC30FB2A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/>
              <p:nvPr/>
            </p:nvSpPr>
            <p:spPr>
              <a:xfrm>
                <a:off x="2142584" y="1435839"/>
                <a:ext cx="4367944" cy="89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584" y="1435839"/>
                <a:ext cx="4367944" cy="891462"/>
              </a:xfrm>
              <a:prstGeom prst="rect">
                <a:avLst/>
              </a:prstGeom>
              <a:blipFill>
                <a:blip r:embed="rId3"/>
                <a:stretch>
                  <a:fillRect t="-170423" b="-243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888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5582-BBFA-DB77-6E6D-FCCDB58A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These Laplace Transforms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=5+3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+ 100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+∫8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−0.2)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056D8-CFEF-DEAF-93A7-67955BF582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ea typeface="Cambria Math" panose="02040503050406030204" pitchFamily="18" charset="0"/>
                  </a:rPr>
                  <a:t>S1: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  <a:blipFill>
                <a:blip r:embed="rId3"/>
                <a:stretch>
                  <a:fillRect l="-1384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65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8E35-9570-BF3E-B88B-86370D07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Poles &amp; Laplace Transforms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327AF-62DB-D193-6419-7F85B6ED8A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 pole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” is equivalent to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 root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in the denominator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”.</a:t>
                </a:r>
              </a:p>
              <a:p>
                <a:r>
                  <a:rPr lang="en-US" dirty="0"/>
                  <a:t>Examples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327AF-62DB-D193-6419-7F85B6ED8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9F018-C58E-3372-BE08-DDC1BB8925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3773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5582-BBFA-DB77-6E6D-FCCDB58A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poles? Are the systems stable?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	poles at 0. Step + impulse.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−0.2)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poles at -4, 0, 0.2. unstable.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056D8-CFEF-DEAF-93A7-67955BF582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ea typeface="Cambria Math" panose="02040503050406030204" pitchFamily="18" charset="0"/>
                  </a:rPr>
                  <a:t>S1: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  <a:blipFill>
                <a:blip r:embed="rId3"/>
                <a:stretch>
                  <a:fillRect l="-1384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7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D5D0-0E73-B14F-9B9C-E2B70CD7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601717-C215-1E49-A056-33CB9DACCA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/>
              <p:nvPr/>
            </p:nvSpPr>
            <p:spPr>
              <a:xfrm>
                <a:off x="667843" y="3384542"/>
                <a:ext cx="1433919" cy="572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43" y="3384542"/>
                <a:ext cx="1433919" cy="572914"/>
              </a:xfrm>
              <a:prstGeom prst="rect">
                <a:avLst/>
              </a:prstGeom>
              <a:blipFill>
                <a:blip r:embed="rId2"/>
                <a:stretch>
                  <a:fillRect l="-2632" t="-4348" r="-5263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6BDC927-D38F-F844-9ACD-2E84211BC8E5}"/>
              </a:ext>
            </a:extLst>
          </p:cNvPr>
          <p:cNvSpPr txBox="1"/>
          <p:nvPr/>
        </p:nvSpPr>
        <p:spPr>
          <a:xfrm>
            <a:off x="527750" y="2568707"/>
            <a:ext cx="74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transfer function is the ratio of the Laplace transform of the output to the Laplace transform of the input.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/>
              <p:nvPr/>
            </p:nvSpPr>
            <p:spPr>
              <a:xfrm>
                <a:off x="3514943" y="3602957"/>
                <a:ext cx="8515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943" y="3602957"/>
                <a:ext cx="851580" cy="276999"/>
              </a:xfrm>
              <a:prstGeom prst="rect">
                <a:avLst/>
              </a:prstGeom>
              <a:blipFill>
                <a:blip r:embed="rId3"/>
                <a:stretch>
                  <a:fillRect l="-4412" r="-294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/>
              <p:nvPr/>
            </p:nvSpPr>
            <p:spPr>
              <a:xfrm>
                <a:off x="4366523" y="3406909"/>
                <a:ext cx="77232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523" y="3406909"/>
                <a:ext cx="772327" cy="669094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4A12E1C-2FF5-3A40-BCB0-A7AA639025BC}"/>
              </a:ext>
            </a:extLst>
          </p:cNvPr>
          <p:cNvGrpSpPr/>
          <p:nvPr/>
        </p:nvGrpSpPr>
        <p:grpSpPr>
          <a:xfrm>
            <a:off x="2689934" y="958182"/>
            <a:ext cx="3189664" cy="1349640"/>
            <a:chOff x="85441" y="1873625"/>
            <a:chExt cx="5385913" cy="15864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B8BBE0-69CD-FE46-9F0D-E8AFBC33B252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846DF-7C86-8B4F-9187-A14C8BEF2CB8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65D3B-7898-B740-A1DC-70EF83C9F341}"/>
                </a:ext>
              </a:extLst>
            </p:cNvPr>
            <p:cNvSpPr txBox="1"/>
            <p:nvPr/>
          </p:nvSpPr>
          <p:spPr>
            <a:xfrm>
              <a:off x="85441" y="2164403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/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  <a:blipFill>
                  <a:blip r:embed="rId5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FBF901-68E1-6B49-9709-B31ECC1C89CD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473F245-2623-A646-855A-930F0EB573B4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BB4660-E75C-C240-869D-7D4015AA381F}"/>
                </a:ext>
              </a:extLst>
            </p:cNvPr>
            <p:cNvSpPr txBox="1"/>
            <p:nvPr/>
          </p:nvSpPr>
          <p:spPr>
            <a:xfrm>
              <a:off x="2279301" y="2140811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3E31022-1E57-A344-AAC7-224E6DCA5F4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4220563" y="2541894"/>
              <a:ext cx="911209" cy="37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0901B5-AE52-ED4F-AF68-35C915C16985}"/>
                </a:ext>
              </a:extLst>
            </p:cNvPr>
            <p:cNvSpPr txBox="1"/>
            <p:nvPr/>
          </p:nvSpPr>
          <p:spPr>
            <a:xfrm>
              <a:off x="4788710" y="2121659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B6B88E-6C39-0440-A8B2-E6C8F5037B79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/>
              <p:nvPr/>
            </p:nvSpPr>
            <p:spPr>
              <a:xfrm>
                <a:off x="3791828" y="1946990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28" y="1946990"/>
                <a:ext cx="7085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/>
              <p:nvPr/>
            </p:nvSpPr>
            <p:spPr>
              <a:xfrm>
                <a:off x="5879598" y="3580590"/>
                <a:ext cx="761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598" y="3580590"/>
                <a:ext cx="761106" cy="276999"/>
              </a:xfrm>
              <a:prstGeom prst="rect">
                <a:avLst/>
              </a:prstGeom>
              <a:blipFill>
                <a:blip r:embed="rId8"/>
                <a:stretch>
                  <a:fillRect l="-6667" r="-3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/>
              <p:nvPr/>
            </p:nvSpPr>
            <p:spPr>
              <a:xfrm>
                <a:off x="6633520" y="3384542"/>
                <a:ext cx="77232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520" y="3384542"/>
                <a:ext cx="772327" cy="669094"/>
              </a:xfrm>
              <a:prstGeom prst="rect">
                <a:avLst/>
              </a:prstGeom>
              <a:blipFill>
                <a:blip r:embed="rId9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0041CB9-3383-EA78-6836-18A49DE13AD6}"/>
              </a:ext>
            </a:extLst>
          </p:cNvPr>
          <p:cNvSpPr txBox="1"/>
          <p:nvPr/>
        </p:nvSpPr>
        <p:spPr>
          <a:xfrm>
            <a:off x="527750" y="4400487"/>
            <a:ext cx="764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transfer function is a Laplace transform and so has all of its properties.</a:t>
            </a:r>
          </a:p>
        </p:txBody>
      </p:sp>
    </p:spTree>
    <p:extLst>
      <p:ext uri="{BB962C8B-B14F-4D97-AF65-F5344CB8AC3E}">
        <p14:creationId xmlns:p14="http://schemas.microsoft.com/office/powerpoint/2010/main" val="9114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36" grpId="0"/>
      <p:bldP spid="37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BA73-C970-CA24-69B3-07D949B3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Value Theorem (for Signals)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CEEF70-7592-A5E9-0918-7C8D587BC4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07811"/>
                <a:ext cx="8229600" cy="40538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CEEF70-7592-A5E9-0918-7C8D587BC4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07811"/>
                <a:ext cx="8229600" cy="4053840"/>
              </a:xfrm>
              <a:blipFill>
                <a:blip r:embed="rId2"/>
                <a:stretch>
                  <a:fillRect l="-1698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3F727-09D4-01BF-BA48-A4022462E3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388BFF-0687-AAFC-3839-44F69616E6FC}"/>
                  </a:ext>
                </a:extLst>
              </p:cNvPr>
              <p:cNvSpPr txBox="1"/>
              <p:nvPr/>
            </p:nvSpPr>
            <p:spPr>
              <a:xfrm>
                <a:off x="457200" y="1277394"/>
                <a:ext cx="8229600" cy="5734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converges,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388BFF-0687-AAFC-3839-44F69616E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77394"/>
                <a:ext cx="8229600" cy="573427"/>
              </a:xfrm>
              <a:prstGeom prst="rect">
                <a:avLst/>
              </a:prstGeom>
              <a:blipFill>
                <a:blip r:embed="rId3"/>
                <a:stretch>
                  <a:fillRect l="-1235" t="-869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28A1A9C-F32E-65FC-8105-775F8950FB5F}"/>
              </a:ext>
            </a:extLst>
          </p:cNvPr>
          <p:cNvGrpSpPr/>
          <p:nvPr/>
        </p:nvGrpSpPr>
        <p:grpSpPr>
          <a:xfrm>
            <a:off x="6106964" y="2209801"/>
            <a:ext cx="1566044" cy="1308652"/>
            <a:chOff x="5977757" y="2120348"/>
            <a:chExt cx="2099444" cy="175232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31AD172-A00F-ED7F-9B37-5A0AD8FB2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4210" y="2120348"/>
              <a:ext cx="1942991" cy="175232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B6D081-CD27-130B-1DE1-D9057D308BB1}"/>
                </a:ext>
              </a:extLst>
            </p:cNvPr>
            <p:cNvSpPr txBox="1"/>
            <p:nvPr/>
          </p:nvSpPr>
          <p:spPr>
            <a:xfrm>
              <a:off x="5977757" y="233467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735192F-3354-8751-413F-37268E317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359" y="3539265"/>
            <a:ext cx="19177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2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29B6-FD40-D35A-ED82-6931149E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466080" cy="838200"/>
          </a:xfrm>
        </p:spPr>
        <p:txBody>
          <a:bodyPr/>
          <a:lstStyle/>
          <a:p>
            <a:r>
              <a:rPr lang="en-US" dirty="0"/>
              <a:t>DC Gain For Transfer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6C3BA9-3F76-185E-0058-42FEB3F6F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775" y="1209554"/>
                <a:ext cx="8229600" cy="4572001"/>
              </a:xfrm>
            </p:spPr>
            <p:txBody>
              <a:bodyPr/>
              <a:lstStyle/>
              <a:p>
                <a:r>
                  <a:rPr lang="en-US" b="0" dirty="0"/>
                  <a:t>Consider the transfer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US" b="0" dirty="0"/>
                  <a:t>DC Gain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 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when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Derivation of DC gain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ea typeface="Cambria Math" panose="02040503050406030204" pitchFamily="18" charset="0"/>
                  </a:rPr>
                  <a:t>Recall: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Given this, the output signal for a step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From the final value theorem,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 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converges.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6C3BA9-3F76-185E-0058-42FEB3F6F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775" y="1209554"/>
                <a:ext cx="8229600" cy="4572001"/>
              </a:xfrm>
              <a:blipFill>
                <a:blip r:embed="rId2"/>
                <a:stretch>
                  <a:fillRect l="-1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34136-D5B2-57EE-BCA5-C413172541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28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5577B-6F52-AD91-00DD-59A3DA2EF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8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20E3-7BCA-0F65-B107-D3E10D63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82" y="381000"/>
            <a:ext cx="5677382" cy="838200"/>
          </a:xfrm>
        </p:spPr>
        <p:txBody>
          <a:bodyPr/>
          <a:lstStyle/>
          <a:p>
            <a:r>
              <a:rPr lang="en-US" dirty="0"/>
              <a:t>Examples of Calculating DC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79825-7954-1ECC-8E11-73D2E55C5B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Constant amplification.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Unadjusted exponential filter.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b="0" dirty="0"/>
                  <a:t>Adjusted filter: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79825-7954-1ECC-8E11-73D2E55C5B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8271B-B4F9-9F43-E25A-1E8732FF84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9460DB-BB3E-8798-7D1F-990108CBA84C}"/>
                  </a:ext>
                </a:extLst>
              </p:cNvPr>
              <p:cNvSpPr txBox="1"/>
              <p:nvPr/>
            </p:nvSpPr>
            <p:spPr>
              <a:xfrm>
                <a:off x="6418162" y="381000"/>
                <a:ext cx="2468303" cy="453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DC Gain: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9460DB-BB3E-8798-7D1F-990108CBA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162" y="381000"/>
                <a:ext cx="2468303" cy="453201"/>
              </a:xfrm>
              <a:prstGeom prst="rect">
                <a:avLst/>
              </a:prstGeom>
              <a:blipFill>
                <a:blip r:embed="rId4"/>
                <a:stretch>
                  <a:fillRect l="-2051" t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84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F0ABEA-2151-DB44-87EA-3FC997EC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/>
              <a:t>G.P.E. Box (Famous Statistician)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39C5-E3EC-E048-9302-8AC3195CD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FCB56-1487-AF4C-8A6F-80E77F5C2E69}"/>
              </a:ext>
            </a:extLst>
          </p:cNvPr>
          <p:cNvSpPr txBox="1"/>
          <p:nvPr/>
        </p:nvSpPr>
        <p:spPr>
          <a:xfrm>
            <a:off x="304800" y="3992940"/>
            <a:ext cx="8576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All models are wrong.</a:t>
            </a:r>
          </a:p>
          <a:p>
            <a:r>
              <a:rPr lang="en-US" sz="4800" b="1" dirty="0"/>
              <a:t>But some models are useful.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A8A36-116F-3B4A-8D5E-EADF1923C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173540"/>
            <a:ext cx="196852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8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2B1B-538B-F879-D377-DCEFD950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7F5E-ACD6-64BE-0D10-EC5AA2739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Laplace Transform.</a:t>
            </a:r>
          </a:p>
          <a:p>
            <a:r>
              <a:rPr lang="en-US" dirty="0"/>
              <a:t>Calculating Laplace Transforms.</a:t>
            </a:r>
          </a:p>
          <a:p>
            <a:pPr lvl="1"/>
            <a:r>
              <a:rPr lang="en-US" dirty="0"/>
              <a:t>LT of signals (S1-S4)</a:t>
            </a:r>
          </a:p>
          <a:p>
            <a:pPr lvl="1"/>
            <a:r>
              <a:rPr lang="en-US" dirty="0"/>
              <a:t>Properties of LTs (P1-P5)</a:t>
            </a:r>
          </a:p>
          <a:p>
            <a:r>
              <a:rPr lang="en-US" dirty="0"/>
              <a:t>How stability, oscillation are determined by poles.</a:t>
            </a:r>
          </a:p>
          <a:p>
            <a:r>
              <a:rPr lang="en-US" dirty="0"/>
              <a:t>Definition of Transfer Function.</a:t>
            </a:r>
          </a:p>
          <a:p>
            <a:r>
              <a:rPr lang="en-US" dirty="0"/>
              <a:t>Calculating DC gain from transfer functions.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FFDAE-8719-7C09-739E-2FAA52DBA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1642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5276-8314-5E8F-C296-F8FF2F67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Signals &amp;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FB975-93AD-3C75-4462-3DD9BCEF45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1324" y="2481296"/>
                <a:ext cx="8229600" cy="3221783"/>
              </a:xfrm>
            </p:spPr>
            <p:txBody>
              <a:bodyPr/>
              <a:lstStyle/>
              <a:p>
                <a:r>
                  <a:rPr lang="en-US" sz="2400" dirty="0"/>
                  <a:t>We want a mathematical representation of the relationship between the input signal (</a:t>
                </a:r>
                <a:r>
                  <a:rPr lang="en-US" sz="2400" i="1" dirty="0"/>
                  <a:t>u(t)</a:t>
                </a:r>
                <a:r>
                  <a:rPr lang="en-US" sz="2400" dirty="0"/>
                  <a:t>) and the output signal (</a:t>
                </a:r>
                <a:r>
                  <a:rPr lang="en-US" sz="2400" i="1" dirty="0"/>
                  <a:t>y(t)</a:t>
                </a:r>
                <a:r>
                  <a:rPr lang="en-US" sz="2400" dirty="0"/>
                  <a:t>).</a:t>
                </a:r>
              </a:p>
              <a:p>
                <a:r>
                  <a:rPr lang="en-US" sz="3200" b="1" dirty="0"/>
                  <a:t>Properties of interest</a:t>
                </a:r>
                <a:endParaRPr lang="en-US" sz="2400" dirty="0"/>
              </a:p>
              <a:p>
                <a:pPr lvl="1"/>
                <a:r>
                  <a:rPr lang="en-US" sz="2000" dirty="0"/>
                  <a:t>Stability</a:t>
                </a:r>
              </a:p>
              <a:p>
                <a:pPr lvl="1"/>
                <a:r>
                  <a:rPr lang="en-US" sz="2000" dirty="0"/>
                  <a:t>Setting times</a:t>
                </a:r>
              </a:p>
              <a:p>
                <a:pPr lvl="1"/>
                <a:r>
                  <a:rPr lang="en-US" sz="2000" dirty="0"/>
                  <a:t>DC</a:t>
                </a:r>
                <a:r>
                  <a:rPr lang="en-US" sz="2000" b="1" dirty="0"/>
                  <a:t> </a:t>
                </a:r>
                <a:r>
                  <a:rPr lang="en-US" sz="2000" dirty="0"/>
                  <a:t>Gain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a unit step at time 0.</a:t>
                </a:r>
              </a:p>
              <a:p>
                <a:pPr lvl="1"/>
                <a:r>
                  <a:rPr lang="en-US" sz="2000" dirty="0"/>
                  <a:t>Oscillations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FB975-93AD-3C75-4462-3DD9BCEF4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324" y="2481296"/>
                <a:ext cx="8229600" cy="3221783"/>
              </a:xfrm>
              <a:blipFill>
                <a:blip r:embed="rId2"/>
                <a:stretch>
                  <a:fillRect l="-1695" t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B3B8-D16E-DB6E-8F6A-A63234F447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99BABE-FF6A-6EBD-FA73-1D3E09CDD9D8}"/>
              </a:ext>
            </a:extLst>
          </p:cNvPr>
          <p:cNvGrpSpPr/>
          <p:nvPr/>
        </p:nvGrpSpPr>
        <p:grpSpPr>
          <a:xfrm>
            <a:off x="2770257" y="1366602"/>
            <a:ext cx="2804066" cy="742764"/>
            <a:chOff x="2770257" y="1366602"/>
            <a:chExt cx="2804066" cy="7427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9F3B7D-E260-4E08-8AF4-0267EC901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System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56A8879-B3EF-9CC3-F353-DE9AD64BDE63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2770257" y="1791892"/>
              <a:ext cx="850020" cy="36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40BB5E-4B41-0B62-A18B-22BA948ADF2C}"/>
                    </a:ext>
                  </a:extLst>
                </p:cNvPr>
                <p:cNvSpPr/>
                <p:nvPr/>
              </p:nvSpPr>
              <p:spPr>
                <a:xfrm>
                  <a:off x="2843567" y="1387057"/>
                  <a:ext cx="7164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40BB5E-4B41-0B62-A18B-22BA948AD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567" y="1387057"/>
                  <a:ext cx="716478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07ACD7-D255-FD52-AC84-C9F61FD26F3A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16124" y="1791892"/>
              <a:ext cx="858199" cy="36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DB9C73A-BFA5-B6D0-A4DA-496E4FAEB507}"/>
                    </a:ext>
                  </a:extLst>
                </p:cNvPr>
                <p:cNvSpPr/>
                <p:nvPr/>
              </p:nvSpPr>
              <p:spPr>
                <a:xfrm>
                  <a:off x="4770301" y="1366602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DB9C73A-BFA5-B6D0-A4DA-496E4FAEB5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301" y="1366602"/>
                  <a:ext cx="71647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119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A61A-C803-3748-1807-C905C11C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vs. Continuous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D20E3-1111-09B0-41E6-860B77E4D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A4329-D074-1CFB-213A-3B139804140B}"/>
              </a:ext>
            </a:extLst>
          </p:cNvPr>
          <p:cNvSpPr txBox="1"/>
          <p:nvPr/>
        </p:nvSpPr>
        <p:spPr>
          <a:xfrm>
            <a:off x="2286000" y="3244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43C930-8561-9A1E-5664-057B3C61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635" y="1501028"/>
            <a:ext cx="5378815" cy="32185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5A1888-0820-4E1F-44B7-403742C3540E}"/>
                  </a:ext>
                </a:extLst>
              </p:cNvPr>
              <p:cNvSpPr txBox="1"/>
              <p:nvPr/>
            </p:nvSpPr>
            <p:spPr>
              <a:xfrm>
                <a:off x="942391" y="2014348"/>
                <a:ext cx="4873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5A1888-0820-4E1F-44B7-403742C35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91" y="2014348"/>
                <a:ext cx="487313" cy="276999"/>
              </a:xfrm>
              <a:prstGeom prst="rect">
                <a:avLst/>
              </a:prstGeom>
              <a:blipFill>
                <a:blip r:embed="rId3"/>
                <a:stretch>
                  <a:fillRect l="-10256" r="-1538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466E50B-7C89-6819-B0C3-A774AB092DC8}"/>
              </a:ext>
            </a:extLst>
          </p:cNvPr>
          <p:cNvSpPr/>
          <p:nvPr/>
        </p:nvSpPr>
        <p:spPr>
          <a:xfrm>
            <a:off x="4152122" y="1942200"/>
            <a:ext cx="2401572" cy="27492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F5D40C-E568-B1A7-633B-974E836C2660}"/>
                  </a:ext>
                </a:extLst>
              </p:cNvPr>
              <p:cNvSpPr txBox="1"/>
              <p:nvPr/>
            </p:nvSpPr>
            <p:spPr>
              <a:xfrm>
                <a:off x="854922" y="3462654"/>
                <a:ext cx="52367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F5D40C-E568-B1A7-633B-974E836C2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22" y="3462654"/>
                <a:ext cx="523670" cy="276999"/>
              </a:xfrm>
              <a:prstGeom prst="rect">
                <a:avLst/>
              </a:prstGeom>
              <a:blipFill>
                <a:blip r:embed="rId4"/>
                <a:stretch>
                  <a:fillRect l="-9524" r="-1428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25FA78-82FE-6CBD-EE54-7FB67FE0A830}"/>
                  </a:ext>
                </a:extLst>
              </p:cNvPr>
              <p:cNvSpPr txBox="1"/>
              <p:nvPr/>
            </p:nvSpPr>
            <p:spPr>
              <a:xfrm>
                <a:off x="3304336" y="2614179"/>
                <a:ext cx="16113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25FA78-82FE-6CBD-EE54-7FB67FE0A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336" y="2614179"/>
                <a:ext cx="161133" cy="276999"/>
              </a:xfrm>
              <a:prstGeom prst="rect">
                <a:avLst/>
              </a:prstGeom>
              <a:blipFill>
                <a:blip r:embed="rId5"/>
                <a:stretch>
                  <a:fillRect l="-30769" r="-2307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82642670-E4B3-9AC4-4BB6-30EBE774F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920" y="3501964"/>
            <a:ext cx="3365500" cy="18415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A116802-CD09-DE75-1CBB-A6889E2DEB24}"/>
              </a:ext>
            </a:extLst>
          </p:cNvPr>
          <p:cNvSpPr/>
          <p:nvPr/>
        </p:nvSpPr>
        <p:spPr>
          <a:xfrm>
            <a:off x="457162" y="3462654"/>
            <a:ext cx="773211" cy="3693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E01D37-1C75-C894-3FF1-50E56783A6CF}"/>
              </a:ext>
            </a:extLst>
          </p:cNvPr>
          <p:cNvSpPr/>
          <p:nvPr/>
        </p:nvSpPr>
        <p:spPr>
          <a:xfrm>
            <a:off x="629653" y="3149173"/>
            <a:ext cx="919229" cy="3693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24D7A3-5376-2980-B257-7C63D80E2B7F}"/>
              </a:ext>
            </a:extLst>
          </p:cNvPr>
          <p:cNvSpPr/>
          <p:nvPr/>
        </p:nvSpPr>
        <p:spPr>
          <a:xfrm>
            <a:off x="629653" y="5205207"/>
            <a:ext cx="919229" cy="3693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A8270C-AE9D-F61D-5118-6282DAEAA5D6}"/>
                  </a:ext>
                </a:extLst>
              </p:cNvPr>
              <p:cNvSpPr txBox="1"/>
              <p:nvPr/>
            </p:nvSpPr>
            <p:spPr>
              <a:xfrm>
                <a:off x="3818998" y="4481881"/>
                <a:ext cx="19749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A8270C-AE9D-F61D-5118-6282DAEAA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998" y="4481881"/>
                <a:ext cx="197490" cy="276999"/>
              </a:xfrm>
              <a:prstGeom prst="rect">
                <a:avLst/>
              </a:prstGeom>
              <a:blipFill>
                <a:blip r:embed="rId7"/>
                <a:stretch>
                  <a:fillRect l="-23529" r="-1764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8C79EF-DB7B-3D93-E2D8-347553D124AD}"/>
                  </a:ext>
                </a:extLst>
              </p:cNvPr>
              <p:cNvSpPr txBox="1"/>
              <p:nvPr/>
            </p:nvSpPr>
            <p:spPr>
              <a:xfrm>
                <a:off x="797697" y="3490580"/>
                <a:ext cx="52367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8C79EF-DB7B-3D93-E2D8-347553D12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97" y="3490580"/>
                <a:ext cx="523670" cy="276999"/>
              </a:xfrm>
              <a:prstGeom prst="rect">
                <a:avLst/>
              </a:prstGeom>
              <a:blipFill>
                <a:blip r:embed="rId8"/>
                <a:stretch>
                  <a:fillRect l="-9302" r="-11628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99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A61A-C803-3748-1807-C905C11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218043" cy="8382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D20E3-1111-09B0-41E6-860B77E4D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A5C323-7438-23EA-081F-E05AC50C959B}"/>
              </a:ext>
            </a:extLst>
          </p:cNvPr>
          <p:cNvGrpSpPr/>
          <p:nvPr/>
        </p:nvGrpSpPr>
        <p:grpSpPr>
          <a:xfrm>
            <a:off x="6052929" y="298393"/>
            <a:ext cx="3011557" cy="1689433"/>
            <a:chOff x="457162" y="1501028"/>
            <a:chExt cx="6400838" cy="40735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FA4329-D074-1CFB-213A-3B139804140B}"/>
                </a:ext>
              </a:extLst>
            </p:cNvPr>
            <p:cNvSpPr txBox="1"/>
            <p:nvPr/>
          </p:nvSpPr>
          <p:spPr>
            <a:xfrm>
              <a:off x="2286000" y="3244334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43C930-8561-9A1E-5664-057B3C611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8635" y="1501028"/>
              <a:ext cx="5378815" cy="321854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E5A1888-0820-4E1F-44B7-403742C3540E}"/>
                    </a:ext>
                  </a:extLst>
                </p:cNvPr>
                <p:cNvSpPr txBox="1"/>
                <p:nvPr/>
              </p:nvSpPr>
              <p:spPr>
                <a:xfrm>
                  <a:off x="942391" y="2014348"/>
                  <a:ext cx="487313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E5A1888-0820-4E1F-44B7-403742C35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391" y="2014348"/>
                  <a:ext cx="48731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6842" r="-126316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66E50B-7C89-6819-B0C3-A774AB092DC8}"/>
                </a:ext>
              </a:extLst>
            </p:cNvPr>
            <p:cNvSpPr/>
            <p:nvPr/>
          </p:nvSpPr>
          <p:spPr>
            <a:xfrm>
              <a:off x="4152122" y="1942200"/>
              <a:ext cx="2401572" cy="2749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9F5D40C-E568-B1A7-633B-974E836C2660}"/>
                    </a:ext>
                  </a:extLst>
                </p:cNvPr>
                <p:cNvSpPr txBox="1"/>
                <p:nvPr/>
              </p:nvSpPr>
              <p:spPr>
                <a:xfrm>
                  <a:off x="854922" y="3462654"/>
                  <a:ext cx="52367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9F5D40C-E568-B1A7-633B-974E836C2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922" y="3462654"/>
                  <a:ext cx="52367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5000" r="-125000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225FA78-82FE-6CBD-EE54-7FB67FE0A830}"/>
                    </a:ext>
                  </a:extLst>
                </p:cNvPr>
                <p:cNvSpPr txBox="1"/>
                <p:nvPr/>
              </p:nvSpPr>
              <p:spPr>
                <a:xfrm>
                  <a:off x="3304336" y="2614179"/>
                  <a:ext cx="161133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225FA78-82FE-6CBD-EE54-7FB67FE0A8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336" y="2614179"/>
                  <a:ext cx="16113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00000" r="-116667" b="-1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2642670-E4B3-9AC4-4BB6-30EBE774F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5920" y="3501964"/>
              <a:ext cx="3365500" cy="18415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116802-CD09-DE75-1CBB-A6889E2DEB24}"/>
                </a:ext>
              </a:extLst>
            </p:cNvPr>
            <p:cNvSpPr/>
            <p:nvPr/>
          </p:nvSpPr>
          <p:spPr>
            <a:xfrm>
              <a:off x="457162" y="3462654"/>
              <a:ext cx="773211" cy="369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E01D37-1C75-C894-3FF1-50E56783A6CF}"/>
                </a:ext>
              </a:extLst>
            </p:cNvPr>
            <p:cNvSpPr/>
            <p:nvPr/>
          </p:nvSpPr>
          <p:spPr>
            <a:xfrm>
              <a:off x="629653" y="3149173"/>
              <a:ext cx="919229" cy="369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24D7A3-5376-2980-B257-7C63D80E2B7F}"/>
                </a:ext>
              </a:extLst>
            </p:cNvPr>
            <p:cNvSpPr/>
            <p:nvPr/>
          </p:nvSpPr>
          <p:spPr>
            <a:xfrm>
              <a:off x="629653" y="5205207"/>
              <a:ext cx="919229" cy="369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CA8270C-AE9D-F61D-5118-6282DAEAA5D6}"/>
                    </a:ext>
                  </a:extLst>
                </p:cNvPr>
                <p:cNvSpPr txBox="1"/>
                <p:nvPr/>
              </p:nvSpPr>
              <p:spPr>
                <a:xfrm>
                  <a:off x="3818998" y="4481881"/>
                  <a:ext cx="19749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CA8270C-AE9D-F61D-5118-6282DAEAA5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998" y="4481881"/>
                  <a:ext cx="19749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6667" r="-100000" b="-1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E8C79EF-DB7B-3D93-E2D8-347553D124AD}"/>
                    </a:ext>
                  </a:extLst>
                </p:cNvPr>
                <p:cNvSpPr txBox="1"/>
                <p:nvPr/>
              </p:nvSpPr>
              <p:spPr>
                <a:xfrm>
                  <a:off x="797697" y="3490580"/>
                  <a:ext cx="52367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E8C79EF-DB7B-3D93-E2D8-347553D12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697" y="3490580"/>
                  <a:ext cx="52367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5000" r="-125000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C22E362-CCD3-406E-3556-87F566A7EA99}"/>
              </a:ext>
            </a:extLst>
          </p:cNvPr>
          <p:cNvSpPr txBox="1"/>
          <p:nvPr/>
        </p:nvSpPr>
        <p:spPr>
          <a:xfrm>
            <a:off x="884582" y="983973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control properties are dynamic: stability, oscillations, settling times.</a:t>
            </a:r>
          </a:p>
          <a:p>
            <a:endParaRPr lang="en-US" dirty="0"/>
          </a:p>
          <a:p>
            <a:r>
              <a:rPr lang="en-US" dirty="0"/>
              <a:t>We need a way to easily assess these properties and to manipulate signals and systems (which are dynamical objects).</a:t>
            </a:r>
          </a:p>
          <a:p>
            <a:endParaRPr lang="en-US" dirty="0"/>
          </a:p>
          <a:p>
            <a:r>
              <a:rPr lang="en-US" dirty="0"/>
              <a:t>We will mostly work with continuous time, but we start with discrete time because it’s more intuitive.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576B41-C3E7-DE8D-061F-B114DCEA35A0}"/>
                  </a:ext>
                </a:extLst>
              </p:cNvPr>
              <p:cNvSpPr txBox="1"/>
              <p:nvPr/>
            </p:nvSpPr>
            <p:spPr>
              <a:xfrm>
                <a:off x="1441172" y="4877984"/>
                <a:ext cx="6117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576B41-C3E7-DE8D-061F-B114DCEA3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172" y="4877984"/>
                <a:ext cx="6117316" cy="276999"/>
              </a:xfrm>
              <a:prstGeom prst="rect">
                <a:avLst/>
              </a:prstGeom>
              <a:blipFill>
                <a:blip r:embed="rId9"/>
                <a:stretch>
                  <a:fillRect r="-41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70A946-B659-ECCF-223F-3E99D3379FE2}"/>
                  </a:ext>
                </a:extLst>
              </p:cNvPr>
              <p:cNvSpPr txBox="1"/>
              <p:nvPr/>
            </p:nvSpPr>
            <p:spPr>
              <a:xfrm>
                <a:off x="1379901" y="5893079"/>
                <a:ext cx="5452069" cy="555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70A946-B659-ECCF-223F-3E99D3379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01" y="5893079"/>
                <a:ext cx="5452069" cy="555921"/>
              </a:xfrm>
              <a:prstGeom prst="rect">
                <a:avLst/>
              </a:prstGeom>
              <a:blipFill>
                <a:blip r:embed="rId10"/>
                <a:stretch>
                  <a:fillRect l="-464" t="-2273" r="-69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6449F97-7CC7-CC9B-3FC1-AEA63CB92142}"/>
              </a:ext>
            </a:extLst>
          </p:cNvPr>
          <p:cNvSpPr txBox="1"/>
          <p:nvPr/>
        </p:nvSpPr>
        <p:spPr>
          <a:xfrm>
            <a:off x="1361660" y="4426512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Linear discrete time model, AR(N)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4E982-1BB6-DB1C-2108-F8872A8FDFF4}"/>
              </a:ext>
            </a:extLst>
          </p:cNvPr>
          <p:cNvSpPr txBox="1"/>
          <p:nvPr/>
        </p:nvSpPr>
        <p:spPr>
          <a:xfrm>
            <a:off x="1320360" y="5429678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Linear continuous time model</a:t>
            </a:r>
          </a:p>
        </p:txBody>
      </p:sp>
    </p:spTree>
    <p:extLst>
      <p:ext uri="{BB962C8B-B14F-4D97-AF65-F5344CB8AC3E}">
        <p14:creationId xmlns:p14="http://schemas.microsoft.com/office/powerpoint/2010/main" val="27507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92E4-3471-9F60-C84A-D797469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Signals in Discrete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C7E17-784F-BA40-0EC2-178A21827D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D47892-2346-2667-1294-347781AD5283}"/>
              </a:ext>
            </a:extLst>
          </p:cNvPr>
          <p:cNvCxnSpPr/>
          <p:nvPr/>
        </p:nvCxnSpPr>
        <p:spPr>
          <a:xfrm>
            <a:off x="1798983" y="2753139"/>
            <a:ext cx="5039139" cy="0"/>
          </a:xfrm>
          <a:prstGeom prst="line">
            <a:avLst/>
          </a:prstGeom>
          <a:ln w="57150"/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1BF7E9-D688-A151-5345-E38CCFE406A7}"/>
              </a:ext>
            </a:extLst>
          </p:cNvPr>
          <p:cNvCxnSpPr>
            <a:cxnSpLocks/>
          </p:cNvCxnSpPr>
          <p:nvPr/>
        </p:nvCxnSpPr>
        <p:spPr>
          <a:xfrm flipV="1">
            <a:off x="1822176" y="1162880"/>
            <a:ext cx="0" cy="1583635"/>
          </a:xfrm>
          <a:prstGeom prst="line">
            <a:avLst/>
          </a:prstGeom>
          <a:ln w="57150"/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310963-2A92-670D-DEC4-DCF35A11029B}"/>
                  </a:ext>
                </a:extLst>
              </p:cNvPr>
              <p:cNvSpPr txBox="1"/>
              <p:nvPr/>
            </p:nvSpPr>
            <p:spPr>
              <a:xfrm>
                <a:off x="818117" y="1383485"/>
                <a:ext cx="52367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310963-2A92-670D-DEC4-DCF35A110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17" y="1383485"/>
                <a:ext cx="523670" cy="276999"/>
              </a:xfrm>
              <a:prstGeom prst="rect">
                <a:avLst/>
              </a:prstGeom>
              <a:blipFill>
                <a:blip r:embed="rId2"/>
                <a:stretch>
                  <a:fillRect l="-9524" r="-1428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8F504B-89DB-EBCB-A93A-95139D71324F}"/>
                  </a:ext>
                </a:extLst>
              </p:cNvPr>
              <p:cNvSpPr txBox="1"/>
              <p:nvPr/>
            </p:nvSpPr>
            <p:spPr>
              <a:xfrm>
                <a:off x="6635818" y="2877667"/>
                <a:ext cx="19749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8F504B-89DB-EBCB-A93A-95139D713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818" y="2877667"/>
                <a:ext cx="197490" cy="276999"/>
              </a:xfrm>
              <a:prstGeom prst="rect">
                <a:avLst/>
              </a:prstGeom>
              <a:blipFill>
                <a:blip r:embed="rId3"/>
                <a:stretch>
                  <a:fillRect l="-23529" r="-1764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76366D0-6138-05AB-9CF3-4820135DB5F8}"/>
              </a:ext>
            </a:extLst>
          </p:cNvPr>
          <p:cNvSpPr txBox="1"/>
          <p:nvPr/>
        </p:nvSpPr>
        <p:spPr>
          <a:xfrm>
            <a:off x="2222462" y="2918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CE445-6C73-DDCB-BE02-9FE36F85DF90}"/>
              </a:ext>
            </a:extLst>
          </p:cNvPr>
          <p:cNvSpPr txBox="1"/>
          <p:nvPr/>
        </p:nvSpPr>
        <p:spPr>
          <a:xfrm>
            <a:off x="1665723" y="2918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94DDC6-9BDD-6986-7DB7-8080AB8B6454}"/>
              </a:ext>
            </a:extLst>
          </p:cNvPr>
          <p:cNvSpPr txBox="1"/>
          <p:nvPr/>
        </p:nvSpPr>
        <p:spPr>
          <a:xfrm>
            <a:off x="2779201" y="2918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56D571-E626-3337-4DA9-4430BB53D114}"/>
              </a:ext>
            </a:extLst>
          </p:cNvPr>
          <p:cNvSpPr txBox="1"/>
          <p:nvPr/>
        </p:nvSpPr>
        <p:spPr>
          <a:xfrm>
            <a:off x="3892679" y="2918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691891-3D6B-A5F7-55C9-9D568B50A8E7}"/>
              </a:ext>
            </a:extLst>
          </p:cNvPr>
          <p:cNvSpPr txBox="1"/>
          <p:nvPr/>
        </p:nvSpPr>
        <p:spPr>
          <a:xfrm>
            <a:off x="3335940" y="2918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4394F8-185B-EC6F-48AA-9DB2B41CB053}"/>
              </a:ext>
            </a:extLst>
          </p:cNvPr>
          <p:cNvSpPr txBox="1"/>
          <p:nvPr/>
        </p:nvSpPr>
        <p:spPr>
          <a:xfrm>
            <a:off x="4449416" y="2918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842B9-9AA6-2F8D-4909-0E73DA33AF98}"/>
              </a:ext>
            </a:extLst>
          </p:cNvPr>
          <p:cNvSpPr txBox="1"/>
          <p:nvPr/>
        </p:nvSpPr>
        <p:spPr>
          <a:xfrm>
            <a:off x="1417179" y="25046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877FCE-0B5A-836E-A6F7-6CC0408629FC}"/>
              </a:ext>
            </a:extLst>
          </p:cNvPr>
          <p:cNvSpPr txBox="1"/>
          <p:nvPr/>
        </p:nvSpPr>
        <p:spPr>
          <a:xfrm>
            <a:off x="1288939" y="20526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428F1A-A2D0-B119-0300-17B7DA2321EC}"/>
              </a:ext>
            </a:extLst>
          </p:cNvPr>
          <p:cNvSpPr txBox="1"/>
          <p:nvPr/>
        </p:nvSpPr>
        <p:spPr>
          <a:xfrm>
            <a:off x="1288939" y="160073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4C1930-1BB0-452F-CB8C-B7956847E524}"/>
              </a:ext>
            </a:extLst>
          </p:cNvPr>
          <p:cNvSpPr txBox="1"/>
          <p:nvPr/>
        </p:nvSpPr>
        <p:spPr>
          <a:xfrm>
            <a:off x="1288939" y="11487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E9236F-14EF-88C0-B932-A79B4126396D}"/>
              </a:ext>
            </a:extLst>
          </p:cNvPr>
          <p:cNvCxnSpPr/>
          <p:nvPr/>
        </p:nvCxnSpPr>
        <p:spPr>
          <a:xfrm>
            <a:off x="1832115" y="2229678"/>
            <a:ext cx="5039139" cy="0"/>
          </a:xfrm>
          <a:prstGeom prst="line">
            <a:avLst/>
          </a:prstGeom>
          <a:ln w="12700">
            <a:prstDash val="sysDot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FFDCC-7F11-4B32-C957-AB6A17949437}"/>
              </a:ext>
            </a:extLst>
          </p:cNvPr>
          <p:cNvCxnSpPr/>
          <p:nvPr/>
        </p:nvCxnSpPr>
        <p:spPr>
          <a:xfrm>
            <a:off x="1815552" y="1805608"/>
            <a:ext cx="5039139" cy="0"/>
          </a:xfrm>
          <a:prstGeom prst="line">
            <a:avLst/>
          </a:prstGeom>
          <a:ln w="12700">
            <a:prstDash val="sysDot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14E7063-0769-FC6B-8307-475086CA9677}"/>
              </a:ext>
            </a:extLst>
          </p:cNvPr>
          <p:cNvCxnSpPr/>
          <p:nvPr/>
        </p:nvCxnSpPr>
        <p:spPr>
          <a:xfrm>
            <a:off x="1828806" y="1321903"/>
            <a:ext cx="5039139" cy="0"/>
          </a:xfrm>
          <a:prstGeom prst="line">
            <a:avLst/>
          </a:prstGeom>
          <a:ln w="12700">
            <a:prstDash val="sysDot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DD1274-6FA6-71C1-15AB-9D108F6AC61C}"/>
              </a:ext>
            </a:extLst>
          </p:cNvPr>
          <p:cNvSpPr txBox="1"/>
          <p:nvPr/>
        </p:nvSpPr>
        <p:spPr>
          <a:xfrm>
            <a:off x="1656482" y="230725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32275-BE18-FD28-3D6E-C05E380CB893}"/>
              </a:ext>
            </a:extLst>
          </p:cNvPr>
          <p:cNvSpPr txBox="1"/>
          <p:nvPr/>
        </p:nvSpPr>
        <p:spPr>
          <a:xfrm>
            <a:off x="2266082" y="201239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454DD5-383E-8A3D-58F5-3C6813078E5C}"/>
              </a:ext>
            </a:extLst>
          </p:cNvPr>
          <p:cNvSpPr txBox="1"/>
          <p:nvPr/>
        </p:nvSpPr>
        <p:spPr>
          <a:xfrm>
            <a:off x="2786228" y="160820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B5B86C-0458-BA29-4C76-73EB805D3BF2}"/>
              </a:ext>
            </a:extLst>
          </p:cNvPr>
          <p:cNvSpPr txBox="1"/>
          <p:nvPr/>
        </p:nvSpPr>
        <p:spPr>
          <a:xfrm>
            <a:off x="3346132" y="184011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940C05-58AF-D30A-0303-4714613A7DFF}"/>
              </a:ext>
            </a:extLst>
          </p:cNvPr>
          <p:cNvSpPr txBox="1"/>
          <p:nvPr/>
        </p:nvSpPr>
        <p:spPr>
          <a:xfrm>
            <a:off x="3915977" y="114768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2F31E2-F462-A2B6-C81F-E438EA1AF278}"/>
              </a:ext>
            </a:extLst>
          </p:cNvPr>
          <p:cNvSpPr txBox="1"/>
          <p:nvPr/>
        </p:nvSpPr>
        <p:spPr>
          <a:xfrm>
            <a:off x="4475881" y="201570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D7A692-134E-B095-2B6A-F68B24C7D98B}"/>
                  </a:ext>
                </a:extLst>
              </p:cNvPr>
              <p:cNvSpPr txBox="1"/>
              <p:nvPr/>
            </p:nvSpPr>
            <p:spPr>
              <a:xfrm>
                <a:off x="1509512" y="3514451"/>
                <a:ext cx="3453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10.1, 20.03, 15, 30, 11.11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D7A692-134E-B095-2B6A-F68B24C7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512" y="3514451"/>
                <a:ext cx="3453189" cy="276999"/>
              </a:xfrm>
              <a:prstGeom prst="rect">
                <a:avLst/>
              </a:prstGeom>
              <a:blipFill>
                <a:blip r:embed="rId4"/>
                <a:stretch>
                  <a:fillRect l="-1471" r="-1103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AF050-5391-FF14-8A9C-EF31A3D5CC72}"/>
                  </a:ext>
                </a:extLst>
              </p:cNvPr>
              <p:cNvSpPr txBox="1"/>
              <p:nvPr/>
            </p:nvSpPr>
            <p:spPr>
              <a:xfrm>
                <a:off x="457200" y="4368095"/>
                <a:ext cx="80904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be a complex number. We can encode discrete times as a polynomial, where the exponent indicates the time index. This is called a </a:t>
                </a:r>
                <a:r>
                  <a:rPr lang="en-US" b="1" dirty="0"/>
                  <a:t>z-transform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AF050-5391-FF14-8A9C-EF31A3D5C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68095"/>
                <a:ext cx="8090452" cy="646331"/>
              </a:xfrm>
              <a:prstGeom prst="rect">
                <a:avLst/>
              </a:prstGeom>
              <a:blipFill>
                <a:blip r:embed="rId5"/>
                <a:stretch>
                  <a:fillRect l="-62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/>
              <p:nvPr/>
            </p:nvSpPr>
            <p:spPr>
              <a:xfrm>
                <a:off x="457200" y="5360710"/>
                <a:ext cx="6262227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+10.1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.03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+30 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+11.11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60710"/>
                <a:ext cx="6262227" cy="280077"/>
              </a:xfrm>
              <a:prstGeom prst="rect">
                <a:avLst/>
              </a:prstGeom>
              <a:blipFill>
                <a:blip r:embed="rId6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24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92E4-3471-9F60-C84A-D797469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in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C7E17-784F-BA40-0EC2-178A21827D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D47892-2346-2667-1294-347781AD5283}"/>
              </a:ext>
            </a:extLst>
          </p:cNvPr>
          <p:cNvCxnSpPr/>
          <p:nvPr/>
        </p:nvCxnSpPr>
        <p:spPr>
          <a:xfrm>
            <a:off x="1798983" y="2753139"/>
            <a:ext cx="5039139" cy="0"/>
          </a:xfrm>
          <a:prstGeom prst="line">
            <a:avLst/>
          </a:prstGeom>
          <a:ln w="57150"/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1BF7E9-D688-A151-5345-E38CCFE406A7}"/>
              </a:ext>
            </a:extLst>
          </p:cNvPr>
          <p:cNvCxnSpPr>
            <a:cxnSpLocks/>
          </p:cNvCxnSpPr>
          <p:nvPr/>
        </p:nvCxnSpPr>
        <p:spPr>
          <a:xfrm flipV="1">
            <a:off x="1822176" y="1162880"/>
            <a:ext cx="0" cy="1583635"/>
          </a:xfrm>
          <a:prstGeom prst="line">
            <a:avLst/>
          </a:prstGeom>
          <a:ln w="57150"/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310963-2A92-670D-DEC4-DCF35A11029B}"/>
                  </a:ext>
                </a:extLst>
              </p:cNvPr>
              <p:cNvSpPr txBox="1"/>
              <p:nvPr/>
            </p:nvSpPr>
            <p:spPr>
              <a:xfrm>
                <a:off x="818117" y="1383485"/>
                <a:ext cx="52367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310963-2A92-670D-DEC4-DCF35A110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17" y="1383485"/>
                <a:ext cx="523670" cy="276999"/>
              </a:xfrm>
              <a:prstGeom prst="rect">
                <a:avLst/>
              </a:prstGeom>
              <a:blipFill>
                <a:blip r:embed="rId2"/>
                <a:stretch>
                  <a:fillRect l="-9524" r="-1428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8F504B-89DB-EBCB-A93A-95139D71324F}"/>
                  </a:ext>
                </a:extLst>
              </p:cNvPr>
              <p:cNvSpPr txBox="1"/>
              <p:nvPr/>
            </p:nvSpPr>
            <p:spPr>
              <a:xfrm>
                <a:off x="6635818" y="2877667"/>
                <a:ext cx="19749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8F504B-89DB-EBCB-A93A-95139D713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818" y="2877667"/>
                <a:ext cx="197490" cy="276999"/>
              </a:xfrm>
              <a:prstGeom prst="rect">
                <a:avLst/>
              </a:prstGeom>
              <a:blipFill>
                <a:blip r:embed="rId3"/>
                <a:stretch>
                  <a:fillRect l="-23529" r="-1764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76366D0-6138-05AB-9CF3-4820135DB5F8}"/>
              </a:ext>
            </a:extLst>
          </p:cNvPr>
          <p:cNvSpPr txBox="1"/>
          <p:nvPr/>
        </p:nvSpPr>
        <p:spPr>
          <a:xfrm>
            <a:off x="2222462" y="2918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CE445-6C73-DDCB-BE02-9FE36F85DF90}"/>
              </a:ext>
            </a:extLst>
          </p:cNvPr>
          <p:cNvSpPr txBox="1"/>
          <p:nvPr/>
        </p:nvSpPr>
        <p:spPr>
          <a:xfrm>
            <a:off x="1665723" y="2918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94DDC6-9BDD-6986-7DB7-8080AB8B6454}"/>
              </a:ext>
            </a:extLst>
          </p:cNvPr>
          <p:cNvSpPr txBox="1"/>
          <p:nvPr/>
        </p:nvSpPr>
        <p:spPr>
          <a:xfrm>
            <a:off x="2779201" y="2918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56D571-E626-3337-4DA9-4430BB53D114}"/>
              </a:ext>
            </a:extLst>
          </p:cNvPr>
          <p:cNvSpPr txBox="1"/>
          <p:nvPr/>
        </p:nvSpPr>
        <p:spPr>
          <a:xfrm>
            <a:off x="3892679" y="2918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691891-3D6B-A5F7-55C9-9D568B50A8E7}"/>
              </a:ext>
            </a:extLst>
          </p:cNvPr>
          <p:cNvSpPr txBox="1"/>
          <p:nvPr/>
        </p:nvSpPr>
        <p:spPr>
          <a:xfrm>
            <a:off x="3335940" y="2918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4394F8-185B-EC6F-48AA-9DB2B41CB053}"/>
              </a:ext>
            </a:extLst>
          </p:cNvPr>
          <p:cNvSpPr txBox="1"/>
          <p:nvPr/>
        </p:nvSpPr>
        <p:spPr>
          <a:xfrm>
            <a:off x="4449416" y="2918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842B9-9AA6-2F8D-4909-0E73DA33AF98}"/>
              </a:ext>
            </a:extLst>
          </p:cNvPr>
          <p:cNvSpPr txBox="1"/>
          <p:nvPr/>
        </p:nvSpPr>
        <p:spPr>
          <a:xfrm>
            <a:off x="1417179" y="25046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877FCE-0B5A-836E-A6F7-6CC0408629FC}"/>
              </a:ext>
            </a:extLst>
          </p:cNvPr>
          <p:cNvSpPr txBox="1"/>
          <p:nvPr/>
        </p:nvSpPr>
        <p:spPr>
          <a:xfrm>
            <a:off x="1288939" y="20526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428F1A-A2D0-B119-0300-17B7DA2321EC}"/>
              </a:ext>
            </a:extLst>
          </p:cNvPr>
          <p:cNvSpPr txBox="1"/>
          <p:nvPr/>
        </p:nvSpPr>
        <p:spPr>
          <a:xfrm>
            <a:off x="1288939" y="160073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4C1930-1BB0-452F-CB8C-B7956847E524}"/>
              </a:ext>
            </a:extLst>
          </p:cNvPr>
          <p:cNvSpPr txBox="1"/>
          <p:nvPr/>
        </p:nvSpPr>
        <p:spPr>
          <a:xfrm>
            <a:off x="1288939" y="11487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E9236F-14EF-88C0-B932-A79B4126396D}"/>
              </a:ext>
            </a:extLst>
          </p:cNvPr>
          <p:cNvCxnSpPr/>
          <p:nvPr/>
        </p:nvCxnSpPr>
        <p:spPr>
          <a:xfrm>
            <a:off x="1832115" y="2229678"/>
            <a:ext cx="5039139" cy="0"/>
          </a:xfrm>
          <a:prstGeom prst="line">
            <a:avLst/>
          </a:prstGeom>
          <a:ln w="12700">
            <a:prstDash val="sysDot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FFDCC-7F11-4B32-C957-AB6A17949437}"/>
              </a:ext>
            </a:extLst>
          </p:cNvPr>
          <p:cNvCxnSpPr/>
          <p:nvPr/>
        </p:nvCxnSpPr>
        <p:spPr>
          <a:xfrm>
            <a:off x="1815552" y="1805608"/>
            <a:ext cx="5039139" cy="0"/>
          </a:xfrm>
          <a:prstGeom prst="line">
            <a:avLst/>
          </a:prstGeom>
          <a:ln w="12700">
            <a:prstDash val="sysDot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14E7063-0769-FC6B-8307-475086CA9677}"/>
              </a:ext>
            </a:extLst>
          </p:cNvPr>
          <p:cNvCxnSpPr/>
          <p:nvPr/>
        </p:nvCxnSpPr>
        <p:spPr>
          <a:xfrm>
            <a:off x="1828806" y="1321903"/>
            <a:ext cx="5039139" cy="0"/>
          </a:xfrm>
          <a:prstGeom prst="line">
            <a:avLst/>
          </a:prstGeom>
          <a:ln w="12700">
            <a:prstDash val="sysDot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DD1274-6FA6-71C1-15AB-9D108F6AC61C}"/>
              </a:ext>
            </a:extLst>
          </p:cNvPr>
          <p:cNvSpPr txBox="1"/>
          <p:nvPr/>
        </p:nvSpPr>
        <p:spPr>
          <a:xfrm>
            <a:off x="2242891" y="230725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32275-BE18-FD28-3D6E-C05E380CB893}"/>
              </a:ext>
            </a:extLst>
          </p:cNvPr>
          <p:cNvSpPr txBox="1"/>
          <p:nvPr/>
        </p:nvSpPr>
        <p:spPr>
          <a:xfrm>
            <a:off x="2852491" y="201239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454DD5-383E-8A3D-58F5-3C6813078E5C}"/>
              </a:ext>
            </a:extLst>
          </p:cNvPr>
          <p:cNvSpPr txBox="1"/>
          <p:nvPr/>
        </p:nvSpPr>
        <p:spPr>
          <a:xfrm>
            <a:off x="3372637" y="160820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B5B86C-0458-BA29-4C76-73EB805D3BF2}"/>
              </a:ext>
            </a:extLst>
          </p:cNvPr>
          <p:cNvSpPr txBox="1"/>
          <p:nvPr/>
        </p:nvSpPr>
        <p:spPr>
          <a:xfrm>
            <a:off x="3932541" y="184011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940C05-58AF-D30A-0303-4714613A7DFF}"/>
              </a:ext>
            </a:extLst>
          </p:cNvPr>
          <p:cNvSpPr txBox="1"/>
          <p:nvPr/>
        </p:nvSpPr>
        <p:spPr>
          <a:xfrm>
            <a:off x="4502386" y="114768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2F31E2-F462-A2B6-C81F-E438EA1AF278}"/>
              </a:ext>
            </a:extLst>
          </p:cNvPr>
          <p:cNvSpPr txBox="1"/>
          <p:nvPr/>
        </p:nvSpPr>
        <p:spPr>
          <a:xfrm>
            <a:off x="5062290" y="201570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D7A692-134E-B095-2B6A-F68B24C7D98B}"/>
                  </a:ext>
                </a:extLst>
              </p:cNvPr>
              <p:cNvSpPr txBox="1"/>
              <p:nvPr/>
            </p:nvSpPr>
            <p:spPr>
              <a:xfrm>
                <a:off x="1509512" y="3514451"/>
                <a:ext cx="36679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5, 10.1, 20.03, 15, 30, 11.11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D7A692-134E-B095-2B6A-F68B24C7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512" y="3514451"/>
                <a:ext cx="3667992" cy="276999"/>
              </a:xfrm>
              <a:prstGeom prst="rect">
                <a:avLst/>
              </a:prstGeom>
              <a:blipFill>
                <a:blip r:embed="rId4"/>
                <a:stretch>
                  <a:fillRect l="-1038" r="-692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AF050-5391-FF14-8A9C-EF31A3D5CC72}"/>
                  </a:ext>
                </a:extLst>
              </p:cNvPr>
              <p:cNvSpPr txBox="1"/>
              <p:nvPr/>
            </p:nvSpPr>
            <p:spPr>
              <a:xfrm>
                <a:off x="453845" y="4767026"/>
                <a:ext cx="8090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z-transform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is shifted by one time unit.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AF050-5391-FF14-8A9C-EF31A3D5C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45" y="4767026"/>
                <a:ext cx="8090452" cy="369332"/>
              </a:xfrm>
              <a:prstGeom prst="rect">
                <a:avLst/>
              </a:prstGeom>
              <a:blipFill>
                <a:blip r:embed="rId5"/>
                <a:stretch>
                  <a:fillRect l="-62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/>
              <p:nvPr/>
            </p:nvSpPr>
            <p:spPr>
              <a:xfrm>
                <a:off x="457200" y="5360710"/>
                <a:ext cx="7974171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+10.1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+20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.03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+15 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+30 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+11.11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60710"/>
                <a:ext cx="7974171" cy="280077"/>
              </a:xfrm>
              <a:prstGeom prst="rect">
                <a:avLst/>
              </a:prstGeom>
              <a:blipFill>
                <a:blip r:embed="rId6"/>
                <a:stretch>
                  <a:fillRect r="-478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71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0158-A031-9D78-030F-62F57D2B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Signals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DCCDAB-166E-1E32-27BC-0A5FFDACB1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95B793-29CB-64AB-B763-8A1DF01DB647}"/>
                  </a:ext>
                </a:extLst>
              </p:cNvPr>
              <p:cNvSpPr txBox="1"/>
              <p:nvPr/>
            </p:nvSpPr>
            <p:spPr>
              <a:xfrm>
                <a:off x="2612590" y="1487409"/>
                <a:ext cx="1905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10, 0,15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95B793-29CB-64AB-B763-8A1DF01DB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90" y="1487409"/>
                <a:ext cx="1905971" cy="276999"/>
              </a:xfrm>
              <a:prstGeom prst="rect">
                <a:avLst/>
              </a:prstGeom>
              <a:blipFill>
                <a:blip r:embed="rId2"/>
                <a:stretch>
                  <a:fillRect l="-1987" r="-2649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E8127E-FA4A-9F5A-B130-FBD80155B0DC}"/>
                  </a:ext>
                </a:extLst>
              </p:cNvPr>
              <p:cNvSpPr txBox="1"/>
              <p:nvPr/>
            </p:nvSpPr>
            <p:spPr>
              <a:xfrm>
                <a:off x="2560980" y="1850693"/>
                <a:ext cx="3101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E8127E-FA4A-9F5A-B130-FBD80155B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980" y="1850693"/>
                <a:ext cx="3101041" cy="2769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EBB6883-D4E5-4FBE-38CF-C1E836403DD1}"/>
                  </a:ext>
                </a:extLst>
              </p:cNvPr>
              <p:cNvSpPr txBox="1"/>
              <p:nvPr/>
            </p:nvSpPr>
            <p:spPr>
              <a:xfrm>
                <a:off x="2605966" y="2415062"/>
                <a:ext cx="1693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2, 3,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EBB6883-D4E5-4FBE-38CF-C1E836403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966" y="2415062"/>
                <a:ext cx="1693284" cy="276999"/>
              </a:xfrm>
              <a:prstGeom prst="rect">
                <a:avLst/>
              </a:prstGeom>
              <a:blipFill>
                <a:blip r:embed="rId4"/>
                <a:stretch>
                  <a:fillRect l="-2222" r="-222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B87373-6D1F-CE39-CBC2-6AFC170A53CF}"/>
                  </a:ext>
                </a:extLst>
              </p:cNvPr>
              <p:cNvSpPr txBox="1"/>
              <p:nvPr/>
            </p:nvSpPr>
            <p:spPr>
              <a:xfrm>
                <a:off x="2554356" y="2778346"/>
                <a:ext cx="27096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B87373-6D1F-CE39-CBC2-6AFC170A5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356" y="2778346"/>
                <a:ext cx="2709653" cy="276999"/>
              </a:xfrm>
              <a:prstGeom prst="rect">
                <a:avLst/>
              </a:prstGeom>
              <a:blipFill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44AD51-49DB-3AA4-B96B-8A3986023F2B}"/>
                  </a:ext>
                </a:extLst>
              </p:cNvPr>
              <p:cNvSpPr txBox="1"/>
              <p:nvPr/>
            </p:nvSpPr>
            <p:spPr>
              <a:xfrm>
                <a:off x="2554356" y="3429000"/>
                <a:ext cx="45443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+15</m:t>
                      </m:r>
                      <m:sSup>
                        <m:sSup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44AD51-49DB-3AA4-B96B-8A3986023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356" y="3429000"/>
                <a:ext cx="4544385" cy="276999"/>
              </a:xfrm>
              <a:prstGeom prst="rect">
                <a:avLst/>
              </a:prstGeom>
              <a:blipFill>
                <a:blip r:embed="rId6"/>
                <a:stretch>
                  <a:fillRect l="-559" t="-4545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6E5CC821-5C4D-5F31-6024-88B32E6AAC18}"/>
              </a:ext>
            </a:extLst>
          </p:cNvPr>
          <p:cNvSpPr txBox="1"/>
          <p:nvPr/>
        </p:nvSpPr>
        <p:spPr>
          <a:xfrm>
            <a:off x="1808922" y="4880113"/>
            <a:ext cx="5821624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The z-transform of the sum of two time series is the sum of the z-transforms. </a:t>
            </a:r>
          </a:p>
        </p:txBody>
      </p:sp>
    </p:spTree>
    <p:extLst>
      <p:ext uri="{BB962C8B-B14F-4D97-AF65-F5344CB8AC3E}">
        <p14:creationId xmlns:p14="http://schemas.microsoft.com/office/powerpoint/2010/main" val="26693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201059</TotalTime>
  <Words>2035</Words>
  <Application>Microsoft Macintosh PowerPoint</Application>
  <PresentationFormat>On-screen Show (4:3)</PresentationFormat>
  <Paragraphs>342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ＭＳ Ｐゴシック</vt:lpstr>
      <vt:lpstr>Arial</vt:lpstr>
      <vt:lpstr>Calibri</vt:lpstr>
      <vt:lpstr>Cambria Math</vt:lpstr>
      <vt:lpstr>Office Theme</vt:lpstr>
      <vt:lpstr>BIOE 498 / BIOE 599  Advanced Biological Control Systems   Linear Time Invariant Systems  </vt:lpstr>
      <vt:lpstr>Agenda</vt:lpstr>
      <vt:lpstr>G.P.E. Box (Famous Statistician)</vt:lpstr>
      <vt:lpstr>Modeling Signals &amp; Systems</vt:lpstr>
      <vt:lpstr>Discrete vs. Continuous Time</vt:lpstr>
      <vt:lpstr>Motivation</vt:lpstr>
      <vt:lpstr>Encoding Signals in Discrete Time</vt:lpstr>
      <vt:lpstr>Shifting in time</vt:lpstr>
      <vt:lpstr>Adding Signals</vt:lpstr>
      <vt:lpstr>Multiplication by a Constant</vt:lpstr>
      <vt:lpstr>Exercise: Find the z-Transform</vt:lpstr>
      <vt:lpstr>From Discrete to Continuous Time</vt:lpstr>
      <vt:lpstr>First Order Linear Time Invariant (LTI) System</vt:lpstr>
      <vt:lpstr>Computational Solutions to Differential Equations</vt:lpstr>
      <vt:lpstr>Poles</vt:lpstr>
      <vt:lpstr>High Order Differential Equations</vt:lpstr>
      <vt:lpstr>Poles Tell Us About Stability and Oscillations</vt:lpstr>
      <vt:lpstr>High Order Systems With Inputs</vt:lpstr>
      <vt:lpstr>Laplace Transform</vt:lpstr>
      <vt:lpstr>Basic Signals</vt:lpstr>
      <vt:lpstr>Laplace Transforms of Basic Signals</vt:lpstr>
      <vt:lpstr>Laplace Transforms Properties</vt:lpstr>
      <vt:lpstr>Find These Laplace Transforms</vt:lpstr>
      <vt:lpstr>Poles &amp; Laplace Transforms</vt:lpstr>
      <vt:lpstr>What are the poles? Are the systems stable?</vt:lpstr>
      <vt:lpstr>Transfer Function</vt:lpstr>
      <vt:lpstr>Final Value Theorem (for Signals)</vt:lpstr>
      <vt:lpstr>DC Gain For Transfer Functions</vt:lpstr>
      <vt:lpstr>Examples of Calculating DC Gain</vt:lpstr>
      <vt:lpstr>What You Need to Know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Hellerstein</cp:lastModifiedBy>
  <cp:revision>3023</cp:revision>
  <dcterms:created xsi:type="dcterms:W3CDTF">2008-11-04T22:35:39Z</dcterms:created>
  <dcterms:modified xsi:type="dcterms:W3CDTF">2024-01-20T20:22:57Z</dcterms:modified>
</cp:coreProperties>
</file>