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484" r:id="rId3"/>
    <p:sldId id="485" r:id="rId4"/>
    <p:sldId id="487" r:id="rId5"/>
    <p:sldId id="511" r:id="rId6"/>
    <p:sldId id="508" r:id="rId7"/>
    <p:sldId id="494" r:id="rId8"/>
    <p:sldId id="507" r:id="rId9"/>
    <p:sldId id="498" r:id="rId10"/>
    <p:sldId id="509" r:id="rId11"/>
    <p:sldId id="499" r:id="rId12"/>
    <p:sldId id="510" r:id="rId13"/>
    <p:sldId id="497" r:id="rId14"/>
    <p:sldId id="500" r:id="rId15"/>
    <p:sldId id="506" r:id="rId16"/>
    <p:sldId id="489" r:id="rId17"/>
    <p:sldId id="501" r:id="rId18"/>
    <p:sldId id="490" r:id="rId19"/>
    <p:sldId id="502" r:id="rId20"/>
    <p:sldId id="492" r:id="rId21"/>
    <p:sldId id="503" r:id="rId22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70"/>
    <p:restoredTop sz="86407"/>
  </p:normalViewPr>
  <p:slideViewPr>
    <p:cSldViewPr snapToGrid="0" snapToObjects="1">
      <p:cViewPr varScale="1">
        <p:scale>
          <a:sx n="144" d="100"/>
          <a:sy n="144" d="100"/>
        </p:scale>
        <p:origin x="107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4/8/22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4/8/22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Diverse students. Some with bio-backgrounds; some without. Some with CS background; some with very limited. Two separate courses combined because of a substantial shared curriculum.</a:t>
            </a: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how can encode a discrete signal with a sum of e^-</a:t>
            </a:r>
            <a:r>
              <a:rPr lang="en-US" dirty="0" err="1"/>
              <a:t>st</a:t>
            </a:r>
            <a:r>
              <a:rPr lang="en-US" dirty="0"/>
              <a:t> terms. Show time shifts and scale by constant.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82327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the last 3 LT relate to each other?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63017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Possibilities for the input signal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75038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Possibilities for the input signal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80364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34275" y="5943600"/>
            <a:ext cx="466725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1" y="62484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88372" y="6264274"/>
            <a:ext cx="537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65366" y="6324600"/>
            <a:ext cx="51183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png"/><Relationship Id="rId5" Type="http://schemas.openxmlformats.org/officeDocument/2006/relationships/image" Target="../media/image48.png"/><Relationship Id="rId4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57.png"/><Relationship Id="rId3" Type="http://schemas.openxmlformats.org/officeDocument/2006/relationships/image" Target="../media/image370.png"/><Relationship Id="rId7" Type="http://schemas.openxmlformats.org/officeDocument/2006/relationships/image" Target="../media/image42.png"/><Relationship Id="rId12" Type="http://schemas.openxmlformats.org/officeDocument/2006/relationships/image" Target="../media/image45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11" Type="http://schemas.openxmlformats.org/officeDocument/2006/relationships/image" Target="../media/image440.png"/><Relationship Id="rId5" Type="http://schemas.openxmlformats.org/officeDocument/2006/relationships/image" Target="../media/image53.png"/><Relationship Id="rId10" Type="http://schemas.openxmlformats.org/officeDocument/2006/relationships/image" Target="../media/image430.png"/><Relationship Id="rId4" Type="http://schemas.openxmlformats.org/officeDocument/2006/relationships/image" Target="../media/image52.png"/><Relationship Id="rId9" Type="http://schemas.openxmlformats.org/officeDocument/2006/relationships/image" Target="../media/image5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0.png"/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0.png"/><Relationship Id="rId4" Type="http://schemas.openxmlformats.org/officeDocument/2006/relationships/image" Target="../media/image35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0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0.png"/><Relationship Id="rId5" Type="http://schemas.openxmlformats.org/officeDocument/2006/relationships/image" Target="../media/image560.png"/><Relationship Id="rId10" Type="http://schemas.openxmlformats.org/officeDocument/2006/relationships/image" Target="../media/image61.png"/><Relationship Id="rId4" Type="http://schemas.openxmlformats.org/officeDocument/2006/relationships/image" Target="../media/image550.png"/><Relationship Id="rId9" Type="http://schemas.openxmlformats.org/officeDocument/2006/relationships/image" Target="../media/image6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12" Type="http://schemas.openxmlformats.org/officeDocument/2006/relationships/image" Target="../media/image7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300.png"/><Relationship Id="rId3" Type="http://schemas.openxmlformats.org/officeDocument/2006/relationships/image" Target="../media/image200.png"/><Relationship Id="rId7" Type="http://schemas.openxmlformats.org/officeDocument/2006/relationships/image" Target="../media/image240.png"/><Relationship Id="rId12" Type="http://schemas.openxmlformats.org/officeDocument/2006/relationships/image" Target="../media/image29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0.png"/><Relationship Id="rId11" Type="http://schemas.openxmlformats.org/officeDocument/2006/relationships/image" Target="../media/image280.png"/><Relationship Id="rId5" Type="http://schemas.openxmlformats.org/officeDocument/2006/relationships/image" Target="../media/image220.png"/><Relationship Id="rId10" Type="http://schemas.openxmlformats.org/officeDocument/2006/relationships/image" Target="../media/image270.png"/><Relationship Id="rId4" Type="http://schemas.openxmlformats.org/officeDocument/2006/relationships/image" Target="../media/image210.png"/><Relationship Id="rId9" Type="http://schemas.openxmlformats.org/officeDocument/2006/relationships/image" Target="../media/image260.png"/><Relationship Id="rId14" Type="http://schemas.openxmlformats.org/officeDocument/2006/relationships/image" Target="../media/image3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26" Type="http://schemas.openxmlformats.org/officeDocument/2006/relationships/image" Target="../media/image35.pn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28" Type="http://schemas.openxmlformats.org/officeDocument/2006/relationships/image" Target="../media/image37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Relationship Id="rId27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image" Target="../media/image211.png"/><Relationship Id="rId3" Type="http://schemas.openxmlformats.org/officeDocument/2006/relationships/image" Target="../media/image110.png"/><Relationship Id="rId7" Type="http://schemas.openxmlformats.org/officeDocument/2006/relationships/image" Target="../media/image150.png"/><Relationship Id="rId12" Type="http://schemas.openxmlformats.org/officeDocument/2006/relationships/image" Target="../media/image20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11" Type="http://schemas.openxmlformats.org/officeDocument/2006/relationships/image" Target="../media/image191.png"/><Relationship Id="rId5" Type="http://schemas.openxmlformats.org/officeDocument/2006/relationships/image" Target="../media/image130.png"/><Relationship Id="rId10" Type="http://schemas.openxmlformats.org/officeDocument/2006/relationships/image" Target="../media/image180.png"/><Relationship Id="rId4" Type="http://schemas.openxmlformats.org/officeDocument/2006/relationships/image" Target="../media/image120.png"/><Relationship Id="rId9" Type="http://schemas.openxmlformats.org/officeDocument/2006/relationships/image" Target="../media/image17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330.png"/><Relationship Id="rId3" Type="http://schemas.openxmlformats.org/officeDocument/2006/relationships/image" Target="../media/image231.png"/><Relationship Id="rId7" Type="http://schemas.openxmlformats.org/officeDocument/2006/relationships/image" Target="../media/image271.png"/><Relationship Id="rId12" Type="http://schemas.openxmlformats.org/officeDocument/2006/relationships/image" Target="../media/image320.png"/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1.png"/><Relationship Id="rId11" Type="http://schemas.openxmlformats.org/officeDocument/2006/relationships/image" Target="../media/image311.png"/><Relationship Id="rId5" Type="http://schemas.openxmlformats.org/officeDocument/2006/relationships/image" Target="../media/image43.png"/><Relationship Id="rId10" Type="http://schemas.openxmlformats.org/officeDocument/2006/relationships/image" Target="../media/image301.png"/><Relationship Id="rId4" Type="http://schemas.openxmlformats.org/officeDocument/2006/relationships/image" Target="../media/image241.png"/><Relationship Id="rId9" Type="http://schemas.openxmlformats.org/officeDocument/2006/relationships/image" Target="../media/image29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381000" y="517216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BIOE 498 / BIOE 599 </a:t>
            </a:r>
            <a:br>
              <a:rPr lang="en-US" sz="3200" b="1" dirty="0"/>
            </a:br>
            <a:r>
              <a:rPr lang="en-US" sz="3200" b="1" i="1" dirty="0"/>
              <a:t>Advanced Biological Control Systems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Lecture 8: </a:t>
            </a:r>
            <a:r>
              <a:rPr lang="en-US" sz="3200" b="1" u="sng" dirty="0"/>
              <a:t>Laplace Transforms</a:t>
            </a:r>
            <a:br>
              <a:rPr lang="en-US" b="1" dirty="0"/>
            </a:br>
            <a:br>
              <a:rPr lang="en-US" b="1" dirty="0"/>
            </a:br>
            <a:endParaRPr i="1" dirty="0"/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381000" y="3611071"/>
            <a:ext cx="8382000" cy="2239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 dirty="0"/>
              <a:t>Joseph L. Hellerstein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eScience Institute, Computer Science &amp; Engineering</a:t>
            </a: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Allen School of Computer Science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 err="1"/>
              <a:t>BioEngineering</a:t>
            </a:r>
            <a:endParaRPr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815EC-3A37-D74B-AC9A-C064E469C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Poles Say About a System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550FDE-4282-A442-BC1B-DF7879F4DD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45547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740B7-2C25-E641-9507-CBD10FA23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Response of a System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2FF4B5-6053-EB44-A9EF-AD13C914D8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7F94F6-EB5F-364A-A8F0-F4475FA80084}"/>
                  </a:ext>
                </a:extLst>
              </p:cNvPr>
              <p:cNvSpPr txBox="1"/>
              <p:nvPr/>
            </p:nvSpPr>
            <p:spPr>
              <a:xfrm>
                <a:off x="3208165" y="4081181"/>
                <a:ext cx="1363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(0)=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(∞)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7F94F6-EB5F-364A-A8F0-F4475FA80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165" y="4081181"/>
                <a:ext cx="1363835" cy="276999"/>
              </a:xfrm>
              <a:prstGeom prst="rect">
                <a:avLst/>
              </a:prstGeom>
              <a:blipFill>
                <a:blip r:embed="rId2"/>
                <a:stretch>
                  <a:fillRect l="-2778" r="-5556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9F45A5AF-33C8-9F40-A3BB-990C7245A77F}"/>
              </a:ext>
            </a:extLst>
          </p:cNvPr>
          <p:cNvSpPr/>
          <p:nvPr/>
        </p:nvSpPr>
        <p:spPr>
          <a:xfrm>
            <a:off x="3418273" y="2578767"/>
            <a:ext cx="962135" cy="8502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819740-2C43-CD47-8C47-63F9311AE67F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223247" y="3003884"/>
            <a:ext cx="1195026" cy="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8C11EFA-DC55-3B45-BCFA-802A59C9E4CE}"/>
                  </a:ext>
                </a:extLst>
              </p:cNvPr>
              <p:cNvSpPr/>
              <p:nvPr/>
            </p:nvSpPr>
            <p:spPr>
              <a:xfrm>
                <a:off x="3592868" y="2838123"/>
                <a:ext cx="7092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8C11EFA-DC55-3B45-BCFA-802A59C9E4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2868" y="2838123"/>
                <a:ext cx="709297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DFAB12D-C277-1943-9E84-7BECF5D5DAC9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4380408" y="3003884"/>
            <a:ext cx="1249428" cy="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218" name="Picture 2" descr="Step response plot of dynamic system; step response data - MATLAB step">
            <a:extLst>
              <a:ext uri="{FF2B5EF4-FFF2-40B4-BE49-F238E27FC236}">
                <a16:creationId xmlns:a16="http://schemas.microsoft.com/office/drawing/2014/main" id="{619CF88C-14EE-5046-BF1A-32D3CC087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836" y="1509434"/>
            <a:ext cx="2765238" cy="2071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The Unit Step Response">
            <a:extLst>
              <a:ext uri="{FF2B5EF4-FFF2-40B4-BE49-F238E27FC236}">
                <a16:creationId xmlns:a16="http://schemas.microsoft.com/office/drawing/2014/main" id="{36F85390-8C64-4543-AE20-79AA982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28" y="1959143"/>
            <a:ext cx="252759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DB54C27-E1C0-6148-ABB8-CBE694BCFCF2}"/>
                  </a:ext>
                </a:extLst>
              </p:cNvPr>
              <p:cNvSpPr/>
              <p:nvPr/>
            </p:nvSpPr>
            <p:spPr>
              <a:xfrm>
                <a:off x="8077200" y="2069421"/>
                <a:ext cx="7705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(∞)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DB54C27-E1C0-6148-ABB8-CBE694BCFC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0" y="2069421"/>
                <a:ext cx="770531" cy="369332"/>
              </a:xfrm>
              <a:prstGeom prst="rect">
                <a:avLst/>
              </a:prstGeom>
              <a:blipFill>
                <a:blip r:embed="rId6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4B4CAE09-7303-E145-B0A8-1B29860C6291}"/>
              </a:ext>
            </a:extLst>
          </p:cNvPr>
          <p:cNvSpPr txBox="1"/>
          <p:nvPr/>
        </p:nvSpPr>
        <p:spPr>
          <a:xfrm>
            <a:off x="1117221" y="1020766"/>
            <a:ext cx="5810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Transfer Function</a:t>
            </a:r>
            <a:r>
              <a:rPr lang="en-US" dirty="0"/>
              <a:t>: The Laplace transform of a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252ABD7-1804-2B4B-A877-28B961A50E3A}"/>
                  </a:ext>
                </a:extLst>
              </p:cNvPr>
              <p:cNvSpPr txBox="1"/>
              <p:nvPr/>
            </p:nvSpPr>
            <p:spPr>
              <a:xfrm>
                <a:off x="1494397" y="5112310"/>
                <a:ext cx="632688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If a system has a unit step input (with 0 initial conditions), then its final value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This is also called the </a:t>
                </a:r>
                <a:r>
                  <a:rPr lang="en-US" sz="2000" b="1" dirty="0"/>
                  <a:t>DC gain </a:t>
                </a:r>
                <a:r>
                  <a:rPr lang="en-US" sz="2000" dirty="0"/>
                  <a:t>of the system. 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252ABD7-1804-2B4B-A877-28B961A50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397" y="5112310"/>
                <a:ext cx="6326886" cy="1015663"/>
              </a:xfrm>
              <a:prstGeom prst="rect">
                <a:avLst/>
              </a:prstGeom>
              <a:blipFill>
                <a:blip r:embed="rId7"/>
                <a:stretch>
                  <a:fillRect l="-1002" t="-3704"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4417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2F54A-866D-F84D-8CDB-0A6E2B798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Analysis Using 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F125DAB-6B8E-8B4D-84B6-D02FC092FE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Dynamics from poles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Step response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F125DAB-6B8E-8B4D-84B6-D02FC092FE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CDA5D2-E2B6-2C4D-AF54-1FD9EFACB0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72324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0427-1475-0C4B-AABA-E0914B9F0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6" y="309625"/>
            <a:ext cx="6250329" cy="838200"/>
          </a:xfrm>
        </p:spPr>
        <p:txBody>
          <a:bodyPr/>
          <a:lstStyle/>
          <a:p>
            <a:r>
              <a:rPr lang="en-US" sz="3200" dirty="0"/>
              <a:t>Transformed Systems and Their 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F494F0-B65D-FF43-AAE2-7652ADCD6F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/>
              <p:nvPr/>
            </p:nvSpPr>
            <p:spPr>
              <a:xfrm>
                <a:off x="6812224" y="291068"/>
                <a:ext cx="2018117" cy="599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224" y="291068"/>
                <a:ext cx="2018117" cy="599331"/>
              </a:xfrm>
              <a:prstGeom prst="rect">
                <a:avLst/>
              </a:prstGeom>
              <a:blipFill>
                <a:blip r:embed="rId3"/>
                <a:stretch>
                  <a:fillRect l="-10000" t="-191667" b="-27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DFC9141-8B0F-3445-A864-6687F2985B3A}"/>
                  </a:ext>
                </a:extLst>
              </p:cNvPr>
              <p:cNvSpPr txBox="1"/>
              <p:nvPr/>
            </p:nvSpPr>
            <p:spPr>
              <a:xfrm>
                <a:off x="4345158" y="2689237"/>
                <a:ext cx="16555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DFC9141-8B0F-3445-A864-6687F2985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158" y="2689237"/>
                <a:ext cx="1655518" cy="276999"/>
              </a:xfrm>
              <a:prstGeom prst="rect">
                <a:avLst/>
              </a:prstGeom>
              <a:blipFill>
                <a:blip r:embed="rId4"/>
                <a:stretch>
                  <a:fillRect l="-3053" r="-4580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99A752-BDE2-2D4C-8AB3-5FE9B7A6C6E4}"/>
                  </a:ext>
                </a:extLst>
              </p:cNvPr>
              <p:cNvSpPr txBox="1"/>
              <p:nvPr/>
            </p:nvSpPr>
            <p:spPr>
              <a:xfrm>
                <a:off x="6881484" y="2562729"/>
                <a:ext cx="1900200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∫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99A752-BDE2-2D4C-8AB3-5FE9B7A6C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484" y="2562729"/>
                <a:ext cx="1900200" cy="520463"/>
              </a:xfrm>
              <a:prstGeom prst="rect">
                <a:avLst/>
              </a:prstGeom>
              <a:blipFill>
                <a:blip r:embed="rId5"/>
                <a:stretch>
                  <a:fillRect l="-1987" t="-4762" r="-3311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68B5B06-ACCB-D141-A5CE-FAE8574F5CB3}"/>
                  </a:ext>
                </a:extLst>
              </p:cNvPr>
              <p:cNvSpPr txBox="1"/>
              <p:nvPr/>
            </p:nvSpPr>
            <p:spPr>
              <a:xfrm>
                <a:off x="1163029" y="1983186"/>
                <a:ext cx="18045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68B5B06-ACCB-D141-A5CE-FAE8574F5C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029" y="1983186"/>
                <a:ext cx="1804597" cy="276999"/>
              </a:xfrm>
              <a:prstGeom prst="rect">
                <a:avLst/>
              </a:prstGeom>
              <a:blipFill>
                <a:blip r:embed="rId6"/>
                <a:stretch>
                  <a:fillRect l="-2098" r="-4196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7813EE89-305B-C744-95EB-3BFE0D229D70}"/>
              </a:ext>
            </a:extLst>
          </p:cNvPr>
          <p:cNvSpPr txBox="1"/>
          <p:nvPr/>
        </p:nvSpPr>
        <p:spPr>
          <a:xfrm>
            <a:off x="1127169" y="1591919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Constant multiplication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70EFCC-356A-2946-BFFC-E4BF4C81E856}"/>
              </a:ext>
            </a:extLst>
          </p:cNvPr>
          <p:cNvSpPr txBox="1"/>
          <p:nvPr/>
        </p:nvSpPr>
        <p:spPr>
          <a:xfrm>
            <a:off x="4345158" y="229797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Derivative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0EAC54-AAF5-394D-A981-57366868C472}"/>
              </a:ext>
            </a:extLst>
          </p:cNvPr>
          <p:cNvSpPr txBox="1"/>
          <p:nvPr/>
        </p:nvSpPr>
        <p:spPr>
          <a:xfrm>
            <a:off x="6881484" y="229797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Integral</a:t>
            </a:r>
          </a:p>
        </p:txBody>
      </p:sp>
      <p:pic>
        <p:nvPicPr>
          <p:cNvPr id="31" name="Picture 6" descr="The impulse response of an example simple delay">
            <a:extLst>
              <a:ext uri="{FF2B5EF4-FFF2-40B4-BE49-F238E27FC236}">
                <a16:creationId xmlns:a16="http://schemas.microsoft.com/office/drawing/2014/main" id="{4D73AF1E-AFB0-0442-B243-47B74B451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69" y="2512832"/>
            <a:ext cx="2407665" cy="1803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742EFA3-F97A-FD41-9805-FBD098CBCBFD}"/>
                  </a:ext>
                </a:extLst>
              </p:cNvPr>
              <p:cNvSpPr/>
              <p:nvPr/>
            </p:nvSpPr>
            <p:spPr>
              <a:xfrm>
                <a:off x="1193958" y="4207244"/>
                <a:ext cx="4675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742EFA3-F97A-FD41-9805-FBD098CBCB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958" y="4207244"/>
                <a:ext cx="4675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63D1D81-7D68-DB45-9BB0-9F38E832E50C}"/>
                  </a:ext>
                </a:extLst>
              </p:cNvPr>
              <p:cNvSpPr/>
              <p:nvPr/>
            </p:nvSpPr>
            <p:spPr>
              <a:xfrm>
                <a:off x="1761867" y="2638844"/>
                <a:ext cx="9697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(0.8)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63D1D81-7D68-DB45-9BB0-9F38E832E5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867" y="2638844"/>
                <a:ext cx="969753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8BC298EA-8F08-3D4F-8973-7135D6EB0135}"/>
              </a:ext>
            </a:extLst>
          </p:cNvPr>
          <p:cNvGrpSpPr/>
          <p:nvPr/>
        </p:nvGrpSpPr>
        <p:grpSpPr>
          <a:xfrm>
            <a:off x="4988924" y="3662969"/>
            <a:ext cx="3252449" cy="520463"/>
            <a:chOff x="4488475" y="5579697"/>
            <a:chExt cx="3252449" cy="5204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076C09B-1718-4F48-AD23-03F7B3063BAA}"/>
                    </a:ext>
                  </a:extLst>
                </p:cNvPr>
                <p:cNvSpPr txBox="1"/>
                <p:nvPr/>
              </p:nvSpPr>
              <p:spPr>
                <a:xfrm>
                  <a:off x="4488475" y="5701429"/>
                  <a:ext cx="87799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</m:oMath>
                  </a14:m>
                  <a:r>
                    <a:rPr lang="en-US" dirty="0"/>
                    <a:t>1</a:t>
                  </a: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076C09B-1718-4F48-AD23-03F7B3063B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8475" y="5701429"/>
                  <a:ext cx="877997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0000" t="-27273" r="-14286" b="-5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216949C-9033-B842-AC26-DEA0063E5CDE}"/>
                    </a:ext>
                  </a:extLst>
                </p:cNvPr>
                <p:cNvSpPr txBox="1"/>
                <p:nvPr/>
              </p:nvSpPr>
              <p:spPr>
                <a:xfrm>
                  <a:off x="5568417" y="5579697"/>
                  <a:ext cx="911724" cy="5204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216949C-9033-B842-AC26-DEA0063E5C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8417" y="5579697"/>
                  <a:ext cx="911724" cy="520463"/>
                </a:xfrm>
                <a:prstGeom prst="rect">
                  <a:avLst/>
                </a:prstGeom>
                <a:blipFill>
                  <a:blip r:embed="rId11"/>
                  <a:stretch>
                    <a:fillRect l="-4110" t="-4762" r="-5479" b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113494E-5CE1-FD43-A91D-AF3034E9FDF9}"/>
                    </a:ext>
                  </a:extLst>
                </p:cNvPr>
                <p:cNvSpPr txBox="1"/>
                <p:nvPr/>
              </p:nvSpPr>
              <p:spPr>
                <a:xfrm>
                  <a:off x="6762964" y="5579697"/>
                  <a:ext cx="977960" cy="5204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113494E-5CE1-FD43-A91D-AF3034E9FD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2964" y="5579697"/>
                  <a:ext cx="977960" cy="520463"/>
                </a:xfrm>
                <a:prstGeom prst="rect">
                  <a:avLst/>
                </a:prstGeom>
                <a:blipFill>
                  <a:blip r:embed="rId12"/>
                  <a:stretch>
                    <a:fillRect l="-5195" t="-4762" r="-1299" b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3D55F0-8651-7141-8F15-853FD1BC5196}"/>
                  </a:ext>
                </a:extLst>
              </p:cNvPr>
              <p:cNvSpPr txBox="1"/>
              <p:nvPr/>
            </p:nvSpPr>
            <p:spPr>
              <a:xfrm>
                <a:off x="1002911" y="5145005"/>
                <a:ext cx="30004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3D55F0-8651-7141-8F15-853FD1BC5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911" y="5145005"/>
                <a:ext cx="3000437" cy="276999"/>
              </a:xfrm>
              <a:prstGeom prst="rect">
                <a:avLst/>
              </a:prstGeom>
              <a:blipFill>
                <a:blip r:embed="rId13"/>
                <a:stretch>
                  <a:fillRect l="-1266" r="-2110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5F8A3021-6BBE-0B40-9B57-6EAB2FFA0648}"/>
              </a:ext>
            </a:extLst>
          </p:cNvPr>
          <p:cNvSpPr txBox="1"/>
          <p:nvPr/>
        </p:nvSpPr>
        <p:spPr>
          <a:xfrm>
            <a:off x="1013351" y="4753738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Summation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BAA983-0C04-9346-A08E-A96395B8CF52}"/>
              </a:ext>
            </a:extLst>
          </p:cNvPr>
          <p:cNvSpPr txBox="1"/>
          <p:nvPr/>
        </p:nvSpPr>
        <p:spPr>
          <a:xfrm>
            <a:off x="1236348" y="5799611"/>
            <a:ext cx="2843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LTs are linear operators.</a:t>
            </a:r>
          </a:p>
        </p:txBody>
      </p:sp>
    </p:spTree>
    <p:extLst>
      <p:ext uri="{BB962C8B-B14F-4D97-AF65-F5344CB8AC3E}">
        <p14:creationId xmlns:p14="http://schemas.microsoft.com/office/powerpoint/2010/main" val="17974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/>
      <p:bldP spid="28" grpId="0"/>
      <p:bldP spid="29" grpId="0"/>
      <p:bldP spid="32" grpId="0"/>
      <p:bldP spid="3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A8C92-4B1F-4B45-9176-37D89F5FC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of Transfer Functions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BB61BC-AB59-7640-8CDA-C3F2F1944A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BF9EA8-B4D2-F646-AF0A-C4E7072430AC}"/>
                  </a:ext>
                </a:extLst>
              </p:cNvPr>
              <p:cNvSpPr txBox="1"/>
              <p:nvPr/>
            </p:nvSpPr>
            <p:spPr>
              <a:xfrm>
                <a:off x="748363" y="4867383"/>
                <a:ext cx="3198376" cy="619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BF9EA8-B4D2-F646-AF0A-C4E707243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363" y="4867383"/>
                <a:ext cx="3198376" cy="619400"/>
              </a:xfrm>
              <a:prstGeom prst="rect">
                <a:avLst/>
              </a:prstGeom>
              <a:blipFill>
                <a:blip r:embed="rId2"/>
                <a:stretch>
                  <a:fillRect l="-1587" t="-182000" r="-1190" b="-26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F3662F-990E-5547-9A58-24CB647B09AE}"/>
                  </a:ext>
                </a:extLst>
              </p:cNvPr>
              <p:cNvSpPr txBox="1"/>
              <p:nvPr/>
            </p:nvSpPr>
            <p:spPr>
              <a:xfrm>
                <a:off x="748363" y="5544672"/>
                <a:ext cx="26625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F3662F-990E-5547-9A58-24CB647B0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363" y="5544672"/>
                <a:ext cx="2662524" cy="276999"/>
              </a:xfrm>
              <a:prstGeom prst="rect">
                <a:avLst/>
              </a:prstGeom>
              <a:blipFill>
                <a:blip r:embed="rId3"/>
                <a:stretch>
                  <a:fillRect l="-1429" r="-2381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6579666-D546-1B4C-8654-73C028174B4D}"/>
              </a:ext>
            </a:extLst>
          </p:cNvPr>
          <p:cNvSpPr txBox="1"/>
          <p:nvPr/>
        </p:nvSpPr>
        <p:spPr>
          <a:xfrm>
            <a:off x="742752" y="4552599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Convolution</a:t>
            </a:r>
          </a:p>
        </p:txBody>
      </p:sp>
    </p:spTree>
    <p:extLst>
      <p:ext uri="{BB962C8B-B14F-4D97-AF65-F5344CB8AC3E}">
        <p14:creationId xmlns:p14="http://schemas.microsoft.com/office/powerpoint/2010/main" val="2534708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0427-1475-0C4B-AABA-E0914B9F0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6535271" cy="838200"/>
          </a:xfrm>
        </p:spPr>
        <p:txBody>
          <a:bodyPr/>
          <a:lstStyle/>
          <a:p>
            <a:r>
              <a:rPr lang="en-US" dirty="0"/>
              <a:t>Inverse of a Laplace Function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F494F0-B65D-FF43-AAE2-7652ADCD6F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15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/>
              <p:nvPr/>
            </p:nvSpPr>
            <p:spPr>
              <a:xfrm>
                <a:off x="6875383" y="348034"/>
                <a:ext cx="2018117" cy="599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383" y="348034"/>
                <a:ext cx="2018117" cy="599331"/>
              </a:xfrm>
              <a:prstGeom prst="rect">
                <a:avLst/>
              </a:prstGeom>
              <a:blipFill>
                <a:blip r:embed="rId2"/>
                <a:stretch>
                  <a:fillRect l="-10000" t="-189583" b="-28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7F6F25-E5FE-6343-A86A-CEDC8E601C66}"/>
                  </a:ext>
                </a:extLst>
              </p:cNvPr>
              <p:cNvSpPr txBox="1"/>
              <p:nvPr/>
            </p:nvSpPr>
            <p:spPr>
              <a:xfrm>
                <a:off x="385482" y="1506070"/>
                <a:ext cx="7265130" cy="568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General form for a T.F.: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−1 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−1 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⋯(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7F6F25-E5FE-6343-A86A-CEDC8E601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82" y="1506070"/>
                <a:ext cx="7265130" cy="568489"/>
              </a:xfrm>
              <a:prstGeom prst="rect">
                <a:avLst/>
              </a:prstGeom>
              <a:blipFill>
                <a:blip r:embed="rId3"/>
                <a:stretch>
                  <a:fillRect l="-698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54C58E8-03B0-C747-A5F2-95844EB50304}"/>
                  </a:ext>
                </a:extLst>
              </p:cNvPr>
              <p:cNvSpPr txBox="1"/>
              <p:nvPr/>
            </p:nvSpPr>
            <p:spPr>
              <a:xfrm>
                <a:off x="528918" y="2278934"/>
                <a:ext cx="38304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are the zeroes,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are the poles.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54C58E8-03B0-C747-A5F2-95844EB50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18" y="2278934"/>
                <a:ext cx="3830472" cy="369332"/>
              </a:xfrm>
              <a:prstGeom prst="rect">
                <a:avLst/>
              </a:prstGeom>
              <a:blipFill>
                <a:blip r:embed="rId4"/>
                <a:stretch>
                  <a:fillRect t="-6667" r="-33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7C8DB69-9C3D-C849-B269-41D78E247029}"/>
                  </a:ext>
                </a:extLst>
              </p:cNvPr>
              <p:cNvSpPr/>
              <p:nvPr/>
            </p:nvSpPr>
            <p:spPr>
              <a:xfrm>
                <a:off x="457200" y="2990872"/>
                <a:ext cx="8122024" cy="16786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000" dirty="0"/>
                  <a:t> can be expressed as the sum of terms of that are constant multiples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den>
                    </m:f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 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sz="2000" dirty="0"/>
                  <a:t>. 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In the time domain, these are constants, exponentials, sinusoids.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7C8DB69-9C3D-C849-B269-41D78E2470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990872"/>
                <a:ext cx="8122024" cy="1678601"/>
              </a:xfrm>
              <a:prstGeom prst="rect">
                <a:avLst/>
              </a:prstGeom>
              <a:blipFill>
                <a:blip r:embed="rId5"/>
                <a:stretch>
                  <a:fillRect l="-781" b="-6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F2BC066-2FE9-8940-AFF1-740F7FE614DC}"/>
              </a:ext>
            </a:extLst>
          </p:cNvPr>
          <p:cNvSpPr txBox="1"/>
          <p:nvPr/>
        </p:nvSpPr>
        <p:spPr>
          <a:xfrm>
            <a:off x="457200" y="5181601"/>
            <a:ext cx="4476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Poles indicate stability, oscillations</a:t>
            </a:r>
          </a:p>
        </p:txBody>
      </p:sp>
    </p:spTree>
    <p:extLst>
      <p:ext uri="{BB962C8B-B14F-4D97-AF65-F5344CB8AC3E}">
        <p14:creationId xmlns:p14="http://schemas.microsoft.com/office/powerpoint/2010/main" val="141818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8C8868-3D46-5D4D-BD31-DC4AFE9F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a Reaction Network:</a:t>
            </a:r>
            <a:br>
              <a:rPr lang="en-US" dirty="0"/>
            </a:br>
            <a:r>
              <a:rPr lang="en-US" sz="3200" i="1" dirty="0"/>
              <a:t>Calculate LTs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C6F24-71F3-8D43-BC81-59B43A082D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16</a:t>
            </a:fld>
            <a:endParaRPr lang="en-US" altLang="x-none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4C5564D-C121-3A4F-AF4C-B80E37D36241}"/>
              </a:ext>
            </a:extLst>
          </p:cNvPr>
          <p:cNvSpPr txBox="1"/>
          <p:nvPr/>
        </p:nvSpPr>
        <p:spPr>
          <a:xfrm>
            <a:off x="283282" y="1347597"/>
            <a:ext cx="66732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Finding Transfer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Write state equations in terms of the inputs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Calculate the ratios for each system. Signals other than the input to and output from the system are set to 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CC8E7F1-8C9B-714E-9484-888968CC8188}"/>
                  </a:ext>
                </a:extLst>
              </p:cNvPr>
              <p:cNvSpPr txBox="1"/>
              <p:nvPr/>
            </p:nvSpPr>
            <p:spPr>
              <a:xfrm>
                <a:off x="283282" y="2637439"/>
                <a:ext cx="5719482" cy="6568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Example</a:t>
                </a:r>
              </a:p>
              <a:p>
                <a:r>
                  <a:rPr lang="en-US" dirty="0"/>
                  <a:t>All reactions are mass action, and so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CC8E7F1-8C9B-714E-9484-888968CC8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282" y="2637439"/>
                <a:ext cx="5719482" cy="656846"/>
              </a:xfrm>
              <a:prstGeom prst="rect">
                <a:avLst/>
              </a:prstGeom>
              <a:blipFill>
                <a:blip r:embed="rId3"/>
                <a:stretch>
                  <a:fillRect l="-887" t="-3774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ABF41E8-38F0-BF4E-98DC-CCEF6C9F1C5B}"/>
                  </a:ext>
                </a:extLst>
              </p:cNvPr>
              <p:cNvSpPr txBox="1"/>
              <p:nvPr/>
            </p:nvSpPr>
            <p:spPr>
              <a:xfrm>
                <a:off x="577860" y="3425329"/>
                <a:ext cx="3605231" cy="73263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ABF41E8-38F0-BF4E-98DC-CCEF6C9F1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60" y="3425329"/>
                <a:ext cx="3605231" cy="732636"/>
              </a:xfrm>
              <a:prstGeom prst="rect">
                <a:avLst/>
              </a:prstGeom>
              <a:blipFill>
                <a:blip r:embed="rId4"/>
                <a:stretch>
                  <a:fillRect b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4A8B643-CD8D-364B-9C20-6632DECF9D82}"/>
                  </a:ext>
                </a:extLst>
              </p:cNvPr>
              <p:cNvSpPr txBox="1"/>
              <p:nvPr/>
            </p:nvSpPr>
            <p:spPr>
              <a:xfrm>
                <a:off x="534295" y="4418147"/>
                <a:ext cx="3605231" cy="67191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)=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)=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4A8B643-CD8D-364B-9C20-6632DECF9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295" y="4418147"/>
                <a:ext cx="3605231" cy="671915"/>
              </a:xfrm>
              <a:prstGeom prst="rect">
                <a:avLst/>
              </a:prstGeom>
              <a:blipFill>
                <a:blip r:embed="rId5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98EA1A2-4A2D-654D-A9F9-7D4709297DAF}"/>
                  </a:ext>
                </a:extLst>
              </p:cNvPr>
              <p:cNvSpPr txBox="1"/>
              <p:nvPr/>
            </p:nvSpPr>
            <p:spPr>
              <a:xfrm>
                <a:off x="4525008" y="3425329"/>
                <a:ext cx="3605231" cy="133793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98EA1A2-4A2D-654D-A9F9-7D4709297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008" y="3425329"/>
                <a:ext cx="3605231" cy="1337930"/>
              </a:xfrm>
              <a:prstGeom prst="rect">
                <a:avLst/>
              </a:prstGeom>
              <a:blipFill>
                <a:blip r:embed="rId6"/>
                <a:stretch>
                  <a:fillRect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7A4B3FC7-30C2-1E4D-9FB9-639100561BF9}"/>
              </a:ext>
            </a:extLst>
          </p:cNvPr>
          <p:cNvGrpSpPr/>
          <p:nvPr/>
        </p:nvGrpSpPr>
        <p:grpSpPr>
          <a:xfrm>
            <a:off x="6286991" y="2396734"/>
            <a:ext cx="2399809" cy="798167"/>
            <a:chOff x="85441" y="1873625"/>
            <a:chExt cx="5359071" cy="1586444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127F2DF-C06D-6F46-84CF-EA9CAE09BF2D}"/>
                </a:ext>
              </a:extLst>
            </p:cNvPr>
            <p:cNvSpPr/>
            <p:nvPr/>
          </p:nvSpPr>
          <p:spPr>
            <a:xfrm>
              <a:off x="1348043" y="2155435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8FC22FE5-37C5-D348-8191-D9169EEED162}"/>
                </a:ext>
              </a:extLst>
            </p:cNvPr>
            <p:cNvCxnSpPr>
              <a:cxnSpLocks/>
              <a:endCxn id="69" idx="1"/>
            </p:cNvCxnSpPr>
            <p:nvPr/>
          </p:nvCxnSpPr>
          <p:spPr>
            <a:xfrm>
              <a:off x="304800" y="2563598"/>
              <a:ext cx="1043243" cy="16954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BA228BA-9BD4-1A43-9DFC-C01EAE43836D}"/>
                </a:ext>
              </a:extLst>
            </p:cNvPr>
            <p:cNvSpPr txBox="1"/>
            <p:nvPr/>
          </p:nvSpPr>
          <p:spPr>
            <a:xfrm>
              <a:off x="85441" y="2164402"/>
              <a:ext cx="655801" cy="397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S1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05C17924-414E-0E4F-A516-2EA13554B8EB}"/>
                    </a:ext>
                  </a:extLst>
                </p:cNvPr>
                <p:cNvSpPr/>
                <p:nvPr/>
              </p:nvSpPr>
              <p:spPr>
                <a:xfrm>
                  <a:off x="1362475" y="2414791"/>
                  <a:ext cx="940603" cy="3976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05C17924-414E-0E4F-A516-2EA13554B8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475" y="2414791"/>
                  <a:ext cx="940603" cy="3976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81D08BF-FF88-EA4A-A685-64B040CB82E0}"/>
                </a:ext>
              </a:extLst>
            </p:cNvPr>
            <p:cNvSpPr/>
            <p:nvPr/>
          </p:nvSpPr>
          <p:spPr>
            <a:xfrm>
              <a:off x="3087195" y="2164402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021D8A9A-6961-EF41-941E-02A613BCB5BB}"/>
                </a:ext>
              </a:extLst>
            </p:cNvPr>
            <p:cNvCxnSpPr>
              <a:cxnSpLocks/>
              <a:stCxn id="69" idx="3"/>
              <a:endCxn id="73" idx="1"/>
            </p:cNvCxnSpPr>
            <p:nvPr/>
          </p:nvCxnSpPr>
          <p:spPr>
            <a:xfrm>
              <a:off x="2310178" y="2580552"/>
              <a:ext cx="777017" cy="896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F6E2E3F-5382-E747-9F7B-7E022676A029}"/>
                </a:ext>
              </a:extLst>
            </p:cNvPr>
            <p:cNvSpPr txBox="1"/>
            <p:nvPr/>
          </p:nvSpPr>
          <p:spPr>
            <a:xfrm>
              <a:off x="2279300" y="2140811"/>
              <a:ext cx="655802" cy="397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S2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C3CF9798-A711-3F4F-BC71-89ED6A367FB9}"/>
                    </a:ext>
                  </a:extLst>
                </p:cNvPr>
                <p:cNvSpPr/>
                <p:nvPr/>
              </p:nvSpPr>
              <p:spPr>
                <a:xfrm>
                  <a:off x="3105813" y="2361004"/>
                  <a:ext cx="945185" cy="3976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C3CF9798-A711-3F4F-BC71-89ED6A367F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5813" y="2361004"/>
                  <a:ext cx="945185" cy="397631"/>
                </a:xfrm>
                <a:prstGeom prst="rect">
                  <a:avLst/>
                </a:prstGeom>
                <a:blipFill>
                  <a:blip r:embed="rId8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63B47643-4B3D-A24F-B8E2-3B9B27D2CE0D}"/>
                </a:ext>
              </a:extLst>
            </p:cNvPr>
            <p:cNvCxnSpPr>
              <a:cxnSpLocks/>
              <a:stCxn id="76" idx="3"/>
            </p:cNvCxnSpPr>
            <p:nvPr/>
          </p:nvCxnSpPr>
          <p:spPr>
            <a:xfrm flipV="1">
              <a:off x="4050998" y="2545667"/>
              <a:ext cx="1080774" cy="14154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0A531DA-649E-F448-A7B4-4E6C797A83D4}"/>
                </a:ext>
              </a:extLst>
            </p:cNvPr>
            <p:cNvSpPr txBox="1"/>
            <p:nvPr/>
          </p:nvSpPr>
          <p:spPr>
            <a:xfrm>
              <a:off x="4788711" y="2121659"/>
              <a:ext cx="655801" cy="397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S3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4F6D786-D04C-044C-A9D3-9D081427B8D3}"/>
                </a:ext>
              </a:extLst>
            </p:cNvPr>
            <p:cNvSpPr/>
            <p:nvPr/>
          </p:nvSpPr>
          <p:spPr>
            <a:xfrm>
              <a:off x="830437" y="1873625"/>
              <a:ext cx="3877587" cy="158644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7FC6FA3-FE81-2B40-B6FA-BAAD5DF4A351}"/>
              </a:ext>
            </a:extLst>
          </p:cNvPr>
          <p:cNvGrpSpPr/>
          <p:nvPr/>
        </p:nvGrpSpPr>
        <p:grpSpPr>
          <a:xfrm>
            <a:off x="3798884" y="5211108"/>
            <a:ext cx="3157637" cy="1296054"/>
            <a:chOff x="85441" y="1873625"/>
            <a:chExt cx="5271101" cy="1586444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8E1B1B0-FE0B-1F49-ACD8-3FB990FB73BA}"/>
                </a:ext>
              </a:extLst>
            </p:cNvPr>
            <p:cNvSpPr/>
            <p:nvPr/>
          </p:nvSpPr>
          <p:spPr>
            <a:xfrm>
              <a:off x="1348043" y="2155435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bg1"/>
                </a:solidFill>
              </a:endParaRP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59879BD7-9D4D-6C43-B4CD-EEE0C8318DD1}"/>
                </a:ext>
              </a:extLst>
            </p:cNvPr>
            <p:cNvCxnSpPr>
              <a:cxnSpLocks/>
              <a:endCxn id="81" idx="1"/>
            </p:cNvCxnSpPr>
            <p:nvPr/>
          </p:nvCxnSpPr>
          <p:spPr>
            <a:xfrm flipV="1">
              <a:off x="215653" y="2580551"/>
              <a:ext cx="1132390" cy="19063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BCB820D-192A-9445-814C-E2FF83E06105}"/>
                </a:ext>
              </a:extLst>
            </p:cNvPr>
            <p:cNvSpPr txBox="1"/>
            <p:nvPr/>
          </p:nvSpPr>
          <p:spPr>
            <a:xfrm>
              <a:off x="85441" y="2164402"/>
              <a:ext cx="567832" cy="3013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B2B05556-9AB7-EC42-8292-938A6A5EF6A5}"/>
                    </a:ext>
                  </a:extLst>
                </p:cNvPr>
                <p:cNvSpPr/>
                <p:nvPr/>
              </p:nvSpPr>
              <p:spPr>
                <a:xfrm>
                  <a:off x="1327093" y="2317553"/>
                  <a:ext cx="1008181" cy="54030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1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1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1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1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1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1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1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05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B2B05556-9AB7-EC42-8292-938A6A5EF6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7093" y="2317553"/>
                  <a:ext cx="1008181" cy="54030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0BC8A6AF-B842-B04C-AC18-58C3B73BF010}"/>
                    </a:ext>
                  </a:extLst>
                </p:cNvPr>
                <p:cNvSpPr/>
                <p:nvPr/>
              </p:nvSpPr>
              <p:spPr>
                <a:xfrm>
                  <a:off x="3087195" y="2164402"/>
                  <a:ext cx="962135" cy="850233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1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1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1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1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0BC8A6AF-B842-B04C-AC18-58C3B73BF0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195" y="2164402"/>
                  <a:ext cx="962135" cy="85023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7FBFA1A2-54A7-3844-9D71-B6C62852410E}"/>
                </a:ext>
              </a:extLst>
            </p:cNvPr>
            <p:cNvCxnSpPr>
              <a:cxnSpLocks/>
              <a:stCxn id="81" idx="3"/>
              <a:endCxn id="85" idx="1"/>
            </p:cNvCxnSpPr>
            <p:nvPr/>
          </p:nvCxnSpPr>
          <p:spPr>
            <a:xfrm>
              <a:off x="2310178" y="2580552"/>
              <a:ext cx="777017" cy="896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F118B1E-0A2B-C24A-BA15-372088AD8954}"/>
                </a:ext>
              </a:extLst>
            </p:cNvPr>
            <p:cNvSpPr txBox="1"/>
            <p:nvPr/>
          </p:nvSpPr>
          <p:spPr>
            <a:xfrm>
              <a:off x="2279301" y="2140811"/>
              <a:ext cx="567832" cy="3013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S2</a:t>
              </a:r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53CED8DF-D6E4-1D4A-8086-A779CF31BD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5004" y="2580463"/>
              <a:ext cx="952783" cy="9943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0B313E9-B4FA-FF48-9617-E23AFF7E6835}"/>
                </a:ext>
              </a:extLst>
            </p:cNvPr>
            <p:cNvSpPr txBox="1"/>
            <p:nvPr/>
          </p:nvSpPr>
          <p:spPr>
            <a:xfrm>
              <a:off x="4788710" y="2121659"/>
              <a:ext cx="567832" cy="3013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S3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00F4C71A-815B-5743-89DE-37169B19B33B}"/>
                </a:ext>
              </a:extLst>
            </p:cNvPr>
            <p:cNvSpPr/>
            <p:nvPr/>
          </p:nvSpPr>
          <p:spPr>
            <a:xfrm>
              <a:off x="830437" y="1873625"/>
              <a:ext cx="3877587" cy="158644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2501110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8C8868-3D46-5D4D-BD31-DC4AFE9F1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5486"/>
            <a:ext cx="8229600" cy="838200"/>
          </a:xfrm>
        </p:spPr>
        <p:txBody>
          <a:bodyPr/>
          <a:lstStyle/>
          <a:p>
            <a:r>
              <a:rPr lang="en-US" dirty="0"/>
              <a:t>Analysis of Reaction Network:</a:t>
            </a:r>
            <a:br>
              <a:rPr lang="en-US" dirty="0"/>
            </a:br>
            <a:r>
              <a:rPr lang="en-US" sz="3200" i="1" dirty="0"/>
              <a:t>Poles and Step Response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C6F24-71F3-8D43-BC81-59B43A082D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17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98EA1A2-4A2D-654D-A9F9-7D4709297DAF}"/>
                  </a:ext>
                </a:extLst>
              </p:cNvPr>
              <p:cNvSpPr txBox="1"/>
              <p:nvPr/>
            </p:nvSpPr>
            <p:spPr>
              <a:xfrm>
                <a:off x="5081569" y="1656429"/>
                <a:ext cx="3605231" cy="133793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98EA1A2-4A2D-654D-A9F9-7D4709297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569" y="1656429"/>
                <a:ext cx="3605231" cy="1337930"/>
              </a:xfrm>
              <a:prstGeom prst="rect">
                <a:avLst/>
              </a:prstGeom>
              <a:blipFill>
                <a:blip r:embed="rId3"/>
                <a:stretch>
                  <a:fillRect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6518B048-A9FA-7D4D-BFEA-3C15B7808D35}"/>
              </a:ext>
            </a:extLst>
          </p:cNvPr>
          <p:cNvGrpSpPr/>
          <p:nvPr/>
        </p:nvGrpSpPr>
        <p:grpSpPr>
          <a:xfrm>
            <a:off x="975503" y="1695615"/>
            <a:ext cx="3167255" cy="1296054"/>
            <a:chOff x="85441" y="1873625"/>
            <a:chExt cx="5287156" cy="1586444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871CAB9-A30B-CA40-BD3E-39FF262A8860}"/>
                </a:ext>
              </a:extLst>
            </p:cNvPr>
            <p:cNvSpPr/>
            <p:nvPr/>
          </p:nvSpPr>
          <p:spPr>
            <a:xfrm>
              <a:off x="1348043" y="2155435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bg1"/>
                </a:solidFill>
              </a:endParaRP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F452919-69C7-0847-B673-8D3567B24DB0}"/>
                </a:ext>
              </a:extLst>
            </p:cNvPr>
            <p:cNvCxnSpPr>
              <a:cxnSpLocks/>
              <a:endCxn id="54" idx="1"/>
            </p:cNvCxnSpPr>
            <p:nvPr/>
          </p:nvCxnSpPr>
          <p:spPr>
            <a:xfrm>
              <a:off x="183689" y="2573314"/>
              <a:ext cx="1164354" cy="723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2215FA1-A92A-A048-B2A9-E2361E919299}"/>
                </a:ext>
              </a:extLst>
            </p:cNvPr>
            <p:cNvSpPr txBox="1"/>
            <p:nvPr/>
          </p:nvSpPr>
          <p:spPr>
            <a:xfrm>
              <a:off x="85441" y="2164402"/>
              <a:ext cx="583887" cy="310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FCADCD3A-5E07-1D41-BFDA-A9330B3A8465}"/>
                    </a:ext>
                  </a:extLst>
                </p:cNvPr>
                <p:cNvSpPr/>
                <p:nvPr/>
              </p:nvSpPr>
              <p:spPr>
                <a:xfrm>
                  <a:off x="1395383" y="2403784"/>
                  <a:ext cx="985060" cy="3390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1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FCADCD3A-5E07-1D41-BFDA-A9330B3A84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5383" y="2403784"/>
                  <a:ext cx="985060" cy="339063"/>
                </a:xfrm>
                <a:prstGeom prst="rect">
                  <a:avLst/>
                </a:prstGeom>
                <a:blipFill>
                  <a:blip r:embed="rId4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B6230513-D083-2342-986E-10890E7B5AB0}"/>
                    </a:ext>
                  </a:extLst>
                </p:cNvPr>
                <p:cNvSpPr/>
                <p:nvPr/>
              </p:nvSpPr>
              <p:spPr>
                <a:xfrm>
                  <a:off x="3087195" y="2164402"/>
                  <a:ext cx="962135" cy="850233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B6230513-D083-2342-986E-10890E7B5A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195" y="2164402"/>
                  <a:ext cx="962135" cy="85023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DFE0C51-E82F-6648-BE69-9399328A044C}"/>
                </a:ext>
              </a:extLst>
            </p:cNvPr>
            <p:cNvCxnSpPr>
              <a:cxnSpLocks/>
              <a:stCxn id="54" idx="3"/>
              <a:endCxn id="60" idx="1"/>
            </p:cNvCxnSpPr>
            <p:nvPr/>
          </p:nvCxnSpPr>
          <p:spPr>
            <a:xfrm>
              <a:off x="2310178" y="2580552"/>
              <a:ext cx="777017" cy="896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F8BBBCD-6BAD-9C4E-AEF1-2A00D49E2BE2}"/>
                </a:ext>
              </a:extLst>
            </p:cNvPr>
            <p:cNvSpPr txBox="1"/>
            <p:nvPr/>
          </p:nvSpPr>
          <p:spPr>
            <a:xfrm>
              <a:off x="2279301" y="2140811"/>
              <a:ext cx="583887" cy="310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S2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E6771271-C403-6349-A4BE-7F894E5562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5004" y="2580463"/>
              <a:ext cx="952783" cy="9943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0D72231-5640-F447-976B-3E32CBD74C5D}"/>
                </a:ext>
              </a:extLst>
            </p:cNvPr>
            <p:cNvSpPr txBox="1"/>
            <p:nvPr/>
          </p:nvSpPr>
          <p:spPr>
            <a:xfrm>
              <a:off x="4788710" y="2121659"/>
              <a:ext cx="583887" cy="310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S3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33CA458-CA55-9E40-8F25-85A887EF830B}"/>
                </a:ext>
              </a:extLst>
            </p:cNvPr>
            <p:cNvSpPr/>
            <p:nvPr/>
          </p:nvSpPr>
          <p:spPr>
            <a:xfrm>
              <a:off x="830437" y="1873625"/>
              <a:ext cx="3877587" cy="158644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ED99645C-A5D9-DA4B-9150-D1C573D8E4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3895" y="3497000"/>
            <a:ext cx="3119787" cy="21257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94688F1-A4AA-6A49-8F34-2BD988C5472F}"/>
                  </a:ext>
                </a:extLst>
              </p:cNvPr>
              <p:cNvSpPr txBox="1"/>
              <p:nvPr/>
            </p:nvSpPr>
            <p:spPr>
              <a:xfrm>
                <a:off x="250508" y="3497000"/>
                <a:ext cx="53462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What is the response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to a step of size 10?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94688F1-A4AA-6A49-8F34-2BD988C547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08" y="3497000"/>
                <a:ext cx="5346207" cy="369332"/>
              </a:xfrm>
              <a:prstGeom prst="rect">
                <a:avLst/>
              </a:prstGeom>
              <a:blipFill>
                <a:blip r:embed="rId7"/>
                <a:stretch>
                  <a:fillRect l="-948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5DAFC19-CF27-8F49-BDD2-05D90055776A}"/>
                  </a:ext>
                </a:extLst>
              </p:cNvPr>
              <p:cNvSpPr/>
              <p:nvPr/>
            </p:nvSpPr>
            <p:spPr>
              <a:xfrm>
                <a:off x="457200" y="4375959"/>
                <a:ext cx="31385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(10)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5DAFC19-CF27-8F49-BDD2-05D9005577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375959"/>
                <a:ext cx="3138551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EF9BAD0-C89A-1F47-ACD2-25C2B12912D3}"/>
                  </a:ext>
                </a:extLst>
              </p:cNvPr>
              <p:cNvSpPr/>
              <p:nvPr/>
            </p:nvSpPr>
            <p:spPr>
              <a:xfrm>
                <a:off x="6634817" y="3673468"/>
                <a:ext cx="14423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EF9BAD0-C89A-1F47-ACD2-25C2B12912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817" y="3673468"/>
                <a:ext cx="144238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9048B94-1388-3349-960D-3A99DA82ADD8}"/>
                  </a:ext>
                </a:extLst>
              </p:cNvPr>
              <p:cNvSpPr txBox="1"/>
              <p:nvPr/>
            </p:nvSpPr>
            <p:spPr>
              <a:xfrm>
                <a:off x="232579" y="4949287"/>
                <a:ext cx="54159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What is the response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to a step of size 10?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9048B94-1388-3349-960D-3A99DA82A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79" y="4949287"/>
                <a:ext cx="5415970" cy="369332"/>
              </a:xfrm>
              <a:prstGeom prst="rect">
                <a:avLst/>
              </a:prstGeom>
              <a:blipFill>
                <a:blip r:embed="rId10"/>
                <a:stretch>
                  <a:fillRect l="-937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EE949B6-C996-2C42-97C5-4A1AC08F8F5B}"/>
                  </a:ext>
                </a:extLst>
              </p:cNvPr>
              <p:cNvSpPr/>
              <p:nvPr/>
            </p:nvSpPr>
            <p:spPr>
              <a:xfrm>
                <a:off x="511139" y="5345846"/>
                <a:ext cx="3202992" cy="629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</m:d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EE949B6-C996-2C42-97C5-4A1AC08F8F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39" y="5345846"/>
                <a:ext cx="3202992" cy="629852"/>
              </a:xfrm>
              <a:prstGeom prst="rect">
                <a:avLst/>
              </a:prstGeom>
              <a:blipFill>
                <a:blip r:embed="rId11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FDB37C4-E9F3-024A-9286-9E022F2DE0F9}"/>
                  </a:ext>
                </a:extLst>
              </p:cNvPr>
              <p:cNvSpPr/>
              <p:nvPr/>
            </p:nvSpPr>
            <p:spPr>
              <a:xfrm>
                <a:off x="518942" y="3783225"/>
                <a:ext cx="5111977" cy="5602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)=</m:t>
                        </m:r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1400" dirty="0"/>
                  <a:t>, then calculate final value</a:t>
                </a:r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FDB37C4-E9F3-024A-9286-9E022F2DE0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942" y="3783225"/>
                <a:ext cx="5111977" cy="560218"/>
              </a:xfrm>
              <a:prstGeom prst="rect">
                <a:avLst/>
              </a:prstGeom>
              <a:blipFill>
                <a:blip r:embed="rId1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26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43" grpId="0"/>
      <p:bldP spid="44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8C8868-3D46-5D4D-BD31-DC4AFE9F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2: S1 is part of the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C6F24-71F3-8D43-BC81-59B43A082D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18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CC8E7F1-8C9B-714E-9484-888968CC8188}"/>
                  </a:ext>
                </a:extLst>
              </p:cNvPr>
              <p:cNvSpPr txBox="1"/>
              <p:nvPr/>
            </p:nvSpPr>
            <p:spPr>
              <a:xfrm>
                <a:off x="5413263" y="1417039"/>
                <a:ext cx="3605231" cy="6801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If all reactions are mass action,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CC8E7F1-8C9B-714E-9484-888968CC8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263" y="1417039"/>
                <a:ext cx="3605231" cy="680123"/>
              </a:xfrm>
              <a:prstGeom prst="rect">
                <a:avLst/>
              </a:prstGeom>
              <a:blipFill>
                <a:blip r:embed="rId2"/>
                <a:stretch>
                  <a:fillRect l="-1408" t="-3636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ABF41E8-38F0-BF4E-98DC-CCEF6C9F1C5B}"/>
                  </a:ext>
                </a:extLst>
              </p:cNvPr>
              <p:cNvSpPr txBox="1"/>
              <p:nvPr/>
            </p:nvSpPr>
            <p:spPr>
              <a:xfrm>
                <a:off x="5413262" y="2187749"/>
                <a:ext cx="3605231" cy="811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+1 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den>
                        </m:f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ABF41E8-38F0-BF4E-98DC-CCEF6C9F1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262" y="2187749"/>
                <a:ext cx="3605231" cy="811056"/>
              </a:xfrm>
              <a:prstGeom prst="rect">
                <a:avLst/>
              </a:prstGeom>
              <a:blipFill>
                <a:blip r:embed="rId3"/>
                <a:stretch>
                  <a:fillRect t="-4615"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7DAE479F-38BB-F64E-BDA5-65663D889AFD}"/>
              </a:ext>
            </a:extLst>
          </p:cNvPr>
          <p:cNvGrpSpPr/>
          <p:nvPr/>
        </p:nvGrpSpPr>
        <p:grpSpPr>
          <a:xfrm>
            <a:off x="566197" y="1936993"/>
            <a:ext cx="3658722" cy="1332465"/>
            <a:chOff x="-635306" y="1873625"/>
            <a:chExt cx="5979987" cy="158644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C9ECB22-8B8C-7F44-B97D-EED241588F1E}"/>
                </a:ext>
              </a:extLst>
            </p:cNvPr>
            <p:cNvSpPr/>
            <p:nvPr/>
          </p:nvSpPr>
          <p:spPr>
            <a:xfrm>
              <a:off x="1348043" y="2155435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49DDA33-1E55-1940-A94F-BA997240173D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304800" y="2563598"/>
              <a:ext cx="1043243" cy="16954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C335097-4D17-F246-9631-0988920B065C}"/>
                </a:ext>
              </a:extLst>
            </p:cNvPr>
            <p:cNvSpPr txBox="1"/>
            <p:nvPr/>
          </p:nvSpPr>
          <p:spPr>
            <a:xfrm>
              <a:off x="466403" y="2207098"/>
              <a:ext cx="555970" cy="2931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5960D136-CCBE-7340-B4D2-B243A2E36B87}"/>
                    </a:ext>
                  </a:extLst>
                </p:cNvPr>
                <p:cNvSpPr/>
                <p:nvPr/>
              </p:nvSpPr>
              <p:spPr>
                <a:xfrm>
                  <a:off x="1362475" y="2414791"/>
                  <a:ext cx="940603" cy="3976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5960D136-CCBE-7340-B4D2-B243A2E36B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475" y="2414791"/>
                  <a:ext cx="940603" cy="3976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71BA471-EBEE-8147-BEEB-37FE8D16BD91}"/>
                </a:ext>
              </a:extLst>
            </p:cNvPr>
            <p:cNvSpPr/>
            <p:nvPr/>
          </p:nvSpPr>
          <p:spPr>
            <a:xfrm>
              <a:off x="3087195" y="2164402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B409747-7A80-BC45-BFCB-6BF278CADAC6}"/>
                </a:ext>
              </a:extLst>
            </p:cNvPr>
            <p:cNvCxnSpPr>
              <a:cxnSpLocks/>
              <a:stCxn id="23" idx="3"/>
              <a:endCxn id="27" idx="1"/>
            </p:cNvCxnSpPr>
            <p:nvPr/>
          </p:nvCxnSpPr>
          <p:spPr>
            <a:xfrm>
              <a:off x="2310178" y="2580552"/>
              <a:ext cx="777017" cy="896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BC01135-04FB-9046-9A53-06D2A0C05254}"/>
                </a:ext>
              </a:extLst>
            </p:cNvPr>
            <p:cNvSpPr txBox="1"/>
            <p:nvPr/>
          </p:nvSpPr>
          <p:spPr>
            <a:xfrm>
              <a:off x="2337908" y="2226199"/>
              <a:ext cx="555970" cy="2931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55D426BE-69BC-FE4B-BEC8-642DB95A212F}"/>
                    </a:ext>
                  </a:extLst>
                </p:cNvPr>
                <p:cNvSpPr/>
                <p:nvPr/>
              </p:nvSpPr>
              <p:spPr>
                <a:xfrm>
                  <a:off x="3105813" y="2361004"/>
                  <a:ext cx="945185" cy="3976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55D426BE-69BC-FE4B-BEC8-642DB95A21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5813" y="2361004"/>
                  <a:ext cx="945185" cy="3976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B953273-E2E4-4B4A-B071-EFBA181A5358}"/>
                </a:ext>
              </a:extLst>
            </p:cNvPr>
            <p:cNvCxnSpPr>
              <a:cxnSpLocks/>
              <a:stCxn id="31" idx="3"/>
            </p:cNvCxnSpPr>
            <p:nvPr/>
          </p:nvCxnSpPr>
          <p:spPr>
            <a:xfrm flipV="1">
              <a:off x="4050998" y="2545667"/>
              <a:ext cx="1080774" cy="14154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A7966B1-45A3-7547-9F15-FF0211071EA0}"/>
                </a:ext>
              </a:extLst>
            </p:cNvPr>
            <p:cNvSpPr txBox="1"/>
            <p:nvPr/>
          </p:nvSpPr>
          <p:spPr>
            <a:xfrm>
              <a:off x="4788711" y="2207047"/>
              <a:ext cx="555970" cy="2931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S3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D2DC127-FB3A-4645-8781-CB8313C4D73F}"/>
                </a:ext>
              </a:extLst>
            </p:cNvPr>
            <p:cNvSpPr/>
            <p:nvPr/>
          </p:nvSpPr>
          <p:spPr>
            <a:xfrm>
              <a:off x="-635306" y="1873625"/>
              <a:ext cx="5343332" cy="158644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EB19F42-E396-7E40-81E7-95B6720257C9}"/>
              </a:ext>
            </a:extLst>
          </p:cNvPr>
          <p:cNvSpPr/>
          <p:nvPr/>
        </p:nvSpPr>
        <p:spPr>
          <a:xfrm>
            <a:off x="699518" y="2292556"/>
            <a:ext cx="430847" cy="4277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F40F8C8-5EEA-FF4F-B7A2-4EDB13D262A1}"/>
                  </a:ext>
                </a:extLst>
              </p:cNvPr>
              <p:cNvSpPr txBox="1"/>
              <p:nvPr/>
            </p:nvSpPr>
            <p:spPr>
              <a:xfrm>
                <a:off x="362707" y="3649448"/>
                <a:ext cx="3605231" cy="102015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F40F8C8-5EEA-FF4F-B7A2-4EDB13D26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07" y="3649448"/>
                <a:ext cx="3605231" cy="1020151"/>
              </a:xfrm>
              <a:prstGeom prst="rect">
                <a:avLst/>
              </a:prstGeom>
              <a:blipFill>
                <a:blip r:embed="rId6"/>
                <a:stretch>
                  <a:fillRect b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3E7516F-B6C2-034F-969F-822AF900F480}"/>
                  </a:ext>
                </a:extLst>
              </p:cNvPr>
              <p:cNvSpPr txBox="1"/>
              <p:nvPr/>
            </p:nvSpPr>
            <p:spPr>
              <a:xfrm>
                <a:off x="503903" y="4790228"/>
                <a:ext cx="3393786" cy="6463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)=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)=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3E7516F-B6C2-034F-969F-822AF900F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03" y="4790228"/>
                <a:ext cx="3393786" cy="646331"/>
              </a:xfrm>
              <a:prstGeom prst="rect">
                <a:avLst/>
              </a:prstGeom>
              <a:blipFill>
                <a:blip r:embed="rId7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8D9DAD6-580C-AE44-AAA7-EAB21F3D69ED}"/>
                  </a:ext>
                </a:extLst>
              </p:cNvPr>
              <p:cNvSpPr txBox="1"/>
              <p:nvPr/>
            </p:nvSpPr>
            <p:spPr>
              <a:xfrm>
                <a:off x="5081569" y="3119729"/>
                <a:ext cx="3605231" cy="133793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8D9DAD6-580C-AE44-AAA7-EAB21F3D69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569" y="3119729"/>
                <a:ext cx="3605231" cy="1337930"/>
              </a:xfrm>
              <a:prstGeom prst="rect">
                <a:avLst/>
              </a:prstGeom>
              <a:blipFill>
                <a:blip r:embed="rId8"/>
                <a:stretch>
                  <a:fillRect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56B0A5D-5DC0-4941-85EC-7136D651B421}"/>
                  </a:ext>
                </a:extLst>
              </p:cNvPr>
              <p:cNvSpPr txBox="1"/>
              <p:nvPr/>
            </p:nvSpPr>
            <p:spPr>
              <a:xfrm>
                <a:off x="4572000" y="4674081"/>
                <a:ext cx="4174759" cy="51777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, </a:t>
                </a:r>
                <a:r>
                  <a:rPr lang="en-US" b="0" dirty="0">
                    <a:latin typeface="Cambria Math" panose="02040503050406030204" pitchFamily="18" charset="0"/>
                  </a:rPr>
                  <a:t>since exponential decay.</a:t>
                </a:r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56B0A5D-5DC0-4941-85EC-7136D651B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674081"/>
                <a:ext cx="4174759" cy="5177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4981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8C8868-3D46-5D4D-BD31-DC4AFE9F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System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C6F24-71F3-8D43-BC81-59B43A082D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19</a:t>
            </a:fld>
            <a:endParaRPr lang="en-US" altLang="x-none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DAE479F-38BB-F64E-BDA5-65663D889AFD}"/>
              </a:ext>
            </a:extLst>
          </p:cNvPr>
          <p:cNvGrpSpPr/>
          <p:nvPr/>
        </p:nvGrpSpPr>
        <p:grpSpPr>
          <a:xfrm>
            <a:off x="4572000" y="1066800"/>
            <a:ext cx="3658722" cy="1332465"/>
            <a:chOff x="-635306" y="1873625"/>
            <a:chExt cx="5979987" cy="158644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C9ECB22-8B8C-7F44-B97D-EED241588F1E}"/>
                </a:ext>
              </a:extLst>
            </p:cNvPr>
            <p:cNvSpPr/>
            <p:nvPr/>
          </p:nvSpPr>
          <p:spPr>
            <a:xfrm>
              <a:off x="1348043" y="2155435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49DDA33-1E55-1940-A94F-BA997240173D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304800" y="2563598"/>
              <a:ext cx="1043243" cy="16954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C335097-4D17-F246-9631-0988920B065C}"/>
                </a:ext>
              </a:extLst>
            </p:cNvPr>
            <p:cNvSpPr txBox="1"/>
            <p:nvPr/>
          </p:nvSpPr>
          <p:spPr>
            <a:xfrm>
              <a:off x="466403" y="2207098"/>
              <a:ext cx="555970" cy="2931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5960D136-CCBE-7340-B4D2-B243A2E36B87}"/>
                    </a:ext>
                  </a:extLst>
                </p:cNvPr>
                <p:cNvSpPr/>
                <p:nvPr/>
              </p:nvSpPr>
              <p:spPr>
                <a:xfrm>
                  <a:off x="1362475" y="2414791"/>
                  <a:ext cx="940603" cy="3976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5960D136-CCBE-7340-B4D2-B243A2E36B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475" y="2414791"/>
                  <a:ext cx="940603" cy="3976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71BA471-EBEE-8147-BEEB-37FE8D16BD91}"/>
                </a:ext>
              </a:extLst>
            </p:cNvPr>
            <p:cNvSpPr/>
            <p:nvPr/>
          </p:nvSpPr>
          <p:spPr>
            <a:xfrm>
              <a:off x="3087195" y="2164402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B409747-7A80-BC45-BFCB-6BF278CADAC6}"/>
                </a:ext>
              </a:extLst>
            </p:cNvPr>
            <p:cNvCxnSpPr>
              <a:cxnSpLocks/>
              <a:stCxn id="23" idx="3"/>
              <a:endCxn id="27" idx="1"/>
            </p:cNvCxnSpPr>
            <p:nvPr/>
          </p:nvCxnSpPr>
          <p:spPr>
            <a:xfrm>
              <a:off x="2310178" y="2580552"/>
              <a:ext cx="777017" cy="896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BC01135-04FB-9046-9A53-06D2A0C05254}"/>
                </a:ext>
              </a:extLst>
            </p:cNvPr>
            <p:cNvSpPr txBox="1"/>
            <p:nvPr/>
          </p:nvSpPr>
          <p:spPr>
            <a:xfrm>
              <a:off x="2337908" y="2226199"/>
              <a:ext cx="555970" cy="2931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55D426BE-69BC-FE4B-BEC8-642DB95A212F}"/>
                    </a:ext>
                  </a:extLst>
                </p:cNvPr>
                <p:cNvSpPr/>
                <p:nvPr/>
              </p:nvSpPr>
              <p:spPr>
                <a:xfrm>
                  <a:off x="3105813" y="2361004"/>
                  <a:ext cx="945185" cy="3976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55D426BE-69BC-FE4B-BEC8-642DB95A21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5813" y="2361004"/>
                  <a:ext cx="945185" cy="3976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B953273-E2E4-4B4A-B071-EFBA181A5358}"/>
                </a:ext>
              </a:extLst>
            </p:cNvPr>
            <p:cNvCxnSpPr>
              <a:cxnSpLocks/>
              <a:stCxn id="31" idx="3"/>
            </p:cNvCxnSpPr>
            <p:nvPr/>
          </p:nvCxnSpPr>
          <p:spPr>
            <a:xfrm flipV="1">
              <a:off x="4050998" y="2545667"/>
              <a:ext cx="1080774" cy="14154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A7966B1-45A3-7547-9F15-FF0211071EA0}"/>
                </a:ext>
              </a:extLst>
            </p:cNvPr>
            <p:cNvSpPr txBox="1"/>
            <p:nvPr/>
          </p:nvSpPr>
          <p:spPr>
            <a:xfrm>
              <a:off x="4788711" y="2207047"/>
              <a:ext cx="555970" cy="2931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S3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D2DC127-FB3A-4645-8781-CB8313C4D73F}"/>
                </a:ext>
              </a:extLst>
            </p:cNvPr>
            <p:cNvSpPr/>
            <p:nvPr/>
          </p:nvSpPr>
          <p:spPr>
            <a:xfrm>
              <a:off x="-635306" y="1873625"/>
              <a:ext cx="5343332" cy="158644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EB19F42-E396-7E40-81E7-95B6720257C9}"/>
              </a:ext>
            </a:extLst>
          </p:cNvPr>
          <p:cNvSpPr/>
          <p:nvPr/>
        </p:nvSpPr>
        <p:spPr>
          <a:xfrm>
            <a:off x="4705321" y="1422363"/>
            <a:ext cx="430847" cy="4277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8D9DAD6-580C-AE44-AAA7-EAB21F3D69ED}"/>
                  </a:ext>
                </a:extLst>
              </p:cNvPr>
              <p:cNvSpPr txBox="1"/>
              <p:nvPr/>
            </p:nvSpPr>
            <p:spPr>
              <a:xfrm>
                <a:off x="615322" y="1065778"/>
                <a:ext cx="3605231" cy="19036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8D9DAD6-580C-AE44-AAA7-EAB21F3D69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22" y="1065778"/>
                <a:ext cx="3605231" cy="1903663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2C8AC38B-0633-B549-ABEA-27FF991262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7725" y="3525792"/>
            <a:ext cx="2653178" cy="177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052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8C16-0EA0-8446-871D-2D452F2D2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C5FC1-A247-ED48-A971-5654A0CF3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Laplace Transforms?</a:t>
            </a:r>
          </a:p>
          <a:p>
            <a:r>
              <a:rPr lang="en-US" dirty="0"/>
              <a:t>Basic Laplace Transforms</a:t>
            </a:r>
          </a:p>
          <a:p>
            <a:r>
              <a:rPr lang="en-US" dirty="0"/>
              <a:t>Properties</a:t>
            </a:r>
          </a:p>
          <a:p>
            <a:r>
              <a:rPr lang="en-US" dirty="0"/>
              <a:t>Applying Laplace Transforms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E2DEC-C9BE-6446-9647-0EB72BF137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57399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E6E59-867B-9744-8209-6362B0695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85563-6E84-9143-AD8E-1240F3A9A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4B3718-BFF7-F54B-AFC9-235984201E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989619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B5F53-A244-AD4F-86AE-F8BADEDA1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LaPlace</a:t>
            </a:r>
            <a:r>
              <a:rPr lang="en-US" dirty="0"/>
              <a:t> Transform Essentials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83DE50-454E-7545-ABAF-E10FBE9817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21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39437C-0EB3-B648-AB36-C8B075258327}"/>
                  </a:ext>
                </a:extLst>
              </p:cNvPr>
              <p:cNvSpPr txBox="1"/>
              <p:nvPr/>
            </p:nvSpPr>
            <p:spPr>
              <a:xfrm>
                <a:off x="279645" y="949251"/>
                <a:ext cx="3015184" cy="599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39437C-0EB3-B648-AB36-C8B075258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45" y="949251"/>
                <a:ext cx="3015184" cy="599331"/>
              </a:xfrm>
              <a:prstGeom prst="rect">
                <a:avLst/>
              </a:prstGeom>
              <a:blipFill>
                <a:blip r:embed="rId2"/>
                <a:stretch>
                  <a:fillRect l="-1261" t="-189583" r="-2101" b="-28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14CD9AA-B750-6D42-B087-AE09B1BB50F5}"/>
                  </a:ext>
                </a:extLst>
              </p:cNvPr>
              <p:cNvSpPr txBox="1"/>
              <p:nvPr/>
            </p:nvSpPr>
            <p:spPr>
              <a:xfrm>
                <a:off x="4734281" y="2183085"/>
                <a:ext cx="911724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14CD9AA-B750-6D42-B087-AE09B1BB5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281" y="2183085"/>
                <a:ext cx="911724" cy="520463"/>
              </a:xfrm>
              <a:prstGeom prst="rect">
                <a:avLst/>
              </a:prstGeom>
              <a:blipFill>
                <a:blip r:embed="rId3"/>
                <a:stretch>
                  <a:fillRect l="-4110" t="-4762" r="-5479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15060E-F383-224C-BF4F-F9350458F2A4}"/>
                  </a:ext>
                </a:extLst>
              </p:cNvPr>
              <p:cNvSpPr txBox="1"/>
              <p:nvPr/>
            </p:nvSpPr>
            <p:spPr>
              <a:xfrm>
                <a:off x="395055" y="2766712"/>
                <a:ext cx="1535485" cy="5340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𝑑𝑓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15060E-F383-224C-BF4F-F9350458F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55" y="2766712"/>
                <a:ext cx="1535485" cy="534057"/>
              </a:xfrm>
              <a:prstGeom prst="rect">
                <a:avLst/>
              </a:prstGeom>
              <a:blipFill>
                <a:blip r:embed="rId4"/>
                <a:stretch>
                  <a:fillRect l="-3279" t="-4651" r="-4098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D652146-D380-6747-AB19-3AEFF99DDA62}"/>
                  </a:ext>
                </a:extLst>
              </p:cNvPr>
              <p:cNvSpPr txBox="1"/>
              <p:nvPr/>
            </p:nvSpPr>
            <p:spPr>
              <a:xfrm>
                <a:off x="395055" y="2075400"/>
                <a:ext cx="1883401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∫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D652146-D380-6747-AB19-3AEFF99DD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55" y="2075400"/>
                <a:ext cx="1883401" cy="520463"/>
              </a:xfrm>
              <a:prstGeom prst="rect">
                <a:avLst/>
              </a:prstGeom>
              <a:blipFill>
                <a:blip r:embed="rId5"/>
                <a:stretch>
                  <a:fillRect l="-2685" t="-4762" r="-3356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93E1CBF-9C66-904A-93AA-F6131E5D1466}"/>
                  </a:ext>
                </a:extLst>
              </p:cNvPr>
              <p:cNvSpPr txBox="1"/>
              <p:nvPr/>
            </p:nvSpPr>
            <p:spPr>
              <a:xfrm>
                <a:off x="4716001" y="3375423"/>
                <a:ext cx="6881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93E1CBF-9C66-904A-93AA-F6131E5D1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01" y="3375423"/>
                <a:ext cx="688137" cy="276999"/>
              </a:xfrm>
              <a:prstGeom prst="rect">
                <a:avLst/>
              </a:prstGeom>
              <a:blipFill>
                <a:blip r:embed="rId6"/>
                <a:stretch>
                  <a:fillRect l="-7273" r="-3636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3040672-6A4D-7840-A3C4-5D1C9EA5C337}"/>
                  </a:ext>
                </a:extLst>
              </p:cNvPr>
              <p:cNvSpPr txBox="1"/>
              <p:nvPr/>
            </p:nvSpPr>
            <p:spPr>
              <a:xfrm>
                <a:off x="5454330" y="3172712"/>
                <a:ext cx="1891222" cy="7641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3040672-6A4D-7840-A3C4-5D1C9EA5C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4330" y="3172712"/>
                <a:ext cx="1891222" cy="764120"/>
              </a:xfrm>
              <a:prstGeom prst="rect">
                <a:avLst/>
              </a:prstGeom>
              <a:blipFill>
                <a:blip r:embed="rId7"/>
                <a:stretch>
                  <a:fillRect l="-36667" t="-140323" b="-20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57CD291-2C0B-FC46-BBA2-2E3591E3EF09}"/>
                  </a:ext>
                </a:extLst>
              </p:cNvPr>
              <p:cNvSpPr txBox="1"/>
              <p:nvPr/>
            </p:nvSpPr>
            <p:spPr>
              <a:xfrm>
                <a:off x="395055" y="3955117"/>
                <a:ext cx="2610073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∫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57CD291-2C0B-FC46-BBA2-2E3591E3E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55" y="3955117"/>
                <a:ext cx="2610073" cy="312650"/>
              </a:xfrm>
              <a:prstGeom prst="rect">
                <a:avLst/>
              </a:prstGeom>
              <a:blipFill>
                <a:blip r:embed="rId8"/>
                <a:stretch>
                  <a:fillRect l="-1456" t="-8000" r="-2427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6DC6A77-FD57-664D-8FF8-3C63278D39B9}"/>
              </a:ext>
            </a:extLst>
          </p:cNvPr>
          <p:cNvSpPr txBox="1"/>
          <p:nvPr/>
        </p:nvSpPr>
        <p:spPr>
          <a:xfrm>
            <a:off x="3492216" y="1064250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 initial conditions)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6E5657D-8891-CA4F-AFDF-77561CEF81CE}"/>
                  </a:ext>
                </a:extLst>
              </p:cNvPr>
              <p:cNvSpPr txBox="1"/>
              <p:nvPr/>
            </p:nvSpPr>
            <p:spPr>
              <a:xfrm>
                <a:off x="457200" y="4946758"/>
                <a:ext cx="3917739" cy="1020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−1 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+⋯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−1 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+⋯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Roots of </a:t>
                </a:r>
                <a:r>
                  <a:rPr lang="en-US" i="1" dirty="0"/>
                  <a:t>D(s)</a:t>
                </a:r>
                <a:r>
                  <a:rPr lang="en-US" dirty="0"/>
                  <a:t> are the poles of </a:t>
                </a:r>
                <a:r>
                  <a:rPr lang="en-US" i="1" dirty="0"/>
                  <a:t>F(s)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Roots of </a:t>
                </a:r>
                <a:r>
                  <a:rPr lang="en-US" i="1" dirty="0"/>
                  <a:t>N(s)</a:t>
                </a:r>
                <a:r>
                  <a:rPr lang="en-US" dirty="0"/>
                  <a:t> are the zeroes of </a:t>
                </a:r>
                <a:r>
                  <a:rPr lang="en-US" i="1" dirty="0"/>
                  <a:t>F(s)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6E5657D-8891-CA4F-AFDF-77561CEF8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946758"/>
                <a:ext cx="3917739" cy="1020921"/>
              </a:xfrm>
              <a:prstGeom prst="rect">
                <a:avLst/>
              </a:prstGeom>
              <a:blipFill>
                <a:blip r:embed="rId9"/>
                <a:stretch>
                  <a:fillRect l="-3560" r="-2589" b="-13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888624-17EF-074B-B126-E20A7FA136DC}"/>
                  </a:ext>
                </a:extLst>
              </p:cNvPr>
              <p:cNvSpPr txBox="1"/>
              <p:nvPr/>
            </p:nvSpPr>
            <p:spPr>
              <a:xfrm>
                <a:off x="395055" y="4438616"/>
                <a:ext cx="3161506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∫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888624-17EF-074B-B126-E20A7FA136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55" y="4438616"/>
                <a:ext cx="3161506" cy="312650"/>
              </a:xfrm>
              <a:prstGeom prst="rect">
                <a:avLst/>
              </a:prstGeom>
              <a:blipFill>
                <a:blip r:embed="rId10"/>
                <a:stretch>
                  <a:fillRect l="-1205" t="-8000" r="-2410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22A01A6-9C5E-3B42-9269-56EE7C306F3D}"/>
                  </a:ext>
                </a:extLst>
              </p:cNvPr>
              <p:cNvSpPr txBox="1"/>
              <p:nvPr/>
            </p:nvSpPr>
            <p:spPr>
              <a:xfrm>
                <a:off x="395055" y="3471618"/>
                <a:ext cx="1971630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∫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22A01A6-9C5E-3B42-9269-56EE7C306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55" y="3471618"/>
                <a:ext cx="1971630" cy="312650"/>
              </a:xfrm>
              <a:prstGeom prst="rect">
                <a:avLst/>
              </a:prstGeom>
              <a:blipFill>
                <a:blip r:embed="rId11"/>
                <a:stretch>
                  <a:fillRect l="-2564" t="-7692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C2F019E-D549-7F4B-B846-A887BC4BAFAC}"/>
                  </a:ext>
                </a:extLst>
              </p:cNvPr>
              <p:cNvSpPr txBox="1"/>
              <p:nvPr/>
            </p:nvSpPr>
            <p:spPr>
              <a:xfrm>
                <a:off x="6389954" y="2091960"/>
                <a:ext cx="1548051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C2F019E-D549-7F4B-B846-A887BC4BA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954" y="2091960"/>
                <a:ext cx="1548051" cy="525016"/>
              </a:xfrm>
              <a:prstGeom prst="rect">
                <a:avLst/>
              </a:prstGeom>
              <a:blipFill>
                <a:blip r:embed="rId12"/>
                <a:stretch>
                  <a:fillRect l="-820" t="-4762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1D6B93A-E248-FE42-80CF-B67152586BF9}"/>
                  </a:ext>
                </a:extLst>
              </p:cNvPr>
              <p:cNvSpPr txBox="1"/>
              <p:nvPr/>
            </p:nvSpPr>
            <p:spPr>
              <a:xfrm>
                <a:off x="4716001" y="4556035"/>
                <a:ext cx="2057551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4∫(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𝑏𝑡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1D6B93A-E248-FE42-80CF-B67152586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01" y="4556035"/>
                <a:ext cx="2057551" cy="312650"/>
              </a:xfrm>
              <a:prstGeom prst="rect">
                <a:avLst/>
              </a:prstGeom>
              <a:blipFill>
                <a:blip r:embed="rId13"/>
                <a:stretch>
                  <a:fillRect l="-1840" t="-7692" r="-613" b="-3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E4C1B16-F9A3-5644-A673-BAC9579201CA}"/>
                  </a:ext>
                </a:extLst>
              </p:cNvPr>
              <p:cNvSpPr/>
              <p:nvPr/>
            </p:nvSpPr>
            <p:spPr>
              <a:xfrm>
                <a:off x="6809867" y="4343696"/>
                <a:ext cx="1942519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E4C1B16-F9A3-5644-A673-BAC9579201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867" y="4343696"/>
                <a:ext cx="1942519" cy="617348"/>
              </a:xfrm>
              <a:prstGeom prst="rect">
                <a:avLst/>
              </a:prstGeom>
              <a:blipFill>
                <a:blip r:embed="rId14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E5EC6905-5EBE-FB4B-8CE1-583EC620BB7E}"/>
              </a:ext>
            </a:extLst>
          </p:cNvPr>
          <p:cNvSpPr txBox="1"/>
          <p:nvPr/>
        </p:nvSpPr>
        <p:spPr>
          <a:xfrm>
            <a:off x="4598440" y="1693658"/>
            <a:ext cx="3685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Calculating </a:t>
            </a:r>
            <a:r>
              <a:rPr lang="en-US" b="1" dirty="0" err="1"/>
              <a:t>LaPlace</a:t>
            </a:r>
            <a:r>
              <a:rPr lang="en-US" b="1" dirty="0"/>
              <a:t> Transforms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96F523-9047-E242-827D-086341649578}"/>
              </a:ext>
            </a:extLst>
          </p:cNvPr>
          <p:cNvSpPr txBox="1"/>
          <p:nvPr/>
        </p:nvSpPr>
        <p:spPr>
          <a:xfrm>
            <a:off x="359542" y="1730847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Properties`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D49310D-F735-174E-B7D7-E80FAD079B66}"/>
              </a:ext>
            </a:extLst>
          </p:cNvPr>
          <p:cNvSpPr txBox="1"/>
          <p:nvPr/>
        </p:nvSpPr>
        <p:spPr>
          <a:xfrm>
            <a:off x="227024" y="703395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Definition</a:t>
            </a:r>
          </a:p>
        </p:txBody>
      </p:sp>
    </p:spTree>
    <p:extLst>
      <p:ext uri="{BB962C8B-B14F-4D97-AF65-F5344CB8AC3E}">
        <p14:creationId xmlns:p14="http://schemas.microsoft.com/office/powerpoint/2010/main" val="1513369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  <p:bldP spid="11" grpId="0"/>
      <p:bldP spid="12" grpId="0"/>
      <p:bldP spid="18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59A8A7D-54C0-C44F-B7A8-43D29AC2E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3BFF3-C5CF-2145-A1A4-4488C0C6E5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  <p:pic>
        <p:nvPicPr>
          <p:cNvPr id="1026" name="Picture 2" descr="Power Supply block Diagram (AC - DC conversion process) - Electronics Area">
            <a:extLst>
              <a:ext uri="{FF2B5EF4-FFF2-40B4-BE49-F238E27FC236}">
                <a16:creationId xmlns:a16="http://schemas.microsoft.com/office/drawing/2014/main" id="{4A9C45B3-F6CF-1A43-8BA4-6912A09B4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533" y="1489684"/>
            <a:ext cx="5387377" cy="4412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3A79FE-FE0A-214C-A3A0-5AEBB0727F14}"/>
              </a:ext>
            </a:extLst>
          </p:cNvPr>
          <p:cNvSpPr txBox="1"/>
          <p:nvPr/>
        </p:nvSpPr>
        <p:spPr>
          <a:xfrm>
            <a:off x="2050742" y="978021"/>
            <a:ext cx="5237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does a DC power supply convert AC power?</a:t>
            </a:r>
          </a:p>
        </p:txBody>
      </p:sp>
    </p:spTree>
    <p:extLst>
      <p:ext uri="{BB962C8B-B14F-4D97-AF65-F5344CB8AC3E}">
        <p14:creationId xmlns:p14="http://schemas.microsoft.com/office/powerpoint/2010/main" val="2821454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8C8868-3D46-5D4D-BD31-DC4AFE9F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Abstraction for Reaction Networks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E92365-AE7C-504D-93FC-561A21F2E9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99422" y="3532171"/>
                <a:ext cx="6317791" cy="2458641"/>
              </a:xfrm>
              <a:solidFill>
                <a:schemeClr val="bg1"/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Signal (S1, S2)</a:t>
                </a:r>
              </a:p>
              <a:p>
                <a:r>
                  <a:rPr lang="en-US" sz="2000" u="sng" dirty="0"/>
                  <a:t>What</a:t>
                </a:r>
                <a:r>
                  <a:rPr lang="en-US" sz="2000" dirty="0"/>
                  <a:t>: continuous valued function of time</a:t>
                </a:r>
              </a:p>
              <a:p>
                <a:r>
                  <a:rPr lang="en-US" sz="2000" u="sng" dirty="0"/>
                  <a:t>Example</a:t>
                </a:r>
                <a:r>
                  <a:rPr lang="en-US" sz="2000" dirty="0"/>
                  <a:t>: floating species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Single Input Single Output (SISO) System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0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</a:rPr>
                  <a:t>)</a:t>
                </a:r>
                <a:r>
                  <a:rPr lang="en-US" sz="2000" dirty="0">
                    <a:solidFill>
                      <a:schemeClr val="tx1"/>
                    </a:solidFill>
                  </a:rPr>
                  <a:t>)</a:t>
                </a:r>
                <a:endParaRPr lang="en-US" sz="2000" b="1" dirty="0"/>
              </a:p>
              <a:p>
                <a:r>
                  <a:rPr lang="en-US" sz="2000" u="sng" dirty="0"/>
                  <a:t>What</a:t>
                </a:r>
                <a:r>
                  <a:rPr lang="en-US" sz="2000" dirty="0"/>
                  <a:t>: transforms input signal into output signal</a:t>
                </a:r>
              </a:p>
              <a:p>
                <a:r>
                  <a:rPr lang="en-US" sz="2000" u="sng" dirty="0"/>
                  <a:t>Example</a:t>
                </a:r>
                <a:r>
                  <a:rPr lang="en-US" sz="2000" dirty="0"/>
                  <a:t>: reactions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E92365-AE7C-504D-93FC-561A21F2E9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99422" y="3532171"/>
                <a:ext cx="6317791" cy="2458641"/>
              </a:xfrm>
              <a:blipFill>
                <a:blip r:embed="rId2"/>
                <a:stretch>
                  <a:fillRect l="-1004" t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C6F24-71F3-8D43-BC81-59B43A082D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F2F907D-D0F6-C346-AA71-2CF1E7AF81C9}"/>
              </a:ext>
            </a:extLst>
          </p:cNvPr>
          <p:cNvGrpSpPr/>
          <p:nvPr/>
        </p:nvGrpSpPr>
        <p:grpSpPr>
          <a:xfrm>
            <a:off x="328455" y="2500239"/>
            <a:ext cx="4243545" cy="471158"/>
            <a:chOff x="328455" y="2500239"/>
            <a:chExt cx="5334027" cy="64008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30E89A8-28C3-DC49-9EC7-0B8F856044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8455" y="2500239"/>
              <a:ext cx="640080" cy="64008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0F42974-66E3-5244-B694-3564A5050A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49357" y="2500239"/>
              <a:ext cx="640080" cy="64008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A6DF921-B2E8-7A40-AC52-6F1E9BBCB5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56659" y="2500239"/>
              <a:ext cx="640080" cy="6400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chemeClr val="bg1"/>
                  </a:solidFill>
                </a:rPr>
                <a:t>  J1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0E2D707-C744-ED47-95FE-1D17D39760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72402" y="2500239"/>
                  <a:ext cx="640080" cy="64008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𝐉𝟐</m:t>
                        </m:r>
                      </m:oMath>
                    </m:oMathPara>
                  </a14:m>
                  <a:endParaRPr lang="en-US" sz="1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0E2D707-C744-ED47-95FE-1D17D39760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2402" y="2500239"/>
                  <a:ext cx="640080" cy="64008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AEDB70F-6E38-E64D-AC2A-7268349D17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22402" y="2500239"/>
              <a:ext cx="640080" cy="64008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S3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022A51-8C3C-9646-92BD-4F4CFEE20D4E}"/>
                </a:ext>
              </a:extLst>
            </p:cNvPr>
            <p:cNvCxnSpPr>
              <a:cxnSpLocks/>
            </p:cNvCxnSpPr>
            <p:nvPr/>
          </p:nvCxnSpPr>
          <p:spPr>
            <a:xfrm>
              <a:off x="968535" y="2820279"/>
              <a:ext cx="488124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C569311-D357-EB45-903A-B37150B1209C}"/>
                </a:ext>
              </a:extLst>
            </p:cNvPr>
            <p:cNvCxnSpPr>
              <a:cxnSpLocks/>
            </p:cNvCxnSpPr>
            <p:nvPr/>
          </p:nvCxnSpPr>
          <p:spPr>
            <a:xfrm>
              <a:off x="2096739" y="2815707"/>
              <a:ext cx="488124" cy="9144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FBC6C42-DA9A-9C42-BF80-930573CA924B}"/>
                </a:ext>
              </a:extLst>
            </p:cNvPr>
            <p:cNvCxnSpPr>
              <a:cxnSpLocks/>
            </p:cNvCxnSpPr>
            <p:nvPr/>
          </p:nvCxnSpPr>
          <p:spPr>
            <a:xfrm>
              <a:off x="3189437" y="2820279"/>
              <a:ext cx="582965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3571002-D6B9-244D-A84B-9D5835DC4487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4412482" y="2820279"/>
              <a:ext cx="609920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BAB1A17-345A-8C49-B888-195146EC0B00}"/>
              </a:ext>
            </a:extLst>
          </p:cNvPr>
          <p:cNvSpPr txBox="1"/>
          <p:nvPr/>
        </p:nvSpPr>
        <p:spPr>
          <a:xfrm>
            <a:off x="501537" y="1327390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Reaction Network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5FDFF9-3CEA-FF44-AF0E-1A5998224C56}"/>
              </a:ext>
            </a:extLst>
          </p:cNvPr>
          <p:cNvSpPr txBox="1"/>
          <p:nvPr/>
        </p:nvSpPr>
        <p:spPr>
          <a:xfrm>
            <a:off x="5569180" y="1169474"/>
            <a:ext cx="2443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System abstraction of reaction network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089D8-9E75-4C45-B4F6-046A3731A5AA}"/>
              </a:ext>
            </a:extLst>
          </p:cNvPr>
          <p:cNvSpPr txBox="1"/>
          <p:nvPr/>
        </p:nvSpPr>
        <p:spPr>
          <a:xfrm>
            <a:off x="374712" y="1696251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J1: S1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 S2; k1*S1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J2: S2 -&gt; S3; k2*S2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B4CDE41-EFE4-0740-8DB5-8B7B0943203A}"/>
              </a:ext>
            </a:extLst>
          </p:cNvPr>
          <p:cNvGrpSpPr/>
          <p:nvPr/>
        </p:nvGrpSpPr>
        <p:grpSpPr>
          <a:xfrm>
            <a:off x="5247263" y="1980111"/>
            <a:ext cx="3087124" cy="724942"/>
            <a:chOff x="5601193" y="1974909"/>
            <a:chExt cx="3087124" cy="72494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E0E941D-67A4-1F46-AC0C-BF49AE5CE810}"/>
                </a:ext>
              </a:extLst>
            </p:cNvPr>
            <p:cNvGrpSpPr/>
            <p:nvPr/>
          </p:nvGrpSpPr>
          <p:grpSpPr>
            <a:xfrm>
              <a:off x="5601193" y="1974909"/>
              <a:ext cx="3087124" cy="724942"/>
              <a:chOff x="338982" y="3684024"/>
              <a:chExt cx="3474513" cy="730799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CA1B4B0-1BDA-0C44-A195-CE61E197BD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2725" y="3765776"/>
                <a:ext cx="724323" cy="64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686B9AD1-29B5-A341-95EB-4DDB9463F9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973" y="4085006"/>
                <a:ext cx="488124" cy="9144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4272228-F486-2E48-AFCE-112F93BE9E2E}"/>
                  </a:ext>
                </a:extLst>
              </p:cNvPr>
              <p:cNvSpPr txBox="1"/>
              <p:nvPr/>
            </p:nvSpPr>
            <p:spPr>
              <a:xfrm>
                <a:off x="338982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S1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9629CE1-DE21-CC4D-8703-317F9E25C77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88110" y="3774743"/>
                <a:ext cx="724323" cy="64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7821D984-88B1-854E-AAF7-8CEABA050951}"/>
                  </a:ext>
                </a:extLst>
              </p:cNvPr>
              <p:cNvCxnSpPr>
                <a:cxnSpLocks/>
                <a:stCxn id="28" idx="3"/>
                <a:endCxn id="41" idx="1"/>
              </p:cNvCxnSpPr>
              <p:nvPr/>
            </p:nvCxnSpPr>
            <p:spPr>
              <a:xfrm>
                <a:off x="1687048" y="4085816"/>
                <a:ext cx="701062" cy="8967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A0D4324-AA4D-E944-BE86-008B1D6A8AC5}"/>
                  </a:ext>
                </a:extLst>
              </p:cNvPr>
              <p:cNvSpPr txBox="1"/>
              <p:nvPr/>
            </p:nvSpPr>
            <p:spPr>
              <a:xfrm>
                <a:off x="1821047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S2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509F1B23-E71C-7C40-9C3F-65A74263B5FC}"/>
                  </a:ext>
                </a:extLst>
              </p:cNvPr>
              <p:cNvCxnSpPr>
                <a:cxnSpLocks/>
                <a:stCxn id="41" idx="3"/>
              </p:cNvCxnSpPr>
              <p:nvPr/>
            </p:nvCxnSpPr>
            <p:spPr>
              <a:xfrm>
                <a:off x="3112433" y="4094783"/>
                <a:ext cx="701062" cy="0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826C80A-0C20-6444-8CE5-A1CE4BC61A2B}"/>
                  </a:ext>
                </a:extLst>
              </p:cNvPr>
              <p:cNvSpPr txBox="1"/>
              <p:nvPr/>
            </p:nvSpPr>
            <p:spPr>
              <a:xfrm>
                <a:off x="3309688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S3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D14E4D2-B5CF-7449-85E0-078A5116D36C}"/>
                    </a:ext>
                  </a:extLst>
                </p:cNvPr>
                <p:cNvSpPr/>
                <p:nvPr/>
              </p:nvSpPr>
              <p:spPr>
                <a:xfrm>
                  <a:off x="6100671" y="2145752"/>
                  <a:ext cx="8225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D14E4D2-B5CF-7449-85E0-078A5116D3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0671" y="2145752"/>
                  <a:ext cx="82259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007BDD39-2260-B54B-AB24-AD3DB56F15D3}"/>
                    </a:ext>
                  </a:extLst>
                </p:cNvPr>
                <p:cNvSpPr/>
                <p:nvPr/>
              </p:nvSpPr>
              <p:spPr>
                <a:xfrm>
                  <a:off x="7330454" y="2145752"/>
                  <a:ext cx="8225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007BDD39-2260-B54B-AB24-AD3DB56F15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0454" y="2145752"/>
                  <a:ext cx="822597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8159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69802-73A1-C846-BBD1-950D82081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Operation of Linear Time Invariant (LTI)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AC96B-E1E4-6E4B-A4BA-131E89E2AB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D377EC-7E32-4D4A-B10E-DD8DC03E1A85}"/>
              </a:ext>
            </a:extLst>
          </p:cNvPr>
          <p:cNvSpPr/>
          <p:nvPr/>
        </p:nvSpPr>
        <p:spPr>
          <a:xfrm>
            <a:off x="1704510" y="1056438"/>
            <a:ext cx="1997477" cy="142042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9" name="Table 19">
                <a:extLst>
                  <a:ext uri="{FF2B5EF4-FFF2-40B4-BE49-F238E27FC236}">
                    <a16:creationId xmlns:a16="http://schemas.microsoft.com/office/drawing/2014/main" id="{29D2F304-DCDE-0B4E-BD75-7248241D6D3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494323"/>
                  </p:ext>
                </p:extLst>
              </p:nvPr>
            </p:nvGraphicFramePr>
            <p:xfrm>
              <a:off x="2858604" y="1369231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9" name="Table 19">
                <a:extLst>
                  <a:ext uri="{FF2B5EF4-FFF2-40B4-BE49-F238E27FC236}">
                    <a16:creationId xmlns:a16="http://schemas.microsoft.com/office/drawing/2014/main" id="{29D2F304-DCDE-0B4E-BD75-7248241D6D3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494323"/>
                  </p:ext>
                </p:extLst>
              </p:nvPr>
            </p:nvGraphicFramePr>
            <p:xfrm>
              <a:off x="2858604" y="1369231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5" r="-103125" b="-3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6452" r="-6452" b="-3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198D0347-7DFC-3C4F-AF0A-CA1E762FF0A1}"/>
              </a:ext>
            </a:extLst>
          </p:cNvPr>
          <p:cNvSpPr txBox="1"/>
          <p:nvPr/>
        </p:nvSpPr>
        <p:spPr>
          <a:xfrm>
            <a:off x="2814214" y="1061454"/>
            <a:ext cx="837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1" name="Table 19">
                <a:extLst>
                  <a:ext uri="{FF2B5EF4-FFF2-40B4-BE49-F238E27FC236}">
                    <a16:creationId xmlns:a16="http://schemas.microsoft.com/office/drawing/2014/main" id="{94387559-ED60-8E4E-9CFE-1526C966E40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3944219"/>
                  </p:ext>
                </p:extLst>
              </p:nvPr>
            </p:nvGraphicFramePr>
            <p:xfrm>
              <a:off x="1830276" y="1369231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1" name="Table 19">
                <a:extLst>
                  <a:ext uri="{FF2B5EF4-FFF2-40B4-BE49-F238E27FC236}">
                    <a16:creationId xmlns:a16="http://schemas.microsoft.com/office/drawing/2014/main" id="{94387559-ED60-8E4E-9CFE-1526C966E40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3944219"/>
                  </p:ext>
                </p:extLst>
              </p:nvPr>
            </p:nvGraphicFramePr>
            <p:xfrm>
              <a:off x="1830276" y="1369231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25" r="-103125" b="-3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6452" r="-6452" b="-3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7E804A0-6FF3-EB43-8B65-F9118F818389}"/>
              </a:ext>
            </a:extLst>
          </p:cNvPr>
          <p:cNvSpPr txBox="1"/>
          <p:nvPr/>
        </p:nvSpPr>
        <p:spPr>
          <a:xfrm>
            <a:off x="1661594" y="1061454"/>
            <a:ext cx="1135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Input History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1A0F34A-DE85-B74D-AE42-A0D813547D85}"/>
                  </a:ext>
                </a:extLst>
              </p:cNvPr>
              <p:cNvSpPr txBox="1"/>
              <p:nvPr/>
            </p:nvSpPr>
            <p:spPr>
              <a:xfrm>
                <a:off x="5442015" y="934135"/>
                <a:ext cx="2885213" cy="15427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Operation (</a:t>
                </a:r>
                <a:r>
                  <a:rPr lang="en-US" b="1" u="sng" dirty="0"/>
                  <a:t>Convolution</a:t>
                </a:r>
                <a:r>
                  <a:rPr lang="en-US" b="1" dirty="0"/>
                  <a:t>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b="0" dirty="0">
                    <a:latin typeface="Cambria Math" panose="02040503050406030204" pitchFamily="18" charset="0"/>
                  </a:rPr>
                  <a:t>Put input in history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Cambria Math" panose="02040503050406030204" pitchFamily="18" charset="0"/>
                  </a:rPr>
                  <a:t>Calculate output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1A0F34A-DE85-B74D-AE42-A0D813547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015" y="934135"/>
                <a:ext cx="2885213" cy="1542730"/>
              </a:xfrm>
              <a:prstGeom prst="rect">
                <a:avLst/>
              </a:prstGeom>
              <a:blipFill>
                <a:blip r:embed="rId4"/>
                <a:stretch>
                  <a:fillRect l="-2632" t="-18033" b="-107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6A498D0-B45A-CD40-9649-D019EF315247}"/>
              </a:ext>
            </a:extLst>
          </p:cNvPr>
          <p:cNvCxnSpPr>
            <a:cxnSpLocks/>
          </p:cNvCxnSpPr>
          <p:nvPr/>
        </p:nvCxnSpPr>
        <p:spPr>
          <a:xfrm flipV="1">
            <a:off x="1189608" y="1682039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5DF4D0A-D9FD-894D-BB7D-F9FC0FD3828B}"/>
                  </a:ext>
                </a:extLst>
              </p:cNvPr>
              <p:cNvSpPr/>
              <p:nvPr/>
            </p:nvSpPr>
            <p:spPr>
              <a:xfrm>
                <a:off x="788914" y="1463377"/>
                <a:ext cx="3978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5DF4D0A-D9FD-894D-BB7D-F9FC0FD382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914" y="1463377"/>
                <a:ext cx="39786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51635DC-4F11-424D-9026-C4D5B6CF791C}"/>
                  </a:ext>
                </a:extLst>
              </p:cNvPr>
              <p:cNvSpPr/>
              <p:nvPr/>
            </p:nvSpPr>
            <p:spPr>
              <a:xfrm>
                <a:off x="4182111" y="1397319"/>
                <a:ext cx="3826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51635DC-4F11-424D-9026-C4D5B6CF79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111" y="1397319"/>
                <a:ext cx="382605" cy="369332"/>
              </a:xfrm>
              <a:prstGeom prst="rect">
                <a:avLst/>
              </a:prstGeom>
              <a:blipFill>
                <a:blip r:embed="rId6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55F523E-2D4D-0E40-AD3A-D46176D34929}"/>
              </a:ext>
            </a:extLst>
          </p:cNvPr>
          <p:cNvCxnSpPr>
            <a:cxnSpLocks/>
          </p:cNvCxnSpPr>
          <p:nvPr/>
        </p:nvCxnSpPr>
        <p:spPr>
          <a:xfrm flipV="1">
            <a:off x="3723810" y="1648043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0561916-6BC7-0C4D-AF4F-27BACFC6F2A8}"/>
                  </a:ext>
                </a:extLst>
              </p:cNvPr>
              <p:cNvSpPr txBox="1"/>
              <p:nvPr/>
            </p:nvSpPr>
            <p:spPr>
              <a:xfrm>
                <a:off x="259534" y="2786389"/>
                <a:ext cx="77540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0561916-6BC7-0C4D-AF4F-27BACFC6F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34" y="2786389"/>
                <a:ext cx="77540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F73C4157-50E2-9C48-8717-2EFD314247C6}"/>
              </a:ext>
            </a:extLst>
          </p:cNvPr>
          <p:cNvSpPr/>
          <p:nvPr/>
        </p:nvSpPr>
        <p:spPr>
          <a:xfrm>
            <a:off x="1186779" y="2855644"/>
            <a:ext cx="1997477" cy="142042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4" name="Table 19">
                <a:extLst>
                  <a:ext uri="{FF2B5EF4-FFF2-40B4-BE49-F238E27FC236}">
                    <a16:creationId xmlns:a16="http://schemas.microsoft.com/office/drawing/2014/main" id="{F25C1E3C-A2AA-C147-B1D0-BD296AD2DF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3639618"/>
                  </p:ext>
                </p:extLst>
              </p:nvPr>
            </p:nvGraphicFramePr>
            <p:xfrm>
              <a:off x="2340873" y="3168437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4" name="Table 19">
                <a:extLst>
                  <a:ext uri="{FF2B5EF4-FFF2-40B4-BE49-F238E27FC236}">
                    <a16:creationId xmlns:a16="http://schemas.microsoft.com/office/drawing/2014/main" id="{F25C1E3C-A2AA-C147-B1D0-BD296AD2DF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3639618"/>
                  </p:ext>
                </p:extLst>
              </p:nvPr>
            </p:nvGraphicFramePr>
            <p:xfrm>
              <a:off x="2340873" y="3168437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125" t="-4762" r="-103125" b="-3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6452" t="-4762" r="-6452" b="-3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92676F80-E605-3547-8908-77D90D633325}"/>
              </a:ext>
            </a:extLst>
          </p:cNvPr>
          <p:cNvSpPr txBox="1"/>
          <p:nvPr/>
        </p:nvSpPr>
        <p:spPr>
          <a:xfrm>
            <a:off x="2296483" y="2860660"/>
            <a:ext cx="837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6" name="Table 19">
                <a:extLst>
                  <a:ext uri="{FF2B5EF4-FFF2-40B4-BE49-F238E27FC236}">
                    <a16:creationId xmlns:a16="http://schemas.microsoft.com/office/drawing/2014/main" id="{0D83CFD0-65A6-6241-8A1F-B89E3507DF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3655186"/>
                  </p:ext>
                </p:extLst>
              </p:nvPr>
            </p:nvGraphicFramePr>
            <p:xfrm>
              <a:off x="1250399" y="3168437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6" name="Table 19">
                <a:extLst>
                  <a:ext uri="{FF2B5EF4-FFF2-40B4-BE49-F238E27FC236}">
                    <a16:creationId xmlns:a16="http://schemas.microsoft.com/office/drawing/2014/main" id="{0D83CFD0-65A6-6241-8A1F-B89E3507DF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3655186"/>
                  </p:ext>
                </p:extLst>
              </p:nvPr>
            </p:nvGraphicFramePr>
            <p:xfrm>
              <a:off x="1250399" y="3168437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3125" t="-4762" r="-103125" b="-3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06452" t="-4762" r="-6452" b="-3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7CE6AF83-DDF1-D94B-BBA2-A6A5A2EAE895}"/>
              </a:ext>
            </a:extLst>
          </p:cNvPr>
          <p:cNvSpPr txBox="1"/>
          <p:nvPr/>
        </p:nvSpPr>
        <p:spPr>
          <a:xfrm>
            <a:off x="1143863" y="2860660"/>
            <a:ext cx="1135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Input History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1CD4C52-CDDE-A74B-8453-7093EB0B5D97}"/>
              </a:ext>
            </a:extLst>
          </p:cNvPr>
          <p:cNvCxnSpPr>
            <a:cxnSpLocks/>
          </p:cNvCxnSpPr>
          <p:nvPr/>
        </p:nvCxnSpPr>
        <p:spPr>
          <a:xfrm flipV="1">
            <a:off x="671877" y="3481245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9CFF022-416D-D54B-A3E6-89E3DE31A68E}"/>
                  </a:ext>
                </a:extLst>
              </p:cNvPr>
              <p:cNvSpPr/>
              <p:nvPr/>
            </p:nvSpPr>
            <p:spPr>
              <a:xfrm>
                <a:off x="271183" y="3262583"/>
                <a:ext cx="3978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9CFF022-416D-D54B-A3E6-89E3DE31A6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83" y="3262583"/>
                <a:ext cx="39786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0C94E64-F823-AF47-A99F-DBD41E3F2452}"/>
                  </a:ext>
                </a:extLst>
              </p:cNvPr>
              <p:cNvSpPr/>
              <p:nvPr/>
            </p:nvSpPr>
            <p:spPr>
              <a:xfrm>
                <a:off x="781867" y="4298600"/>
                <a:ext cx="37276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=10∗1=10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0C94E64-F823-AF47-A99F-DBD41E3F24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867" y="4298600"/>
                <a:ext cx="3727624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AA4D22F-3838-0F4B-938C-C80E553B063B}"/>
              </a:ext>
            </a:extLst>
          </p:cNvPr>
          <p:cNvCxnSpPr>
            <a:cxnSpLocks/>
          </p:cNvCxnSpPr>
          <p:nvPr/>
        </p:nvCxnSpPr>
        <p:spPr>
          <a:xfrm flipV="1">
            <a:off x="3206079" y="3447249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430A3CD-AA0A-8442-9449-2037E2D06AAB}"/>
                  </a:ext>
                </a:extLst>
              </p:cNvPr>
              <p:cNvSpPr/>
              <p:nvPr/>
            </p:nvSpPr>
            <p:spPr>
              <a:xfrm>
                <a:off x="514066" y="3077917"/>
                <a:ext cx="6815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430A3CD-AA0A-8442-9449-2037E2D06A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66" y="3077917"/>
                <a:ext cx="68159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565CBE9-CE33-D745-9F13-3C1003EE1CF7}"/>
                  </a:ext>
                </a:extLst>
              </p:cNvPr>
              <p:cNvSpPr txBox="1"/>
              <p:nvPr/>
            </p:nvSpPr>
            <p:spPr>
              <a:xfrm>
                <a:off x="271183" y="4956700"/>
                <a:ext cx="77540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565CBE9-CE33-D745-9F13-3C1003EE1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83" y="4956700"/>
                <a:ext cx="77540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7" name="Table 19">
                <a:extLst>
                  <a:ext uri="{FF2B5EF4-FFF2-40B4-BE49-F238E27FC236}">
                    <a16:creationId xmlns:a16="http://schemas.microsoft.com/office/drawing/2014/main" id="{A4B6BD24-027B-B041-BD62-C76BBDFADD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0044077"/>
                  </p:ext>
                </p:extLst>
              </p:nvPr>
            </p:nvGraphicFramePr>
            <p:xfrm>
              <a:off x="2341666" y="5319225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7" name="Table 19">
                <a:extLst>
                  <a:ext uri="{FF2B5EF4-FFF2-40B4-BE49-F238E27FC236}">
                    <a16:creationId xmlns:a16="http://schemas.microsoft.com/office/drawing/2014/main" id="{A4B6BD24-027B-B041-BD62-C76BBDFADD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0044077"/>
                  </p:ext>
                </p:extLst>
              </p:nvPr>
            </p:nvGraphicFramePr>
            <p:xfrm>
              <a:off x="2341666" y="5319225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3125" r="-103125" b="-3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06452" r="-6452" b="-3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D97935E0-EA12-164D-BC90-B1159FB1FE96}"/>
              </a:ext>
            </a:extLst>
          </p:cNvPr>
          <p:cNvSpPr txBox="1"/>
          <p:nvPr/>
        </p:nvSpPr>
        <p:spPr>
          <a:xfrm>
            <a:off x="2297276" y="5011448"/>
            <a:ext cx="837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Function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F4BC817-254B-C54B-8AC1-017F31A7B08A}"/>
              </a:ext>
            </a:extLst>
          </p:cNvPr>
          <p:cNvSpPr txBox="1"/>
          <p:nvPr/>
        </p:nvSpPr>
        <p:spPr>
          <a:xfrm>
            <a:off x="1144656" y="5011448"/>
            <a:ext cx="1135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Input History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FBDB128-41B2-A84E-894D-2FF2719E13D5}"/>
              </a:ext>
            </a:extLst>
          </p:cNvPr>
          <p:cNvCxnSpPr>
            <a:cxnSpLocks/>
          </p:cNvCxnSpPr>
          <p:nvPr/>
        </p:nvCxnSpPr>
        <p:spPr>
          <a:xfrm flipV="1">
            <a:off x="672670" y="5632033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E4E2593-9D9A-DC43-BFC5-43304709E590}"/>
                  </a:ext>
                </a:extLst>
              </p:cNvPr>
              <p:cNvSpPr/>
              <p:nvPr/>
            </p:nvSpPr>
            <p:spPr>
              <a:xfrm>
                <a:off x="271976" y="5413371"/>
                <a:ext cx="3978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E4E2593-9D9A-DC43-BFC5-43304709E5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76" y="5413371"/>
                <a:ext cx="39786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505C0345-8B7B-FE45-8D5B-2F64CD173FD7}"/>
                  </a:ext>
                </a:extLst>
              </p:cNvPr>
              <p:cNvSpPr/>
              <p:nvPr/>
            </p:nvSpPr>
            <p:spPr>
              <a:xfrm>
                <a:off x="3245003" y="5809358"/>
                <a:ext cx="38409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505C0345-8B7B-FE45-8D5B-2F64CD173F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5003" y="5809358"/>
                <a:ext cx="3840923" cy="369332"/>
              </a:xfrm>
              <a:prstGeom prst="rect">
                <a:avLst/>
              </a:prstGeom>
              <a:blipFill>
                <a:blip r:embed="rId1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ECDFA1B-1C2F-7A43-BBA1-0225D4ABE8A5}"/>
              </a:ext>
            </a:extLst>
          </p:cNvPr>
          <p:cNvCxnSpPr>
            <a:cxnSpLocks/>
          </p:cNvCxnSpPr>
          <p:nvPr/>
        </p:nvCxnSpPr>
        <p:spPr>
          <a:xfrm flipV="1">
            <a:off x="3206872" y="5598037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E132009-5A6D-2E44-B332-60597AF61A05}"/>
                  </a:ext>
                </a:extLst>
              </p:cNvPr>
              <p:cNvSpPr/>
              <p:nvPr/>
            </p:nvSpPr>
            <p:spPr>
              <a:xfrm>
                <a:off x="648029" y="5228705"/>
                <a:ext cx="377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E132009-5A6D-2E44-B332-60597AF61A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29" y="5228705"/>
                <a:ext cx="377026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B7A8C755-9452-4842-96C0-90DFBC489E89}"/>
                  </a:ext>
                </a:extLst>
              </p:cNvPr>
              <p:cNvSpPr/>
              <p:nvPr/>
            </p:nvSpPr>
            <p:spPr>
              <a:xfrm>
                <a:off x="3301604" y="6177212"/>
                <a:ext cx="31277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0" dirty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=1.0∗6+0.8∗10=14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B7A8C755-9452-4842-96C0-90DFBC489E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1604" y="6177212"/>
                <a:ext cx="312777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>
            <a:extLst>
              <a:ext uri="{FF2B5EF4-FFF2-40B4-BE49-F238E27FC236}">
                <a16:creationId xmlns:a16="http://schemas.microsoft.com/office/drawing/2014/main" id="{33E794C2-7DE6-B94D-B508-6BF4C690B5D9}"/>
              </a:ext>
            </a:extLst>
          </p:cNvPr>
          <p:cNvSpPr/>
          <p:nvPr/>
        </p:nvSpPr>
        <p:spPr>
          <a:xfrm>
            <a:off x="271183" y="5729437"/>
            <a:ext cx="1140366" cy="7638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5822D56-2303-584C-8884-8C7CB196C411}"/>
              </a:ext>
            </a:extLst>
          </p:cNvPr>
          <p:cNvSpPr/>
          <p:nvPr/>
        </p:nvSpPr>
        <p:spPr>
          <a:xfrm>
            <a:off x="1187572" y="5006432"/>
            <a:ext cx="1997477" cy="142042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9" name="Table 19">
                <a:extLst>
                  <a:ext uri="{FF2B5EF4-FFF2-40B4-BE49-F238E27FC236}">
                    <a16:creationId xmlns:a16="http://schemas.microsoft.com/office/drawing/2014/main" id="{C7CEFC74-33AC-5341-B9DE-EA4EEBBD77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2981199"/>
                  </p:ext>
                </p:extLst>
              </p:nvPr>
            </p:nvGraphicFramePr>
            <p:xfrm>
              <a:off x="1268948" y="5319225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9" name="Table 19">
                <a:extLst>
                  <a:ext uri="{FF2B5EF4-FFF2-40B4-BE49-F238E27FC236}">
                    <a16:creationId xmlns:a16="http://schemas.microsoft.com/office/drawing/2014/main" id="{C7CEFC74-33AC-5341-B9DE-EA4EEBBD77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2981199"/>
                  </p:ext>
                </p:extLst>
              </p:nvPr>
            </p:nvGraphicFramePr>
            <p:xfrm>
              <a:off x="1268948" y="5319225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9"/>
                          <a:stretch>
                            <a:fillRect r="-106250" b="-3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9"/>
                          <a:stretch>
                            <a:fillRect l="-100000" r="-6250" b="-3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3975F83-BECF-A14B-BECA-A21667D2FE85}"/>
              </a:ext>
            </a:extLst>
          </p:cNvPr>
          <p:cNvCxnSpPr/>
          <p:nvPr/>
        </p:nvCxnSpPr>
        <p:spPr>
          <a:xfrm>
            <a:off x="2039525" y="3565857"/>
            <a:ext cx="256958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2099DA1-93D7-8B47-BBFB-D7ED8BAED13C}"/>
              </a:ext>
            </a:extLst>
          </p:cNvPr>
          <p:cNvCxnSpPr>
            <a:cxnSpLocks/>
          </p:cNvCxnSpPr>
          <p:nvPr/>
        </p:nvCxnSpPr>
        <p:spPr>
          <a:xfrm flipV="1">
            <a:off x="2058074" y="5719073"/>
            <a:ext cx="295244" cy="282231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1E22E11-2FAF-0540-9320-539846DC86ED}"/>
              </a:ext>
            </a:extLst>
          </p:cNvPr>
          <p:cNvCxnSpPr>
            <a:cxnSpLocks/>
          </p:cNvCxnSpPr>
          <p:nvPr/>
        </p:nvCxnSpPr>
        <p:spPr>
          <a:xfrm>
            <a:off x="2052248" y="5715167"/>
            <a:ext cx="301070" cy="267827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6C73FFE-995C-CD4A-855A-B1F654D9D62A}"/>
                  </a:ext>
                </a:extLst>
              </p:cNvPr>
              <p:cNvSpPr txBox="1"/>
              <p:nvPr/>
            </p:nvSpPr>
            <p:spPr>
              <a:xfrm>
                <a:off x="4775910" y="2646252"/>
                <a:ext cx="775405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6C73FFE-995C-CD4A-855A-B1F654D9D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910" y="2646252"/>
                <a:ext cx="7754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ectangle 66">
            <a:extLst>
              <a:ext uri="{FF2B5EF4-FFF2-40B4-BE49-F238E27FC236}">
                <a16:creationId xmlns:a16="http://schemas.microsoft.com/office/drawing/2014/main" id="{057E4203-A3C4-6447-AC33-98E7C26D0ED9}"/>
              </a:ext>
            </a:extLst>
          </p:cNvPr>
          <p:cNvSpPr/>
          <p:nvPr/>
        </p:nvSpPr>
        <p:spPr>
          <a:xfrm>
            <a:off x="5703155" y="2901939"/>
            <a:ext cx="1997477" cy="142042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8" name="Table 19">
                <a:extLst>
                  <a:ext uri="{FF2B5EF4-FFF2-40B4-BE49-F238E27FC236}">
                    <a16:creationId xmlns:a16="http://schemas.microsoft.com/office/drawing/2014/main" id="{8D79767E-F861-7049-BD7A-5C28F4EB49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6377966"/>
                  </p:ext>
                </p:extLst>
              </p:nvPr>
            </p:nvGraphicFramePr>
            <p:xfrm>
              <a:off x="6857249" y="3214732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8" name="Table 19">
                <a:extLst>
                  <a:ext uri="{FF2B5EF4-FFF2-40B4-BE49-F238E27FC236}">
                    <a16:creationId xmlns:a16="http://schemas.microsoft.com/office/drawing/2014/main" id="{8D79767E-F861-7049-BD7A-5C28F4EB49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6377966"/>
                  </p:ext>
                </p:extLst>
              </p:nvPr>
            </p:nvGraphicFramePr>
            <p:xfrm>
              <a:off x="6857249" y="3214732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1"/>
                          <a:stretch>
                            <a:fillRect t="-4762" r="-106250" b="-3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1"/>
                          <a:stretch>
                            <a:fillRect l="-100000" t="-4762" r="-6250" b="-3047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9" name="TextBox 68">
            <a:extLst>
              <a:ext uri="{FF2B5EF4-FFF2-40B4-BE49-F238E27FC236}">
                <a16:creationId xmlns:a16="http://schemas.microsoft.com/office/drawing/2014/main" id="{6AB12EDE-84B4-D949-8257-45820FA01027}"/>
              </a:ext>
            </a:extLst>
          </p:cNvPr>
          <p:cNvSpPr txBox="1"/>
          <p:nvPr/>
        </p:nvSpPr>
        <p:spPr>
          <a:xfrm>
            <a:off x="6812859" y="2906955"/>
            <a:ext cx="837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0" name="Table 19">
                <a:extLst>
                  <a:ext uri="{FF2B5EF4-FFF2-40B4-BE49-F238E27FC236}">
                    <a16:creationId xmlns:a16="http://schemas.microsoft.com/office/drawing/2014/main" id="{3E3A19F8-0734-EE47-A850-FACBA65BFB7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8652022"/>
                  </p:ext>
                </p:extLst>
              </p:nvPr>
            </p:nvGraphicFramePr>
            <p:xfrm>
              <a:off x="5766775" y="3214732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0" name="Table 19">
                <a:extLst>
                  <a:ext uri="{FF2B5EF4-FFF2-40B4-BE49-F238E27FC236}">
                    <a16:creationId xmlns:a16="http://schemas.microsoft.com/office/drawing/2014/main" id="{3E3A19F8-0734-EE47-A850-FACBA65BFB7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8652022"/>
                  </p:ext>
                </p:extLst>
              </p:nvPr>
            </p:nvGraphicFramePr>
            <p:xfrm>
              <a:off x="5766775" y="3214732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2"/>
                          <a:stretch>
                            <a:fillRect l="-3125" t="-4762" r="-103125" b="-3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2"/>
                          <a:stretch>
                            <a:fillRect l="-106452" t="-4762" r="-6452" b="-3047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A1326590-57ED-4F4E-9058-1B302BC66677}"/>
              </a:ext>
            </a:extLst>
          </p:cNvPr>
          <p:cNvSpPr txBox="1"/>
          <p:nvPr/>
        </p:nvSpPr>
        <p:spPr>
          <a:xfrm>
            <a:off x="5660239" y="2906955"/>
            <a:ext cx="1135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Input History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9A49AA8-14C4-9440-AF91-16BC79D2CAC5}"/>
              </a:ext>
            </a:extLst>
          </p:cNvPr>
          <p:cNvCxnSpPr>
            <a:cxnSpLocks/>
          </p:cNvCxnSpPr>
          <p:nvPr/>
        </p:nvCxnSpPr>
        <p:spPr>
          <a:xfrm flipV="1">
            <a:off x="5188253" y="3527540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3BE4029B-B69F-2847-B045-584F2ABDF029}"/>
                  </a:ext>
                </a:extLst>
              </p:cNvPr>
              <p:cNvSpPr/>
              <p:nvPr/>
            </p:nvSpPr>
            <p:spPr>
              <a:xfrm>
                <a:off x="4787559" y="3308878"/>
                <a:ext cx="3978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3BE4029B-B69F-2847-B045-584F2ABDF0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7559" y="3308878"/>
                <a:ext cx="39786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129FC5B-71A8-4549-991A-1276FB137220}"/>
              </a:ext>
            </a:extLst>
          </p:cNvPr>
          <p:cNvCxnSpPr>
            <a:cxnSpLocks/>
          </p:cNvCxnSpPr>
          <p:nvPr/>
        </p:nvCxnSpPr>
        <p:spPr>
          <a:xfrm flipV="1">
            <a:off x="7722455" y="3493544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8EAF0628-4302-444F-B9AA-EC8AB83A66D1}"/>
                  </a:ext>
                </a:extLst>
              </p:cNvPr>
              <p:cNvSpPr/>
              <p:nvPr/>
            </p:nvSpPr>
            <p:spPr>
              <a:xfrm>
                <a:off x="5163612" y="3124212"/>
                <a:ext cx="377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8EAF0628-4302-444F-B9AA-EC8AB83A66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612" y="3124212"/>
                <a:ext cx="377026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DB51CB1-D0BD-D044-866A-BBE5B84207CB}"/>
              </a:ext>
            </a:extLst>
          </p:cNvPr>
          <p:cNvCxnSpPr>
            <a:cxnSpLocks/>
          </p:cNvCxnSpPr>
          <p:nvPr/>
        </p:nvCxnSpPr>
        <p:spPr>
          <a:xfrm>
            <a:off x="6555901" y="3612152"/>
            <a:ext cx="301348" cy="524842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B1C49917-A94B-924E-882D-99836096AB44}"/>
                  </a:ext>
                </a:extLst>
              </p:cNvPr>
              <p:cNvSpPr/>
              <p:nvPr/>
            </p:nvSpPr>
            <p:spPr>
              <a:xfrm>
                <a:off x="3334681" y="3019051"/>
                <a:ext cx="3826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B1C49917-A94B-924E-882D-99836096AB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681" y="3019051"/>
                <a:ext cx="382605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BEC48BE9-F29E-D849-97EF-C0BA63F10F7E}"/>
                  </a:ext>
                </a:extLst>
              </p:cNvPr>
              <p:cNvSpPr/>
              <p:nvPr/>
            </p:nvSpPr>
            <p:spPr>
              <a:xfrm>
                <a:off x="3265125" y="5159523"/>
                <a:ext cx="3826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BEC48BE9-F29E-D849-97EF-C0BA63F10F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125" y="5159523"/>
                <a:ext cx="382605" cy="369332"/>
              </a:xfrm>
              <a:prstGeom prst="rect">
                <a:avLst/>
              </a:prstGeom>
              <a:blipFill>
                <a:blip r:embed="rId2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F7C0527D-6B88-8149-AB16-E1AD636FBB4D}"/>
                  </a:ext>
                </a:extLst>
              </p:cNvPr>
              <p:cNvSpPr/>
              <p:nvPr/>
            </p:nvSpPr>
            <p:spPr>
              <a:xfrm>
                <a:off x="7810347" y="3059668"/>
                <a:ext cx="3826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F7C0527D-6B88-8149-AB16-E1AD636FBB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347" y="3059668"/>
                <a:ext cx="382605" cy="369332"/>
              </a:xfrm>
              <a:prstGeom prst="rect">
                <a:avLst/>
              </a:prstGeom>
              <a:blipFill>
                <a:blip r:embed="rId26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5814F96-8AD9-CA45-97A0-59717FBE2593}"/>
              </a:ext>
            </a:extLst>
          </p:cNvPr>
          <p:cNvCxnSpPr>
            <a:cxnSpLocks/>
          </p:cNvCxnSpPr>
          <p:nvPr/>
        </p:nvCxnSpPr>
        <p:spPr>
          <a:xfrm>
            <a:off x="6534721" y="3854144"/>
            <a:ext cx="365444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1B6F9A7-B2EF-2F49-B1B6-D1B7A1827EE9}"/>
              </a:ext>
            </a:extLst>
          </p:cNvPr>
          <p:cNvCxnSpPr>
            <a:cxnSpLocks/>
          </p:cNvCxnSpPr>
          <p:nvPr/>
        </p:nvCxnSpPr>
        <p:spPr>
          <a:xfrm flipV="1">
            <a:off x="6519171" y="3565937"/>
            <a:ext cx="338078" cy="571057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0A6C3746-9D4A-9444-953A-949D04866ABF}"/>
                  </a:ext>
                </a:extLst>
              </p:cNvPr>
              <p:cNvSpPr/>
              <p:nvPr/>
            </p:nvSpPr>
            <p:spPr>
              <a:xfrm>
                <a:off x="4862293" y="4450716"/>
                <a:ext cx="39066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0A6C3746-9D4A-9444-953A-949D04866A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293" y="4450716"/>
                <a:ext cx="3906647" cy="369332"/>
              </a:xfrm>
              <a:prstGeom prst="rect">
                <a:avLst/>
              </a:prstGeom>
              <a:blipFill>
                <a:blip r:embed="rId2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7CF41713-02EF-FB47-BD8E-4D8CF34D1BCD}"/>
                  </a:ext>
                </a:extLst>
              </p:cNvPr>
              <p:cNvSpPr/>
              <p:nvPr/>
            </p:nvSpPr>
            <p:spPr>
              <a:xfrm>
                <a:off x="4825020" y="4718755"/>
                <a:ext cx="30551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0" dirty="0"/>
                  <a:t>          +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=12.8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7CF41713-02EF-FB47-BD8E-4D8CF34D1B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020" y="4718755"/>
                <a:ext cx="3055132" cy="369332"/>
              </a:xfrm>
              <a:prstGeom prst="rect">
                <a:avLst/>
              </a:prstGeom>
              <a:blipFill>
                <a:blip r:embed="rId28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2455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5" grpId="0"/>
      <p:bldP spid="37" grpId="0"/>
      <p:bldP spid="39" grpId="0"/>
      <p:bldP spid="40" grpId="0"/>
      <p:bldP spid="42" grpId="0"/>
      <p:bldP spid="45" grpId="0" animBg="1"/>
      <p:bldP spid="48" grpId="0"/>
      <p:bldP spid="50" grpId="0"/>
      <p:bldP spid="52" grpId="0"/>
      <p:bldP spid="53" grpId="0"/>
      <p:bldP spid="55" grpId="0"/>
      <p:bldP spid="56" grpId="0"/>
      <p:bldP spid="57" grpId="0" animBg="1"/>
      <p:bldP spid="46" grpId="0" animBg="1"/>
      <p:bldP spid="66" grpId="0" animBg="1"/>
      <p:bldP spid="67" grpId="0" animBg="1"/>
      <p:bldP spid="69" grpId="0"/>
      <p:bldP spid="71" grpId="0"/>
      <p:bldP spid="73" grpId="0"/>
      <p:bldP spid="76" grpId="0"/>
      <p:bldP spid="78" grpId="0"/>
      <p:bldP spid="79" grpId="0"/>
      <p:bldP spid="80" grpId="0"/>
      <p:bldP spid="86" grpId="0"/>
      <p:bldP spid="8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8C8868-3D46-5D4D-BD31-DC4AFE9F1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4964829" cy="838200"/>
          </a:xfrm>
        </p:spPr>
        <p:txBody>
          <a:bodyPr/>
          <a:lstStyle/>
          <a:p>
            <a:r>
              <a:rPr lang="en-US" dirty="0"/>
              <a:t>Why Laplace Transforms (LT)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C6F24-71F3-8D43-BC81-59B43A082D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E0E941D-67A4-1F46-AC0C-BF49AE5CE810}"/>
              </a:ext>
            </a:extLst>
          </p:cNvPr>
          <p:cNvGrpSpPr/>
          <p:nvPr/>
        </p:nvGrpSpPr>
        <p:grpSpPr>
          <a:xfrm>
            <a:off x="6414158" y="421044"/>
            <a:ext cx="2259285" cy="554099"/>
            <a:chOff x="338982" y="3684024"/>
            <a:chExt cx="3556668" cy="730799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CA1B4B0-1BDA-0C44-A195-CE61E197BD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2725" y="3765776"/>
              <a:ext cx="724323" cy="6400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86B9AD1-29B5-A341-95EB-4DDB9463F98F}"/>
                </a:ext>
              </a:extLst>
            </p:cNvPr>
            <p:cNvCxnSpPr>
              <a:cxnSpLocks/>
            </p:cNvCxnSpPr>
            <p:nvPr/>
          </p:nvCxnSpPr>
          <p:spPr>
            <a:xfrm>
              <a:off x="463973" y="4085006"/>
              <a:ext cx="488124" cy="9144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4272228-F486-2E48-AFCE-112F93BE9E2E}"/>
                </a:ext>
              </a:extLst>
            </p:cNvPr>
            <p:cNvSpPr txBox="1"/>
            <p:nvPr/>
          </p:nvSpPr>
          <p:spPr>
            <a:xfrm>
              <a:off x="338982" y="3684024"/>
              <a:ext cx="585962" cy="365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9629CE1-DE21-CC4D-8703-317F9E25C7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88110" y="3774743"/>
              <a:ext cx="724323" cy="6400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821D984-88B1-854E-AAF7-8CEABA050951}"/>
                </a:ext>
              </a:extLst>
            </p:cNvPr>
            <p:cNvCxnSpPr>
              <a:cxnSpLocks/>
              <a:stCxn id="28" idx="3"/>
              <a:endCxn id="41" idx="1"/>
            </p:cNvCxnSpPr>
            <p:nvPr/>
          </p:nvCxnSpPr>
          <p:spPr>
            <a:xfrm>
              <a:off x="1687048" y="4085816"/>
              <a:ext cx="701062" cy="896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A0D4324-AA4D-E944-BE86-008B1D6A8AC5}"/>
                </a:ext>
              </a:extLst>
            </p:cNvPr>
            <p:cNvSpPr txBox="1"/>
            <p:nvPr/>
          </p:nvSpPr>
          <p:spPr>
            <a:xfrm>
              <a:off x="1821047" y="3684024"/>
              <a:ext cx="585962" cy="365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S2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09F1B23-E71C-7C40-9C3F-65A74263B5FC}"/>
                </a:ext>
              </a:extLst>
            </p:cNvPr>
            <p:cNvCxnSpPr>
              <a:cxnSpLocks/>
              <a:stCxn id="41" idx="3"/>
            </p:cNvCxnSpPr>
            <p:nvPr/>
          </p:nvCxnSpPr>
          <p:spPr>
            <a:xfrm>
              <a:off x="3112433" y="4094783"/>
              <a:ext cx="701062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826C80A-0C20-6444-8CE5-A1CE4BC61A2B}"/>
                </a:ext>
              </a:extLst>
            </p:cNvPr>
            <p:cNvSpPr txBox="1"/>
            <p:nvPr/>
          </p:nvSpPr>
          <p:spPr>
            <a:xfrm>
              <a:off x="3309688" y="3684024"/>
              <a:ext cx="585962" cy="365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S3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D14E4D2-B5CF-7449-85E0-078A5116D36C}"/>
                  </a:ext>
                </a:extLst>
              </p:cNvPr>
              <p:cNvSpPr/>
              <p:nvPr/>
            </p:nvSpPr>
            <p:spPr>
              <a:xfrm>
                <a:off x="3369649" y="1505207"/>
                <a:ext cx="8225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D14E4D2-B5CF-7449-85E0-078A5116D3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649" y="1505207"/>
                <a:ext cx="822597" cy="369332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07BDD39-2260-B54B-AB24-AD3DB56F15D3}"/>
                  </a:ext>
                </a:extLst>
              </p:cNvPr>
              <p:cNvSpPr/>
              <p:nvPr/>
            </p:nvSpPr>
            <p:spPr>
              <a:xfrm>
                <a:off x="4599432" y="1505207"/>
                <a:ext cx="8225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07BDD39-2260-B54B-AB24-AD3DB56F15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432" y="1505207"/>
                <a:ext cx="822597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2B2D11C-F6EA-174A-9017-34B781348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10748"/>
            <a:ext cx="8229600" cy="4315486"/>
          </a:xfrm>
        </p:spPr>
        <p:txBody>
          <a:bodyPr/>
          <a:lstStyle/>
          <a:p>
            <a:r>
              <a:rPr lang="en-US" dirty="0"/>
              <a:t>Laplace transforms provide a mathematical description of signals and systems.</a:t>
            </a:r>
          </a:p>
          <a:p>
            <a:r>
              <a:rPr lang="en-US" dirty="0"/>
              <a:t>The LT for a system is called a </a:t>
            </a:r>
            <a:r>
              <a:rPr lang="en-US" b="1" dirty="0"/>
              <a:t>Transfer Function</a:t>
            </a:r>
            <a:r>
              <a:rPr lang="en-US" dirty="0"/>
              <a:t>.</a:t>
            </a:r>
          </a:p>
          <a:p>
            <a:r>
              <a:rPr lang="en-US" dirty="0"/>
              <a:t>Appeal of LT</a:t>
            </a:r>
          </a:p>
          <a:p>
            <a:pPr lvl="1"/>
            <a:r>
              <a:rPr lang="en-US" dirty="0"/>
              <a:t>Describe the dynamics of a system by identifying its poles</a:t>
            </a:r>
          </a:p>
          <a:p>
            <a:pPr lvl="1"/>
            <a:r>
              <a:rPr lang="en-US" dirty="0"/>
              <a:t>Calculate the step response of a system (if it converges)</a:t>
            </a:r>
          </a:p>
          <a:p>
            <a:pPr lvl="1"/>
            <a:r>
              <a:rPr lang="en-US" dirty="0"/>
              <a:t>Can combine LTs of systems to infer the dynamics of the combined systems</a:t>
            </a:r>
          </a:p>
          <a:p>
            <a:pPr lvl="1"/>
            <a:r>
              <a:rPr lang="en-US" dirty="0"/>
              <a:t>Important tool for control design (e.g., choosing the poles of the controlled system)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032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0427-1475-0C4B-AABA-E0914B9F0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 Definition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4FBDE8-423A-2643-9731-42BA3B74DA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2245489"/>
                <a:ext cx="8229600" cy="369811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is a complex number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continuous function of time</a:t>
                </a:r>
              </a:p>
              <a:p>
                <a:r>
                  <a:rPr lang="en-US" dirty="0"/>
                  <a:t>Provides a way to encode all values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as a polynomial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This is crucial for analyzing systems and control design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4FBDE8-423A-2643-9731-42BA3B74DA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245489"/>
                <a:ext cx="8229600" cy="3698111"/>
              </a:xfrm>
              <a:blipFill>
                <a:blip r:embed="rId2"/>
                <a:stretch>
                  <a:fillRect l="-1389" t="-1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/>
              <p:nvPr/>
            </p:nvSpPr>
            <p:spPr>
              <a:xfrm>
                <a:off x="3067364" y="1216971"/>
                <a:ext cx="2689134" cy="7991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7364" y="1216971"/>
                <a:ext cx="2689134" cy="799130"/>
              </a:xfrm>
              <a:prstGeom prst="rect">
                <a:avLst/>
              </a:prstGeom>
              <a:blipFill>
                <a:blip r:embed="rId3"/>
                <a:stretch>
                  <a:fillRect l="-9859" t="-198413" b="-28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6820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0427-1475-0C4B-AABA-E0914B9F0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6211483" cy="838200"/>
          </a:xfrm>
        </p:spPr>
        <p:txBody>
          <a:bodyPr/>
          <a:lstStyle/>
          <a:p>
            <a:r>
              <a:rPr lang="en-US" dirty="0"/>
              <a:t>A First Laplace Transform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F494F0-B65D-FF43-AAE2-7652ADCD6F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547436" y="6252881"/>
            <a:ext cx="511834" cy="365125"/>
          </a:xfrm>
        </p:spPr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31B47B-174A-604A-9EB2-99EDF9D0ABE0}"/>
                  </a:ext>
                </a:extLst>
              </p:cNvPr>
              <p:cNvSpPr txBox="1"/>
              <p:nvPr/>
            </p:nvSpPr>
            <p:spPr>
              <a:xfrm>
                <a:off x="3040123" y="1435661"/>
                <a:ext cx="168509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]=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31B47B-174A-604A-9EB2-99EDF9D0A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123" y="1435661"/>
                <a:ext cx="1685094" cy="307777"/>
              </a:xfrm>
              <a:prstGeom prst="rect">
                <a:avLst/>
              </a:prstGeom>
              <a:blipFill>
                <a:blip r:embed="rId3"/>
                <a:stretch>
                  <a:fillRect l="-5263" r="-2256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3ED9EB7B-7DE5-4149-AC0C-5E0B8E806430}"/>
              </a:ext>
            </a:extLst>
          </p:cNvPr>
          <p:cNvSpPr txBox="1"/>
          <p:nvPr/>
        </p:nvSpPr>
        <p:spPr>
          <a:xfrm>
            <a:off x="573741" y="1389494"/>
            <a:ext cx="2464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Laplace 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59D5192-0A68-1343-950D-8A28F4E0E083}"/>
                  </a:ext>
                </a:extLst>
              </p:cNvPr>
              <p:cNvSpPr txBox="1"/>
              <p:nvPr/>
            </p:nvSpPr>
            <p:spPr>
              <a:xfrm>
                <a:off x="555811" y="949215"/>
                <a:ext cx="557126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Impulse signal at time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59D5192-0A68-1343-950D-8A28F4E0E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811" y="949215"/>
                <a:ext cx="5571269" cy="400110"/>
              </a:xfrm>
              <a:prstGeom prst="rect">
                <a:avLst/>
              </a:prstGeom>
              <a:blipFill>
                <a:blip r:embed="rId4"/>
                <a:stretch>
                  <a:fillRect l="-1136" t="-606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/>
              <p:nvPr/>
            </p:nvSpPr>
            <p:spPr>
              <a:xfrm>
                <a:off x="6668683" y="348034"/>
                <a:ext cx="2018117" cy="599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683" y="348034"/>
                <a:ext cx="2018117" cy="599331"/>
              </a:xfrm>
              <a:prstGeom prst="rect">
                <a:avLst/>
              </a:prstGeom>
              <a:blipFill>
                <a:blip r:embed="rId5"/>
                <a:stretch>
                  <a:fillRect l="-10063" t="-189583" b="-28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C34EC4B1-082F-1440-803B-1A7E234175B9}"/>
              </a:ext>
            </a:extLst>
          </p:cNvPr>
          <p:cNvGrpSpPr/>
          <p:nvPr/>
        </p:nvGrpSpPr>
        <p:grpSpPr>
          <a:xfrm>
            <a:off x="811480" y="1878481"/>
            <a:ext cx="2407665" cy="1803241"/>
            <a:chOff x="811480" y="3590748"/>
            <a:chExt cx="2407665" cy="1803241"/>
          </a:xfrm>
        </p:grpSpPr>
        <p:pic>
          <p:nvPicPr>
            <p:cNvPr id="3078" name="Picture 6" descr="The impulse response of an example simple delay">
              <a:extLst>
                <a:ext uri="{FF2B5EF4-FFF2-40B4-BE49-F238E27FC236}">
                  <a16:creationId xmlns:a16="http://schemas.microsoft.com/office/drawing/2014/main" id="{3BDBCA2F-B209-5144-997F-7FF2EAF227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1480" y="3590748"/>
              <a:ext cx="2407665" cy="18032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9BBF282B-A040-A44C-ADEC-2FAF3DB26617}"/>
                    </a:ext>
                  </a:extLst>
                </p:cNvPr>
                <p:cNvSpPr/>
                <p:nvPr/>
              </p:nvSpPr>
              <p:spPr>
                <a:xfrm>
                  <a:off x="1093417" y="3751888"/>
                  <a:ext cx="46750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9BBF282B-A040-A44C-ADEC-2FAF3DB266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3417" y="3751888"/>
                  <a:ext cx="467500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17159F2-6585-C846-9AF0-53AF2235CA82}"/>
                </a:ext>
              </a:extLst>
            </p:cNvPr>
            <p:cNvSpPr/>
            <p:nvPr/>
          </p:nvSpPr>
          <p:spPr>
            <a:xfrm>
              <a:off x="1560917" y="4186519"/>
              <a:ext cx="1658228" cy="10297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E7F5C77-B843-6344-826F-FE012765F075}"/>
              </a:ext>
            </a:extLst>
          </p:cNvPr>
          <p:cNvGrpSpPr/>
          <p:nvPr/>
        </p:nvGrpSpPr>
        <p:grpSpPr>
          <a:xfrm>
            <a:off x="811480" y="3812831"/>
            <a:ext cx="2407665" cy="1803241"/>
            <a:chOff x="811480" y="3812831"/>
            <a:chExt cx="2407665" cy="1803241"/>
          </a:xfrm>
        </p:grpSpPr>
        <p:pic>
          <p:nvPicPr>
            <p:cNvPr id="18" name="Picture 6" descr="The impulse response of an example simple delay">
              <a:extLst>
                <a:ext uri="{FF2B5EF4-FFF2-40B4-BE49-F238E27FC236}">
                  <a16:creationId xmlns:a16="http://schemas.microsoft.com/office/drawing/2014/main" id="{3D5E2603-937A-D94D-8ECD-7071EEFE6F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1480" y="3812831"/>
              <a:ext cx="2407665" cy="18032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B9A97081-AA85-254D-8467-DD9D620C47D0}"/>
                    </a:ext>
                  </a:extLst>
                </p:cNvPr>
                <p:cNvSpPr/>
                <p:nvPr/>
              </p:nvSpPr>
              <p:spPr>
                <a:xfrm>
                  <a:off x="1420278" y="4107974"/>
                  <a:ext cx="96975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(0.8)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B9A97081-AA85-254D-8467-DD9D620C47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0278" y="4107974"/>
                  <a:ext cx="969753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13F739A-4037-8D46-B50F-6BFAA3A1199D}"/>
                </a:ext>
              </a:extLst>
            </p:cNvPr>
            <p:cNvSpPr/>
            <p:nvPr/>
          </p:nvSpPr>
          <p:spPr>
            <a:xfrm>
              <a:off x="2341148" y="4947769"/>
              <a:ext cx="877997" cy="4681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0BDA622-1345-DD44-ACFE-E2FEC710D0F1}"/>
                </a:ext>
              </a:extLst>
            </p:cNvPr>
            <p:cNvSpPr/>
            <p:nvPr/>
          </p:nvSpPr>
          <p:spPr>
            <a:xfrm>
              <a:off x="1027157" y="4134869"/>
              <a:ext cx="393121" cy="13097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A96867C-A969-4446-A618-9F29AD0699CE}"/>
                  </a:ext>
                </a:extLst>
              </p:cNvPr>
              <p:cNvSpPr txBox="1"/>
              <p:nvPr/>
            </p:nvSpPr>
            <p:spPr>
              <a:xfrm>
                <a:off x="1199734" y="2562837"/>
                <a:ext cx="126556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A96867C-A969-4446-A618-9F29AD069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734" y="2562837"/>
                <a:ext cx="1265560" cy="276999"/>
              </a:xfrm>
              <a:prstGeom prst="rect">
                <a:avLst/>
              </a:prstGeom>
              <a:blipFill>
                <a:blip r:embed="rId9"/>
                <a:stretch>
                  <a:fillRect l="-1000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0E6A7CE-B845-C64C-AE41-73491EC3E65B}"/>
                  </a:ext>
                </a:extLst>
              </p:cNvPr>
              <p:cNvSpPr txBox="1"/>
              <p:nvPr/>
            </p:nvSpPr>
            <p:spPr>
              <a:xfrm>
                <a:off x="1905153" y="4551423"/>
                <a:ext cx="189588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(0.8)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0E6A7CE-B845-C64C-AE41-73491EC3E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153" y="4551423"/>
                <a:ext cx="1895881" cy="276999"/>
              </a:xfrm>
              <a:prstGeom prst="rect">
                <a:avLst/>
              </a:prstGeom>
              <a:blipFill>
                <a:blip r:embed="rId10"/>
                <a:stretch>
                  <a:fillRect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1F8D36D-2BEC-6747-8464-427E8D59C6FF}"/>
                  </a:ext>
                </a:extLst>
              </p:cNvPr>
              <p:cNvSpPr txBox="1"/>
              <p:nvPr/>
            </p:nvSpPr>
            <p:spPr>
              <a:xfrm>
                <a:off x="4983589" y="1435661"/>
                <a:ext cx="168509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]=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1F8D36D-2BEC-6747-8464-427E8D59C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3589" y="1435661"/>
                <a:ext cx="1685094" cy="307777"/>
              </a:xfrm>
              <a:prstGeom prst="rect">
                <a:avLst/>
              </a:prstGeom>
              <a:blipFill>
                <a:blip r:embed="rId11"/>
                <a:stretch>
                  <a:fillRect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67D469B-4940-C94E-AAB2-E4E4DBE079BB}"/>
                  </a:ext>
                </a:extLst>
              </p:cNvPr>
              <p:cNvSpPr txBox="1"/>
              <p:nvPr/>
            </p:nvSpPr>
            <p:spPr>
              <a:xfrm>
                <a:off x="6318486" y="1435661"/>
                <a:ext cx="45341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67D469B-4940-C94E-AAB2-E4E4DBE07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486" y="1435661"/>
                <a:ext cx="453414" cy="307777"/>
              </a:xfrm>
              <a:prstGeom prst="rect">
                <a:avLst/>
              </a:prstGeom>
              <a:blipFill>
                <a:blip r:embed="rId12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Picture 6" descr="The impulse response of an example simple delay">
            <a:extLst>
              <a:ext uri="{FF2B5EF4-FFF2-40B4-BE49-F238E27FC236}">
                <a16:creationId xmlns:a16="http://schemas.microsoft.com/office/drawing/2014/main" id="{684314CE-92D2-6246-98C2-FFF76CB82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166" y="3818247"/>
            <a:ext cx="2407665" cy="1803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457EC3C-F22E-B348-A32E-86B5D549C43A}"/>
                  </a:ext>
                </a:extLst>
              </p:cNvPr>
              <p:cNvSpPr txBox="1"/>
              <p:nvPr/>
            </p:nvSpPr>
            <p:spPr>
              <a:xfrm>
                <a:off x="5430087" y="3937682"/>
                <a:ext cx="254345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0.8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457EC3C-F22E-B348-A32E-86B5D549C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087" y="3937682"/>
                <a:ext cx="2543454" cy="276999"/>
              </a:xfrm>
              <a:prstGeom prst="rect">
                <a:avLst/>
              </a:prstGeom>
              <a:blipFill>
                <a:blip r:embed="rId13"/>
                <a:stretch>
                  <a:fillRect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A63D0B01-9B56-BE40-96BC-5F71941C22BC}"/>
              </a:ext>
            </a:extLst>
          </p:cNvPr>
          <p:cNvSpPr/>
          <p:nvPr/>
        </p:nvSpPr>
        <p:spPr>
          <a:xfrm>
            <a:off x="6347814" y="4947768"/>
            <a:ext cx="877997" cy="4681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0124516-F7F0-624F-880B-7609D9B1EB26}"/>
              </a:ext>
            </a:extLst>
          </p:cNvPr>
          <p:cNvSpPr/>
          <p:nvPr/>
        </p:nvSpPr>
        <p:spPr>
          <a:xfrm>
            <a:off x="4910936" y="3606557"/>
            <a:ext cx="519151" cy="4681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1BA7CA-6800-F142-81C1-2C4AA3FA9BEE}"/>
              </a:ext>
            </a:extLst>
          </p:cNvPr>
          <p:cNvSpPr txBox="1"/>
          <p:nvPr/>
        </p:nvSpPr>
        <p:spPr>
          <a:xfrm>
            <a:off x="1594872" y="5882894"/>
            <a:ext cx="5952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Signals and systems can be described using combinations of more Laplace Transforms.</a:t>
            </a:r>
          </a:p>
        </p:txBody>
      </p:sp>
    </p:spTree>
    <p:extLst>
      <p:ext uri="{BB962C8B-B14F-4D97-AF65-F5344CB8AC3E}">
        <p14:creationId xmlns:p14="http://schemas.microsoft.com/office/powerpoint/2010/main" val="1641435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/>
      <p:bldP spid="23" grpId="0"/>
      <p:bldP spid="25" grpId="0"/>
      <p:bldP spid="36" grpId="0"/>
      <p:bldP spid="38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0427-1475-0C4B-AABA-E0914B9F0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6535271" cy="838200"/>
          </a:xfrm>
        </p:spPr>
        <p:txBody>
          <a:bodyPr/>
          <a:lstStyle/>
          <a:p>
            <a:r>
              <a:rPr lang="en-US" dirty="0"/>
              <a:t>More Laplace Transforms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F494F0-B65D-FF43-AAE2-7652ADCD6F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/>
              <p:nvPr/>
            </p:nvSpPr>
            <p:spPr>
              <a:xfrm>
                <a:off x="6875383" y="348034"/>
                <a:ext cx="2018117" cy="599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383" y="348034"/>
                <a:ext cx="2018117" cy="599331"/>
              </a:xfrm>
              <a:prstGeom prst="rect">
                <a:avLst/>
              </a:prstGeom>
              <a:blipFill>
                <a:blip r:embed="rId2"/>
                <a:stretch>
                  <a:fillRect l="-10000" t="-189583" b="-28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80240A-7090-C743-89C1-664C3E445DC4}"/>
                  </a:ext>
                </a:extLst>
              </p:cNvPr>
              <p:cNvSpPr txBox="1"/>
              <p:nvPr/>
            </p:nvSpPr>
            <p:spPr>
              <a:xfrm>
                <a:off x="2717640" y="4192674"/>
                <a:ext cx="911724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80240A-7090-C743-89C1-664C3E445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640" y="4192674"/>
                <a:ext cx="911724" cy="520463"/>
              </a:xfrm>
              <a:prstGeom prst="rect">
                <a:avLst/>
              </a:prstGeom>
              <a:blipFill>
                <a:blip r:embed="rId3"/>
                <a:stretch>
                  <a:fillRect l="-5556" t="-7143" r="-5556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59D5192-0A68-1343-950D-8A28F4E0E083}"/>
              </a:ext>
            </a:extLst>
          </p:cNvPr>
          <p:cNvSpPr txBox="1"/>
          <p:nvPr/>
        </p:nvSpPr>
        <p:spPr>
          <a:xfrm>
            <a:off x="340655" y="4268240"/>
            <a:ext cx="2236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Laplace 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FF8F085-46E5-BC47-9FA1-3C499A019D17}"/>
                  </a:ext>
                </a:extLst>
              </p:cNvPr>
              <p:cNvSpPr txBox="1"/>
              <p:nvPr/>
            </p:nvSpPr>
            <p:spPr>
              <a:xfrm>
                <a:off x="224114" y="1196897"/>
                <a:ext cx="4649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Unit step at time </a:t>
                </a:r>
                <a:r>
                  <a:rPr lang="en-US" i="1" dirty="0"/>
                  <a:t>0: 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≥0;0,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&lt;0.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FF8F085-46E5-BC47-9FA1-3C499A019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14" y="1196897"/>
                <a:ext cx="4649158" cy="369332"/>
              </a:xfrm>
              <a:prstGeom prst="rect">
                <a:avLst/>
              </a:prstGeom>
              <a:blipFill>
                <a:blip r:embed="rId4"/>
                <a:stretch>
                  <a:fillRect l="-1090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BF4EB516-60C6-1445-8B06-B9BC12369CBA}"/>
              </a:ext>
            </a:extLst>
          </p:cNvPr>
          <p:cNvGrpSpPr/>
          <p:nvPr/>
        </p:nvGrpSpPr>
        <p:grpSpPr>
          <a:xfrm>
            <a:off x="506386" y="1904676"/>
            <a:ext cx="4084613" cy="1962616"/>
            <a:chOff x="4402770" y="1761242"/>
            <a:chExt cx="4084613" cy="1962616"/>
          </a:xfrm>
        </p:grpSpPr>
        <p:pic>
          <p:nvPicPr>
            <p:cNvPr id="5122" name="Picture 2" descr="Unit-step function. | Download Scientific Diagram">
              <a:extLst>
                <a:ext uri="{FF2B5EF4-FFF2-40B4-BE49-F238E27FC236}">
                  <a16:creationId xmlns:a16="http://schemas.microsoft.com/office/drawing/2014/main" id="{A710C895-D8B9-5A45-A30D-8F0A9395C7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2770" y="1801395"/>
              <a:ext cx="4084613" cy="1922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1F46801-DAA4-9C4B-A004-1135BF2B54E1}"/>
                    </a:ext>
                  </a:extLst>
                </p:cNvPr>
                <p:cNvSpPr/>
                <p:nvPr/>
              </p:nvSpPr>
              <p:spPr>
                <a:xfrm>
                  <a:off x="5308428" y="1761242"/>
                  <a:ext cx="682431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1F46801-DAA4-9C4B-A004-1135BF2B54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8428" y="1761242"/>
                  <a:ext cx="682431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19F477-2C4A-9D45-8912-E2ADA11582C5}"/>
                  </a:ext>
                </a:extLst>
              </p:cNvPr>
              <p:cNvSpPr txBox="1"/>
              <p:nvPr/>
            </p:nvSpPr>
            <p:spPr>
              <a:xfrm>
                <a:off x="5482834" y="1196897"/>
                <a:ext cx="3271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Ramp</a:t>
                </a:r>
                <a:r>
                  <a:rPr lang="en-US" i="1" dirty="0"/>
                  <a:t>: 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≥0;0,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&lt;0.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19F477-2C4A-9D45-8912-E2ADA1158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834" y="1196897"/>
                <a:ext cx="3271408" cy="369332"/>
              </a:xfrm>
              <a:prstGeom prst="rect">
                <a:avLst/>
              </a:prstGeom>
              <a:blipFill>
                <a:blip r:embed="rId7"/>
                <a:stretch>
                  <a:fillRect l="-1544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4" name="Picture 4" descr="Ramp function - Wikipedia">
            <a:extLst>
              <a:ext uri="{FF2B5EF4-FFF2-40B4-BE49-F238E27FC236}">
                <a16:creationId xmlns:a16="http://schemas.microsoft.com/office/drawing/2014/main" id="{6AB2FC71-2548-A349-8560-95BD229FE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092" y="1917194"/>
            <a:ext cx="3392582" cy="192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FA67125-55FE-134E-AE5A-B9C56DB8E920}"/>
                  </a:ext>
                </a:extLst>
              </p:cNvPr>
              <p:cNvSpPr/>
              <p:nvPr/>
            </p:nvSpPr>
            <p:spPr>
              <a:xfrm>
                <a:off x="6216648" y="2181049"/>
                <a:ext cx="68243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FA67125-55FE-134E-AE5A-B9C56DB8E9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6648" y="2181049"/>
                <a:ext cx="682431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B4D87E0-2486-0C4A-8D6B-4E524902A74B}"/>
                  </a:ext>
                </a:extLst>
              </p:cNvPr>
              <p:cNvSpPr txBox="1"/>
              <p:nvPr/>
            </p:nvSpPr>
            <p:spPr>
              <a:xfrm>
                <a:off x="7468934" y="4206756"/>
                <a:ext cx="977960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B4D87E0-2486-0C4A-8D6B-4E524902A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934" y="4206756"/>
                <a:ext cx="977960" cy="520463"/>
              </a:xfrm>
              <a:prstGeom prst="rect">
                <a:avLst/>
              </a:prstGeom>
              <a:blipFill>
                <a:blip r:embed="rId10"/>
                <a:stretch>
                  <a:fillRect l="-5128" t="-4878"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872BDF34-55AB-9344-9DD1-70F5A5456122}"/>
              </a:ext>
            </a:extLst>
          </p:cNvPr>
          <p:cNvSpPr txBox="1"/>
          <p:nvPr/>
        </p:nvSpPr>
        <p:spPr>
          <a:xfrm>
            <a:off x="5091949" y="4282322"/>
            <a:ext cx="2236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Laplace 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55BFD1E-0A61-814F-B81A-34636C9BCB1A}"/>
                  </a:ext>
                </a:extLst>
              </p:cNvPr>
              <p:cNvSpPr txBox="1"/>
              <p:nvPr/>
            </p:nvSpPr>
            <p:spPr>
              <a:xfrm>
                <a:off x="1216228" y="5588205"/>
                <a:ext cx="1496756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55BFD1E-0A61-814F-B81A-34636C9BC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228" y="5588205"/>
                <a:ext cx="1496756" cy="520463"/>
              </a:xfrm>
              <a:prstGeom prst="rect">
                <a:avLst/>
              </a:prstGeom>
              <a:blipFill>
                <a:blip r:embed="rId11"/>
                <a:stretch>
                  <a:fillRect l="-3390" t="-7317" r="-847"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D1299E51-B249-004B-8DAF-494314ED3E0D}"/>
              </a:ext>
            </a:extLst>
          </p:cNvPr>
          <p:cNvSpPr txBox="1"/>
          <p:nvPr/>
        </p:nvSpPr>
        <p:spPr>
          <a:xfrm>
            <a:off x="1460143" y="5140658"/>
            <a:ext cx="4506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Laplace Transform of transcendentals: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7FBB457-A9A5-C641-9C65-94E32F817B69}"/>
                  </a:ext>
                </a:extLst>
              </p:cNvPr>
              <p:cNvSpPr txBox="1"/>
              <p:nvPr/>
            </p:nvSpPr>
            <p:spPr>
              <a:xfrm>
                <a:off x="3248731" y="5613639"/>
                <a:ext cx="2218556" cy="4789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7FBB457-A9A5-C641-9C65-94E32F817B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731" y="5613639"/>
                <a:ext cx="2218556" cy="478914"/>
              </a:xfrm>
              <a:prstGeom prst="rect">
                <a:avLst/>
              </a:prstGeom>
              <a:blipFill>
                <a:blip r:embed="rId12"/>
                <a:stretch>
                  <a:fillRect l="-1705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9F16391-73E9-F046-AD0F-7C9C9CD00303}"/>
                  </a:ext>
                </a:extLst>
              </p:cNvPr>
              <p:cNvSpPr txBox="1"/>
              <p:nvPr/>
            </p:nvSpPr>
            <p:spPr>
              <a:xfrm>
                <a:off x="5804829" y="5586521"/>
                <a:ext cx="2159245" cy="4789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9F16391-73E9-F046-AD0F-7C9C9CD00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829" y="5586521"/>
                <a:ext cx="2159245" cy="478977"/>
              </a:xfrm>
              <a:prstGeom prst="rect">
                <a:avLst/>
              </a:prstGeom>
              <a:blipFill>
                <a:blip r:embed="rId13"/>
                <a:stretch>
                  <a:fillRect l="-1170" r="-585" b="-12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3241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190865</TotalTime>
  <Words>1381</Words>
  <Application>Microsoft Macintosh PowerPoint</Application>
  <PresentationFormat>On-screen Show (4:3)</PresentationFormat>
  <Paragraphs>325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Cambria Math</vt:lpstr>
      <vt:lpstr>Courier New</vt:lpstr>
      <vt:lpstr>Office Theme</vt:lpstr>
      <vt:lpstr>BIOE 498 / BIOE 599  Advanced Biological Control Systems   Lecture 8: Laplace Transforms  </vt:lpstr>
      <vt:lpstr>Agenda</vt:lpstr>
      <vt:lpstr>Motivating Example</vt:lpstr>
      <vt:lpstr>System Abstraction for Reaction Networks</vt:lpstr>
      <vt:lpstr>Operation of Linear Time Invariant (LTI) System</vt:lpstr>
      <vt:lpstr>Why Laplace Transforms (LT)</vt:lpstr>
      <vt:lpstr>LT Definition</vt:lpstr>
      <vt:lpstr>A First Laplace Transform</vt:lpstr>
      <vt:lpstr>More Laplace Transforms</vt:lpstr>
      <vt:lpstr>What Poles Say About a System</vt:lpstr>
      <vt:lpstr>Step Response of a System</vt:lpstr>
      <vt:lpstr>System Analysis Using LTs</vt:lpstr>
      <vt:lpstr>Transformed Systems and Their LTs</vt:lpstr>
      <vt:lpstr>Convolution of Transfer Functions</vt:lpstr>
      <vt:lpstr>Inverse of a Laplace Function</vt:lpstr>
      <vt:lpstr>Analysis of a Reaction Network: Calculate LTs</vt:lpstr>
      <vt:lpstr>Analysis of Reaction Network: Poles and Step Response</vt:lpstr>
      <vt:lpstr>System 2: S1 is part of the system</vt:lpstr>
      <vt:lpstr>Analysis of System 2</vt:lpstr>
      <vt:lpstr>BACKUP</vt:lpstr>
      <vt:lpstr>LaPlace Transform Essentials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2835</cp:revision>
  <dcterms:created xsi:type="dcterms:W3CDTF">2008-11-04T22:35:39Z</dcterms:created>
  <dcterms:modified xsi:type="dcterms:W3CDTF">2022-04-08T23:09:46Z</dcterms:modified>
</cp:coreProperties>
</file>