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481" r:id="rId3"/>
    <p:sldId id="480" r:id="rId4"/>
    <p:sldId id="483" r:id="rId5"/>
    <p:sldId id="484" r:id="rId6"/>
    <p:sldId id="485" r:id="rId7"/>
    <p:sldId id="486" r:id="rId8"/>
    <p:sldId id="487" r:id="rId9"/>
    <p:sldId id="489" r:id="rId10"/>
    <p:sldId id="491" r:id="rId11"/>
    <p:sldId id="490" r:id="rId12"/>
    <p:sldId id="492" r:id="rId13"/>
    <p:sldId id="493" r:id="rId14"/>
    <p:sldId id="494" r:id="rId15"/>
    <p:sldId id="482" r:id="rId16"/>
    <p:sldId id="488" r:id="rId17"/>
    <p:sldId id="479" r:id="rId18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99"/>
    <p:restoredTop sz="86407"/>
  </p:normalViewPr>
  <p:slideViewPr>
    <p:cSldViewPr snapToGrid="0" snapToObjects="1">
      <p:cViewPr varScale="1">
        <p:scale>
          <a:sx n="144" d="100"/>
          <a:sy n="144" d="100"/>
        </p:scale>
        <p:origin x="140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3/24/22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3/24/22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 by a constant, positive or negative</a:t>
            </a:r>
          </a:p>
          <a:p>
            <a:endParaRPr lang="en-US" dirty="0"/>
          </a:p>
          <a:p>
            <a:r>
              <a:rPr lang="en-US" dirty="0"/>
              <a:t>Vectors are a convenient abstraction for multidimensional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10609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must a basis be linearly independent?</a:t>
            </a:r>
          </a:p>
          <a:p>
            <a:r>
              <a:rPr lang="en-US" dirty="0"/>
              <a:t>Is there only one basis?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9727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2366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that decomposition is all rank one matrices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8536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Row space.</a:t>
            </a:r>
          </a:p>
          <a:p>
            <a:r>
              <a:rPr lang="en-US" dirty="0"/>
              <a:t>Column space.</a:t>
            </a:r>
          </a:p>
          <a:p>
            <a:r>
              <a:rPr lang="en-US" dirty="0"/>
              <a:t>Null space.</a:t>
            </a:r>
          </a:p>
          <a:p>
            <a:r>
              <a:rPr lang="en-US" dirty="0"/>
              <a:t>Rank of a matrix.</a:t>
            </a:r>
          </a:p>
          <a:p>
            <a:r>
              <a:rPr lang="en-US" dirty="0"/>
              <a:t>Transpose.</a:t>
            </a:r>
          </a:p>
          <a:p>
            <a:r>
              <a:rPr lang="en-US" dirty="0"/>
              <a:t>Matrix multiplication</a:t>
            </a:r>
          </a:p>
          <a:p>
            <a:r>
              <a:rPr lang="en-US" dirty="0"/>
              <a:t>Coordinate representation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30730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58578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141111"/>
            <a:ext cx="8229600" cy="4802489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07212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4045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18" Type="http://schemas.openxmlformats.org/officeDocument/2006/relationships/image" Target="../media/image43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17" Type="http://schemas.openxmlformats.org/officeDocument/2006/relationships/image" Target="../media/image21.gif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5: </a:t>
            </a:r>
            <a:r>
              <a:rPr lang="en-US" sz="3200" b="1" u="sng" dirty="0"/>
              <a:t>Geometric Linear Algebra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8E73-E0AC-7348-BD2B-0506D1C6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Inverse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BA8FC7-2265-4C4B-A3DA-13EF10069A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57622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Classifications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Matrices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3CF478-18CB-2E4B-A53E-78F64F3E5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766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Rectangular: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Full column rank: Dimension of range = </a:t>
                </a:r>
                <a:r>
                  <a:rPr lang="en-US" i="1" dirty="0"/>
                  <a:t>m</a:t>
                </a:r>
              </a:p>
              <a:p>
                <a:r>
                  <a:rPr lang="en-US" dirty="0"/>
                  <a:t>Diagonal: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unless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Square: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Orthogonal columns: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diagonal.</a:t>
                </a:r>
              </a:p>
              <a:p>
                <a:r>
                  <a:rPr lang="en-US" dirty="0"/>
                  <a:t>Unitary columns: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=0, </m:t>
                    </m:r>
                  </m:oMath>
                </a14:m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597635C-0E23-9640-A5A4-B59BA781B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9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F1F4BF-55BB-864D-891A-B05F461FE1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2601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D2BD-3355-9146-BEFD-E08D1C74F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and Changing Coordinate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433656-5311-3346-9839-5E9A0C68DF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58410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F91B-C183-CF4B-B4DB-7A35E7E5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3C3B32-2CF4-1D42-95AA-E4FE8EA72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44970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5F054-4155-9142-875C-6388E60F4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 &amp; Eigenvectors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018E-0D47-E645-B99F-7A45C492F0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519081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359F-D9A9-8C4D-BE24-A5E62984E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79058-CD10-B244-A9E7-E7B5DCCB9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0B4E-74CB-2446-AE39-1FA9745AC0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858328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28FBCEB-D4BB-9C49-96D0-E5A9DC176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F8BA8-7BE6-894D-AE5C-B9049AF6D0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p:pic>
        <p:nvPicPr>
          <p:cNvPr id="4098" name="Picture 2" descr="ALAFF The four fundamental spaces of a matrix">
            <a:extLst>
              <a:ext uri="{FF2B5EF4-FFF2-40B4-BE49-F238E27FC236}">
                <a16:creationId xmlns:a16="http://schemas.microsoft.com/office/drawing/2014/main" id="{1822E4A4-A1D6-8546-8C18-D02248442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54" y="1553593"/>
            <a:ext cx="5828902" cy="437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563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1FE68-D195-8248-A290-46033C66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68EC-5B5F-1643-BF4E-2CF638929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Fundamental subspaces and orthogonality relationships. Relationship between dim of null space, range, and number of rows. Relationship between singularity and size of null space.</a:t>
            </a:r>
          </a:p>
          <a:p>
            <a:r>
              <a:rPr lang="en-US" sz="1600" dirty="0"/>
              <a:t>Learning objectives</a:t>
            </a:r>
          </a:p>
          <a:p>
            <a:pPr lvl="1"/>
            <a:r>
              <a:rPr lang="en-US" sz="1200" dirty="0"/>
              <a:t>Visual interpretation of linear algebra</a:t>
            </a:r>
          </a:p>
          <a:p>
            <a:pPr lvl="1"/>
            <a:r>
              <a:rPr lang="en-US" sz="1200" dirty="0"/>
              <a:t>New representations of linear operations</a:t>
            </a:r>
          </a:p>
          <a:p>
            <a:pPr lvl="1"/>
            <a:r>
              <a:rPr lang="en-US" sz="1200" dirty="0"/>
              <a:t>Some key results: SVD, Cayley Hamilton</a:t>
            </a:r>
          </a:p>
          <a:p>
            <a:r>
              <a:rPr lang="en-US" sz="1600" dirty="0"/>
              <a:t>Definition of linearity</a:t>
            </a:r>
          </a:p>
          <a:p>
            <a:r>
              <a:rPr lang="en-US" sz="1600" dirty="0"/>
              <a:t>Multi-dimensional modeling with dimensions, angles, lengths.</a:t>
            </a:r>
          </a:p>
          <a:p>
            <a:r>
              <a:rPr lang="en-US" sz="1600" dirty="0"/>
              <a:t>Transformations of vectors: rotations, stretching, dimension change.</a:t>
            </a:r>
          </a:p>
          <a:p>
            <a:r>
              <a:rPr lang="en-US" sz="1600" dirty="0"/>
              <a:t>Interpreting linear algebra in terms of transformations</a:t>
            </a:r>
          </a:p>
          <a:p>
            <a:pPr lvl="1"/>
            <a:r>
              <a:rPr lang="en-US" sz="1200" dirty="0"/>
              <a:t>Cross product: angle between two vectors</a:t>
            </a:r>
          </a:p>
          <a:p>
            <a:pPr lvl="1"/>
            <a:r>
              <a:rPr lang="en-US" sz="1200" dirty="0"/>
              <a:t>Summation: decomposed effect of parts</a:t>
            </a:r>
          </a:p>
          <a:p>
            <a:pPr lvl="1"/>
            <a:r>
              <a:rPr lang="en-US" sz="1200" dirty="0"/>
              <a:t>Matrix multiplication: rotation, stretch, dimension change</a:t>
            </a:r>
          </a:p>
          <a:p>
            <a:r>
              <a:rPr lang="en-US" sz="1600" dirty="0"/>
              <a:t>Basis, characteristic polynomial, eigenvalues, independence, orthogonality, unitary matrices, Jordan form, Cayley Hamilton, SVD, computations, orthogonal decomposition from singular values, A*A is PSD, pseudo inverse.</a:t>
            </a:r>
          </a:p>
          <a:p>
            <a:r>
              <a:rPr lang="en-US" sz="1600" dirty="0"/>
              <a:t>Submatrices, column stacking</a:t>
            </a:r>
          </a:p>
          <a:p>
            <a:r>
              <a:rPr lang="en-US" sz="1600" dirty="0"/>
              <a:t>Diagonal representation of a square matrix with distinct non-zero eigenvalues.</a:t>
            </a:r>
          </a:p>
          <a:p>
            <a:r>
              <a:rPr lang="en-US" sz="1600" dirty="0"/>
              <a:t>Transformations resulting from a unitary and diagonal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621AD-535B-4146-9B78-1ABEC7D664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192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48AD6-8AC4-6B4B-BC5F-177582233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06325-9788-1540-852E-1B2253D76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of key concepts from linear algebra with a geometric twist to promote intuition</a:t>
            </a:r>
          </a:p>
          <a:p>
            <a:r>
              <a:rPr lang="en-US" dirty="0"/>
              <a:t>Introduce python capabilities for computational linear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C7E23-E637-A948-B29D-B9263CCA44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450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06736-72AF-2D4A-9DBC-65F699D59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B948-1F6D-0048-BD7B-8E941F34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07612"/>
            <a:ext cx="8229600" cy="4572001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sz="1400" dirty="0"/>
              <a:t>Vectors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Vector addition, constant multiplication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Dimensions, linear combinations of vectors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Vector space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Linear independence. Dependence means that can sum to one vectors from the others. One or more vector is superfluous.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Dimension of a vector space. Null space.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Dot product, angle interpretation. Orthogonal vectors. Orthogonal vs. linearly independent.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Matrices. Matrix multiplication as dot products. Represent matrix as a vector of vectors. 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Matrix spaces: range, null space. Also for transpose. Dimensions of spaces. Relate to rows/columns.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Similar matrices and changing coordinate systems.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Some types of matrices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Square vs. rectangular: same or different dimensions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Invertible. Only square. Implications for range and null space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Orthogonal columns.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Unitary. Rotate only.</a:t>
            </a:r>
          </a:p>
          <a:p>
            <a:pPr lvl="1">
              <a:buFont typeface="+mj-lt"/>
              <a:buAutoNum type="arabicPeriod"/>
            </a:pPr>
            <a:r>
              <a:rPr lang="en-US" sz="1100" dirty="0"/>
              <a:t>Diagonal. Stretch only.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Eigenvalues and eigenvectors.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Characteristic polynomial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0 eigenvalues implies singularity</a:t>
            </a:r>
          </a:p>
          <a:p>
            <a:pPr lvl="1">
              <a:buFont typeface="+mj-lt"/>
              <a:buAutoNum type="arabicPeriod"/>
            </a:pPr>
            <a:r>
              <a:rPr lang="en-US" sz="1000" dirty="0"/>
              <a:t>Eigenvector decomposition. Not assured that eigenvectors are orthogonal.</a:t>
            </a:r>
          </a:p>
          <a:p>
            <a:pPr>
              <a:buFont typeface="+mj-lt"/>
              <a:buAutoNum type="arabicPeriod"/>
            </a:pPr>
            <a:r>
              <a:rPr lang="en-US" sz="1400" dirty="0"/>
              <a:t>Computational linear algebra in python</a:t>
            </a:r>
          </a:p>
          <a:p>
            <a:pPr>
              <a:buFont typeface="+mj-lt"/>
              <a:buAutoNum type="arabicPeriod"/>
            </a:pPr>
            <a:endParaRPr lang="en-US" sz="1400" dirty="0"/>
          </a:p>
          <a:p>
            <a:pPr>
              <a:buFont typeface="+mj-lt"/>
              <a:buAutoNum type="arabicPeriod"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52E48-0CED-BC4F-9346-5AF0B8F799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99240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5C24-F62C-564A-91FB-691184281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980984"/>
            <a:ext cx="8376082" cy="43586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Can add and dot product vectors if they have the same dimension.</a:t>
            </a:r>
          </a:p>
          <a:p>
            <a:pPr marL="0" indent="0">
              <a:buNone/>
            </a:pPr>
            <a:r>
              <a:rPr lang="en-US" sz="2000" dirty="0"/>
              <a:t>Can scalar multiply vectors. (No change in dimension.)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08F728-94C1-2D41-BF34-A6109C96F7E6}"/>
              </a:ext>
            </a:extLst>
          </p:cNvPr>
          <p:cNvCxnSpPr/>
          <p:nvPr/>
        </p:nvCxnSpPr>
        <p:spPr>
          <a:xfrm flipV="1">
            <a:off x="790113" y="1828801"/>
            <a:ext cx="1438182" cy="674703"/>
          </a:xfrm>
          <a:prstGeom prst="straightConnector1">
            <a:avLst/>
          </a:prstGeom>
          <a:ln w="38100"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AE87C8-DB7D-5A43-AFEA-3B2A95A8E6E8}"/>
              </a:ext>
            </a:extLst>
          </p:cNvPr>
          <p:cNvCxnSpPr>
            <a:cxnSpLocks/>
          </p:cNvCxnSpPr>
          <p:nvPr/>
        </p:nvCxnSpPr>
        <p:spPr>
          <a:xfrm>
            <a:off x="790113" y="2503504"/>
            <a:ext cx="1189607" cy="63479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28450AA-4078-6E45-A2F2-C692B5322F6A}"/>
              </a:ext>
            </a:extLst>
          </p:cNvPr>
          <p:cNvCxnSpPr>
            <a:cxnSpLocks/>
          </p:cNvCxnSpPr>
          <p:nvPr/>
        </p:nvCxnSpPr>
        <p:spPr>
          <a:xfrm flipV="1">
            <a:off x="1979720" y="1828801"/>
            <a:ext cx="248575" cy="76362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/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C6636D-4EC2-5149-AD3B-AA4F6F70D0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35" y="2197651"/>
                <a:ext cx="38536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265B6D-0930-2747-8C6E-EAE8A115C594}"/>
                  </a:ext>
                </a:extLst>
              </p:cNvPr>
              <p:cNvSpPr txBox="1"/>
              <p:nvPr/>
            </p:nvSpPr>
            <p:spPr>
              <a:xfrm>
                <a:off x="457200" y="3360203"/>
                <a:ext cx="4778937" cy="7318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(</a:t>
                </a:r>
                <a:r>
                  <a:rPr lang="en-US" i="1" dirty="0"/>
                  <a:t>N </a:t>
                </a:r>
                <a:r>
                  <a:rPr lang="en-US" dirty="0"/>
                  <a:t>dimensional vector)</a:t>
                </a:r>
                <a:endParaRPr lang="en-US" b="1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265B6D-0930-2747-8C6E-EAE8A115C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60203"/>
                <a:ext cx="4778937" cy="731867"/>
              </a:xfrm>
              <a:prstGeom prst="rect">
                <a:avLst/>
              </a:prstGeom>
              <a:blipFill>
                <a:blip r:embed="rId4"/>
                <a:stretch>
                  <a:fillRect l="-1326" r="-2122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C02FD9-17A7-C949-A208-19B4361B41EB}"/>
                  </a:ext>
                </a:extLst>
              </p:cNvPr>
              <p:cNvSpPr/>
              <p:nvPr/>
            </p:nvSpPr>
            <p:spPr>
              <a:xfrm>
                <a:off x="1310271" y="180814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C02FD9-17A7-C949-A208-19B4361B41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0271" y="180814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8265F9-C121-3A45-A122-17898040BDE2}"/>
                  </a:ext>
                </a:extLst>
              </p:cNvPr>
              <p:cNvSpPr/>
              <p:nvPr/>
            </p:nvSpPr>
            <p:spPr>
              <a:xfrm>
                <a:off x="2104007" y="267724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48265F9-C121-3A45-A122-17898040BD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007" y="267724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2029361" y="2060820"/>
                <a:ext cx="12939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361" y="2060820"/>
                <a:ext cx="129394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/>
              <p:nvPr/>
            </p:nvSpPr>
            <p:spPr>
              <a:xfrm>
                <a:off x="4867039" y="2661167"/>
                <a:ext cx="2237023" cy="622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FFD99E-8A24-EC4F-8282-7BE1C81EC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039" y="2661167"/>
                <a:ext cx="2237023" cy="6225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/>
              <p:nvPr/>
            </p:nvSpPr>
            <p:spPr>
              <a:xfrm>
                <a:off x="5066902" y="2065531"/>
                <a:ext cx="31148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(dot product)</a:t>
                </a: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C3F7E0-3850-8141-B796-BDFAEC45D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902" y="2065531"/>
                <a:ext cx="3114827" cy="369332"/>
              </a:xfrm>
              <a:prstGeom prst="rect">
                <a:avLst/>
              </a:prstGeom>
              <a:blipFill>
                <a:blip r:embed="rId9"/>
                <a:stretch>
                  <a:fillRect t="-106667" r="-810" b="-17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/>
              <p:nvPr/>
            </p:nvSpPr>
            <p:spPr>
              <a:xfrm>
                <a:off x="4860237" y="3860877"/>
                <a:ext cx="34599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=90°</m:t>
                    </m:r>
                  </m:oMath>
                </a14:m>
                <a:r>
                  <a:rPr lang="en-US" dirty="0"/>
                  <a:t> (orthogonal)</a:t>
                </a:r>
              </a:p>
            </p:txBody>
          </p:sp>
        </mc:Choice>
        <mc:Fallback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5B6A914-B516-564A-8D7F-C8F5F72FC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237" y="3860877"/>
                <a:ext cx="3459922" cy="369332"/>
              </a:xfrm>
              <a:prstGeom prst="rect">
                <a:avLst/>
              </a:prstGeom>
              <a:blipFill>
                <a:blip r:embed="rId10"/>
                <a:stretch>
                  <a:fillRect t="-6452" r="-365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9AC359-909D-694A-934A-89C32CB3340D}"/>
              </a:ext>
            </a:extLst>
          </p:cNvPr>
          <p:cNvCxnSpPr/>
          <p:nvPr/>
        </p:nvCxnSpPr>
        <p:spPr>
          <a:xfrm flipV="1">
            <a:off x="2194268" y="1182204"/>
            <a:ext cx="1438182" cy="674703"/>
          </a:xfrm>
          <a:prstGeom prst="straightConnector1">
            <a:avLst/>
          </a:prstGeom>
          <a:ln w="38100">
            <a:tailEnd type="triangle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5BF6661-614E-7747-ABB8-8EB06FEA823C}"/>
              </a:ext>
            </a:extLst>
          </p:cNvPr>
          <p:cNvSpPr txBox="1"/>
          <p:nvPr/>
        </p:nvSpPr>
        <p:spPr>
          <a:xfrm rot="3876289">
            <a:off x="1617060" y="-626132"/>
            <a:ext cx="1208985" cy="377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900" dirty="0"/>
              <a:t>{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AEE1DD0-4ECE-1C4D-ACAE-ACC4FCADF966}"/>
                  </a:ext>
                </a:extLst>
              </p:cNvPr>
              <p:cNvSpPr/>
              <p:nvPr/>
            </p:nvSpPr>
            <p:spPr>
              <a:xfrm>
                <a:off x="1479942" y="597450"/>
                <a:ext cx="5261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AEE1DD0-4ECE-1C4D-ACAE-ACC4FCADF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942" y="597450"/>
                <a:ext cx="52610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187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/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 Combination: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FE0952C-58AE-E649-9FEF-9AA81FC905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753" y="1127422"/>
                <a:ext cx="4820294" cy="369332"/>
              </a:xfrm>
              <a:prstGeom prst="rect">
                <a:avLst/>
              </a:prstGeom>
              <a:blipFill>
                <a:blip r:embed="rId3"/>
                <a:stretch>
                  <a:fillRect l="-7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/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0.5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C481BD1-AEA6-FA43-823A-A376102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804" y="1623748"/>
                <a:ext cx="3400803" cy="754630"/>
              </a:xfrm>
              <a:prstGeom prst="rect">
                <a:avLst/>
              </a:prstGeom>
              <a:blipFill>
                <a:blip r:embed="rId4"/>
                <a:stretch>
                  <a:fillRect t="-1639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/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Linearly independent vectors: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b="1" dirty="0"/>
                  <a:t> 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2264C2B-2C86-D244-A808-61E6BE6594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431" y="3099211"/>
                <a:ext cx="7409977" cy="369332"/>
              </a:xfrm>
              <a:prstGeom prst="rect">
                <a:avLst/>
              </a:prstGeom>
              <a:blipFill>
                <a:blip r:embed="rId5"/>
                <a:stretch>
                  <a:fillRect l="-685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/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Vector Space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+⋯+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sub>
                    </m:sSub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(vectors resulting from addition &amp; scalar multiplication)</a:t>
                </a: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8C90862-9267-1344-A874-A62EFA05A0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21" y="2469432"/>
                <a:ext cx="5968301" cy="646331"/>
              </a:xfrm>
              <a:prstGeom prst="rect">
                <a:avLst/>
              </a:prstGeom>
              <a:blipFill>
                <a:blip r:embed="rId6"/>
                <a:stretch>
                  <a:fillRect l="-849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/>
              <p:nvPr/>
            </p:nvSpPr>
            <p:spPr>
              <a:xfrm>
                <a:off x="466077" y="3444499"/>
                <a:ext cx="5499647" cy="488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dim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𝒖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+⋯+</m:t>
                          </m:r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b="1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for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all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482E460-1036-1E4A-8FEC-BF4F7A378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77" y="3444499"/>
                <a:ext cx="5499647" cy="488467"/>
              </a:xfrm>
              <a:prstGeom prst="rect">
                <a:avLst/>
              </a:prstGeom>
              <a:blipFill>
                <a:blip r:embed="rId7"/>
                <a:stretch>
                  <a:fillRect t="-2564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/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Basis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generate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,⋯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dirty="0"/>
                  <a:t> is a basis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6020D6-433E-9042-BCB2-9A857E57D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453" y="4087110"/>
                <a:ext cx="8117607" cy="369332"/>
              </a:xfrm>
              <a:prstGeom prst="rect">
                <a:avLst/>
              </a:prstGeom>
              <a:blipFill>
                <a:blip r:embed="rId8"/>
                <a:stretch>
                  <a:fillRect l="-781" t="-6667" r="-15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32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p:pic>
        <p:nvPicPr>
          <p:cNvPr id="1028" name="Picture 4" descr="Linear Algebra - in a Nutshell">
            <a:extLst>
              <a:ext uri="{FF2B5EF4-FFF2-40B4-BE49-F238E27FC236}">
                <a16:creationId xmlns:a16="http://schemas.microsoft.com/office/drawing/2014/main" id="{AF6CE0EB-9AE8-B844-B262-836FDD9E7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299" y="932956"/>
            <a:ext cx="38354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49A155-2BF5-2B42-B5D9-2791F3FDB7DB}"/>
              </a:ext>
            </a:extLst>
          </p:cNvPr>
          <p:cNvSpPr txBox="1"/>
          <p:nvPr/>
        </p:nvSpPr>
        <p:spPr>
          <a:xfrm>
            <a:off x="443883" y="312494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a set of vectors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9AC6A-75FD-CC41-85D6-BADC26260052}"/>
              </a:ext>
            </a:extLst>
          </p:cNvPr>
          <p:cNvSpPr txBox="1"/>
          <p:nvPr/>
        </p:nvSpPr>
        <p:spPr>
          <a:xfrm>
            <a:off x="3605680" y="3118539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columns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192F390-1310-9C4D-BAE4-EAC292D04D92}"/>
              </a:ext>
            </a:extLst>
          </p:cNvPr>
          <p:cNvSpPr txBox="1"/>
          <p:nvPr/>
        </p:nvSpPr>
        <p:spPr>
          <a:xfrm>
            <a:off x="5848382" y="31271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..as rows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/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EFD0C6F-DC85-4747-8DF5-23DC29BEE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597" y="3779618"/>
                <a:ext cx="1679306" cy="460126"/>
              </a:xfrm>
              <a:prstGeom prst="rect">
                <a:avLst/>
              </a:prstGeom>
              <a:blipFill>
                <a:blip r:embed="rId4"/>
                <a:stretch>
                  <a:fillRect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/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CB324EE-973F-3A41-A6AB-D6A75652E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004" y="3714868"/>
                <a:ext cx="2003112" cy="460126"/>
              </a:xfrm>
              <a:prstGeom prst="rect">
                <a:avLst/>
              </a:prstGeom>
              <a:blipFill>
                <a:blip r:embed="rId5"/>
                <a:stretch>
                  <a:fillRect l="-1887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/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B9D34C7-6D67-8648-844A-59338EE59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5640" y="3572513"/>
                <a:ext cx="1376787" cy="730777"/>
              </a:xfrm>
              <a:prstGeom prst="rect">
                <a:avLst/>
              </a:prstGeom>
              <a:blipFill>
                <a:blip r:embed="rId6"/>
                <a:stretch>
                  <a:fillRect l="-2752" t="-1724" b="-10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/>
              <p:nvPr/>
            </p:nvSpPr>
            <p:spPr>
              <a:xfrm>
                <a:off x="7602262" y="3542854"/>
                <a:ext cx="8032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6942C9F-797B-4E45-8F5D-12D2A5F41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262" y="3542854"/>
                <a:ext cx="803297" cy="276999"/>
              </a:xfrm>
              <a:prstGeom prst="rect">
                <a:avLst/>
              </a:prstGeom>
              <a:blipFill>
                <a:blip r:embed="rId7"/>
                <a:stretch>
                  <a:fillRect l="-4688" r="-156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2AACAEB5-7092-884E-8209-DFED18489169}"/>
              </a:ext>
            </a:extLst>
          </p:cNvPr>
          <p:cNvSpPr txBox="1"/>
          <p:nvPr/>
        </p:nvSpPr>
        <p:spPr>
          <a:xfrm>
            <a:off x="7370853" y="3137043"/>
            <a:ext cx="1266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Transpose</a:t>
            </a:r>
          </a:p>
        </p:txBody>
      </p:sp>
    </p:spTree>
    <p:extLst>
      <p:ext uri="{BB962C8B-B14F-4D97-AF65-F5344CB8AC3E}">
        <p14:creationId xmlns:p14="http://schemas.microsoft.com/office/powerpoint/2010/main" val="363913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Mechanics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/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×7+2×9+3×11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+2×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+3×1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×9+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+5×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+6×1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BA4C0A-0CD7-F64E-B311-D9B1ACB70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43" y="1310978"/>
                <a:ext cx="7151765" cy="823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/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1×8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4×7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4×8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6×12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4CF9019-9DCA-2447-BB2F-17B8807E13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164466"/>
                <a:ext cx="5150128" cy="55431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/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139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154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C593D3-CA09-5944-BD35-86E34D16C4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072" y="2869103"/>
                <a:ext cx="1654940" cy="559897"/>
              </a:xfrm>
              <a:prstGeom prst="rect">
                <a:avLst/>
              </a:prstGeom>
              <a:blipFill>
                <a:blip r:embed="rId5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62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4B77F-54AB-554B-A6D0-865CE0403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Multiplication: Interpretations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D5936-E529-D243-A866-72F3B20BA8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D82130-982C-0149-893C-81821D1E52CF}"/>
              </a:ext>
            </a:extLst>
          </p:cNvPr>
          <p:cNvSpPr txBox="1"/>
          <p:nvPr/>
        </p:nvSpPr>
        <p:spPr>
          <a:xfrm>
            <a:off x="744330" y="1056234"/>
            <a:ext cx="2031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Rotates a vector.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B2380FA-4A55-0C41-806E-817CB20F4DEA}"/>
              </a:ext>
            </a:extLst>
          </p:cNvPr>
          <p:cNvGrpSpPr/>
          <p:nvPr/>
        </p:nvGrpSpPr>
        <p:grpSpPr>
          <a:xfrm>
            <a:off x="181990" y="3882466"/>
            <a:ext cx="4795993" cy="1919301"/>
            <a:chOff x="457199" y="3858805"/>
            <a:chExt cx="6123470" cy="217505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BE340BA-D8AA-5D48-8B7A-5085DDE42016}"/>
                </a:ext>
              </a:extLst>
            </p:cNvPr>
            <p:cNvGrpSpPr/>
            <p:nvPr/>
          </p:nvGrpSpPr>
          <p:grpSpPr>
            <a:xfrm>
              <a:off x="457199" y="4144028"/>
              <a:ext cx="6123470" cy="1889836"/>
              <a:chOff x="568351" y="921434"/>
              <a:chExt cx="6123470" cy="1889836"/>
            </a:xfrm>
          </p:grpSpPr>
          <p:pic>
            <p:nvPicPr>
              <p:cNvPr id="1026" name="Picture 2" descr="How to Multiply Matrices">
                <a:extLst>
                  <a:ext uri="{FF2B5EF4-FFF2-40B4-BE49-F238E27FC236}">
                    <a16:creationId xmlns:a16="http://schemas.microsoft.com/office/drawing/2014/main" id="{08F4E0F4-1E29-8047-8709-D41E64C4C7D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1670" y="1073314"/>
                <a:ext cx="4572000" cy="1562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7EB5C4-4856-1445-BDF9-DCDCFE2B8D8D}"/>
                  </a:ext>
                </a:extLst>
              </p:cNvPr>
              <p:cNvSpPr/>
              <p:nvPr/>
            </p:nvSpPr>
            <p:spPr>
              <a:xfrm>
                <a:off x="4348114" y="1397245"/>
                <a:ext cx="2343707" cy="141402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38987C6-5D70-C84A-B792-601206013117}"/>
                  </a:ext>
                </a:extLst>
              </p:cNvPr>
              <p:cNvSpPr/>
              <p:nvPr/>
            </p:nvSpPr>
            <p:spPr>
              <a:xfrm>
                <a:off x="3197439" y="1162973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1269899-285C-524E-8065-9B99A3966B90}"/>
                  </a:ext>
                </a:extLst>
              </p:cNvPr>
              <p:cNvSpPr/>
              <p:nvPr/>
            </p:nvSpPr>
            <p:spPr>
              <a:xfrm>
                <a:off x="2311150" y="921434"/>
                <a:ext cx="1772578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/>
                  <p:nvPr/>
                </p:nvSpPr>
                <p:spPr>
                  <a:xfrm>
                    <a:off x="2933053" y="1114003"/>
                    <a:ext cx="534106" cy="3139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9B98E5BB-74E6-8041-B9C8-96AA6F8BC31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33053" y="1114003"/>
                    <a:ext cx="534106" cy="31391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/>
                  <p:nvPr/>
                </p:nvSpPr>
                <p:spPr>
                  <a:xfrm>
                    <a:off x="568351" y="1580778"/>
                    <a:ext cx="518469" cy="316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18A63811-D896-4B4E-B03E-38E6A15B6A9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351" y="1580778"/>
                    <a:ext cx="518469" cy="31652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718D427-C0F4-424C-AD12-3969C754664F}"/>
                  </a:ext>
                </a:extLst>
              </p:cNvPr>
              <p:cNvGrpSpPr/>
              <p:nvPr/>
            </p:nvGrpSpPr>
            <p:grpSpPr>
              <a:xfrm>
                <a:off x="5825426" y="1720532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19" name="Picture 18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DDF09BD8-E4FA-B541-9B26-1FAFD2E893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E44849DD-DC01-594A-B286-DD6A63E9245B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55B71F3-5D85-414F-8F75-5F101383F730}"/>
                  </a:ext>
                </a:extLst>
              </p:cNvPr>
              <p:cNvGrpSpPr/>
              <p:nvPr/>
            </p:nvGrpSpPr>
            <p:grpSpPr>
              <a:xfrm rot="10800000">
                <a:off x="4264431" y="1730888"/>
                <a:ext cx="522666" cy="697643"/>
                <a:chOff x="7901126" y="1242771"/>
                <a:chExt cx="431675" cy="1663700"/>
              </a:xfrm>
            </p:grpSpPr>
            <p:pic>
              <p:nvPicPr>
                <p:cNvPr id="22" name="Picture 21" descr="A picture containing icon&#10;&#10;Description automatically generated">
                  <a:extLst>
                    <a:ext uri="{FF2B5EF4-FFF2-40B4-BE49-F238E27FC236}">
                      <a16:creationId xmlns:a16="http://schemas.microsoft.com/office/drawing/2014/main" id="{3756CEF0-0FD8-544C-A4B3-4DF9E19606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89901" y="1242771"/>
                  <a:ext cx="342900" cy="1663700"/>
                </a:xfrm>
                <a:prstGeom prst="rect">
                  <a:avLst/>
                </a:prstGeom>
              </p:spPr>
            </p:pic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FD07837-EF39-794F-B7C4-FD910AA83B08}"/>
                    </a:ext>
                  </a:extLst>
                </p:cNvPr>
                <p:cNvSpPr/>
                <p:nvPr/>
              </p:nvSpPr>
              <p:spPr>
                <a:xfrm>
                  <a:off x="7901126" y="1786330"/>
                  <a:ext cx="176075" cy="95934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/>
                  <p:nvPr/>
                </p:nvSpPr>
                <p:spPr>
                  <a:xfrm>
                    <a:off x="587585" y="1981754"/>
                    <a:ext cx="518469" cy="316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C21393E8-7E40-E142-AFA7-8BCEEF4F8EB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585" y="1981754"/>
                    <a:ext cx="518469" cy="31652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0F1B6B8-C4D7-9C47-A485-7B02F5C1E33C}"/>
                  </a:ext>
                </a:extLst>
              </p:cNvPr>
              <p:cNvSpPr/>
              <p:nvPr/>
            </p:nvSpPr>
            <p:spPr>
              <a:xfrm>
                <a:off x="3984881" y="1101654"/>
                <a:ext cx="886289" cy="344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dist="23000" sx="1000" sy="1000" rotWithShape="0">
                  <a:srgbClr val="000000"/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/>
                  <p:nvPr/>
                </p:nvSpPr>
                <p:spPr>
                  <a:xfrm>
                    <a:off x="3360663" y="1115481"/>
                    <a:ext cx="538690" cy="31391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/>
                  </a:p>
                </p:txBody>
              </p:sp>
            </mc:Choice>
            <mc:Fallback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AE337B2A-1800-CC41-9340-2FA8763C87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0663" y="1115481"/>
                    <a:ext cx="538690" cy="31391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/>
                  <p:nvPr/>
                </p:nvSpPr>
                <p:spPr>
                  <a:xfrm>
                    <a:off x="4421269" y="1708863"/>
                    <a:ext cx="904066" cy="316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349D03D4-472C-654B-9E9E-DF0A9E09EF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1269" y="1708863"/>
                    <a:ext cx="904066" cy="316526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/>
                  <p:nvPr/>
                </p:nvSpPr>
                <p:spPr>
                  <a:xfrm>
                    <a:off x="4404993" y="2038819"/>
                    <a:ext cx="904066" cy="3169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84747F90-AF5B-DE4E-B691-34A75F982B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4993" y="2038819"/>
                    <a:ext cx="904066" cy="316963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/>
                  <p:nvPr/>
                </p:nvSpPr>
                <p:spPr>
                  <a:xfrm>
                    <a:off x="5310518" y="1710345"/>
                    <a:ext cx="908651" cy="31652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C47C895D-BAA6-8C4D-B602-83062B7B2A1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0518" y="1710345"/>
                    <a:ext cx="908651" cy="31652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/>
                  <p:nvPr/>
                </p:nvSpPr>
                <p:spPr>
                  <a:xfrm>
                    <a:off x="5294242" y="2040300"/>
                    <a:ext cx="908651" cy="31696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  <m:r>
                            <a:rPr lang="en-US" sz="1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  <m:sub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 b="1" dirty="0"/>
                  </a:p>
                </p:txBody>
              </p:sp>
            </mc:Choice>
            <mc:Fallback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89BD9F24-4733-F242-93FB-FD8900A1A9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94242" y="2040300"/>
                    <a:ext cx="908651" cy="31696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E235FA-7063-E14E-9ED3-CD021DC2759F}"/>
                </a:ext>
              </a:extLst>
            </p:cNvPr>
            <p:cNvSpPr txBox="1"/>
            <p:nvPr/>
          </p:nvSpPr>
          <p:spPr>
            <a:xfrm>
              <a:off x="636707" y="3858805"/>
              <a:ext cx="5000488" cy="4185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Compute angles between vectors.</a:t>
              </a:r>
            </a:p>
          </p:txBody>
        </p:sp>
      </p:grpSp>
      <p:pic>
        <p:nvPicPr>
          <p:cNvPr id="43" name="Picture 42" descr="A picture containing line chart&#10;&#10;Description automatically generated">
            <a:extLst>
              <a:ext uri="{FF2B5EF4-FFF2-40B4-BE49-F238E27FC236}">
                <a16:creationId xmlns:a16="http://schemas.microsoft.com/office/drawing/2014/main" id="{98207010-6C59-E34D-A8D8-2920F600645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34773" y="1591736"/>
            <a:ext cx="4001240" cy="210149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AEB8755-80C4-1C4F-AF67-96885BB0B58F}"/>
              </a:ext>
            </a:extLst>
          </p:cNvPr>
          <p:cNvSpPr txBox="1"/>
          <p:nvPr/>
        </p:nvSpPr>
        <p:spPr>
          <a:xfrm>
            <a:off x="1633490" y="16670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1B329D7-8614-C94B-9B45-C04D5E3F22E0}"/>
              </a:ext>
            </a:extLst>
          </p:cNvPr>
          <p:cNvSpPr txBox="1"/>
          <p:nvPr/>
        </p:nvSpPr>
        <p:spPr>
          <a:xfrm>
            <a:off x="612038" y="246603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21A5DA1-C49E-AD4F-A484-D0E1761415A2}"/>
              </a:ext>
            </a:extLst>
          </p:cNvPr>
          <p:cNvSpPr txBox="1"/>
          <p:nvPr/>
        </p:nvSpPr>
        <p:spPr>
          <a:xfrm>
            <a:off x="1617214" y="247638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F4BBFFB-33C5-5447-90D8-337323740A48}"/>
              </a:ext>
            </a:extLst>
          </p:cNvPr>
          <p:cNvSpPr txBox="1"/>
          <p:nvPr/>
        </p:nvSpPr>
        <p:spPr>
          <a:xfrm>
            <a:off x="1323233" y="2675127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161469A-8782-9740-8393-C7729BA1AEB6}"/>
              </a:ext>
            </a:extLst>
          </p:cNvPr>
          <p:cNvSpPr txBox="1"/>
          <p:nvPr/>
        </p:nvSpPr>
        <p:spPr>
          <a:xfrm>
            <a:off x="1318734" y="179602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6E4999-6259-CF41-AC11-0CA063F324EA}"/>
              </a:ext>
            </a:extLst>
          </p:cNvPr>
          <p:cNvSpPr txBox="1"/>
          <p:nvPr/>
        </p:nvSpPr>
        <p:spPr>
          <a:xfrm>
            <a:off x="2279001" y="2347919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48" name="U-Turn Arrow 47">
            <a:extLst>
              <a:ext uri="{FF2B5EF4-FFF2-40B4-BE49-F238E27FC236}">
                <a16:creationId xmlns:a16="http://schemas.microsoft.com/office/drawing/2014/main" id="{9F3976C5-90EC-7540-A2FF-38B829DB3A25}"/>
              </a:ext>
            </a:extLst>
          </p:cNvPr>
          <p:cNvSpPr/>
          <p:nvPr/>
        </p:nvSpPr>
        <p:spPr>
          <a:xfrm flipH="1">
            <a:off x="1207362" y="1429231"/>
            <a:ext cx="853335" cy="643216"/>
          </a:xfrm>
          <a:prstGeom prst="uturnArrow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8A9EA66-71D3-BF48-A50F-15DF54883DEB}"/>
              </a:ext>
            </a:extLst>
          </p:cNvPr>
          <p:cNvSpPr/>
          <p:nvPr/>
        </p:nvSpPr>
        <p:spPr>
          <a:xfrm>
            <a:off x="2523729" y="1555965"/>
            <a:ext cx="2379840" cy="195959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0FE9AF95-D0B9-F24A-BD13-BF834266DCAC}"/>
              </a:ext>
            </a:extLst>
          </p:cNvPr>
          <p:cNvGrpSpPr/>
          <p:nvPr/>
        </p:nvGrpSpPr>
        <p:grpSpPr>
          <a:xfrm>
            <a:off x="2746796" y="1890490"/>
            <a:ext cx="5762244" cy="2018384"/>
            <a:chOff x="5120536" y="2644558"/>
            <a:chExt cx="5762244" cy="2018384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85E5C6F-7020-0A4E-BDA6-7EDDE7030D0C}"/>
                </a:ext>
              </a:extLst>
            </p:cNvPr>
            <p:cNvGrpSpPr/>
            <p:nvPr/>
          </p:nvGrpSpPr>
          <p:grpSpPr>
            <a:xfrm>
              <a:off x="5910127" y="2644558"/>
              <a:ext cx="4972653" cy="2018384"/>
              <a:chOff x="4436671" y="1428081"/>
              <a:chExt cx="4972653" cy="2018384"/>
            </a:xfrm>
          </p:grpSpPr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FA56C0A-214A-BA4F-AF6F-64558CC64653}"/>
                  </a:ext>
                </a:extLst>
              </p:cNvPr>
              <p:cNvGrpSpPr/>
              <p:nvPr/>
            </p:nvGrpSpPr>
            <p:grpSpPr>
              <a:xfrm>
                <a:off x="5278267" y="1506306"/>
                <a:ext cx="4131057" cy="1940159"/>
                <a:chOff x="2773566" y="1557642"/>
                <a:chExt cx="4131057" cy="1940159"/>
              </a:xfrm>
            </p:grpSpPr>
            <p:pic>
              <p:nvPicPr>
                <p:cNvPr id="70" name="Picture 69" descr="A picture containing text, object, clock, watch&#10;&#10;Description automatically generated">
                  <a:extLst>
                    <a:ext uri="{FF2B5EF4-FFF2-40B4-BE49-F238E27FC236}">
                      <a16:creationId xmlns:a16="http://schemas.microsoft.com/office/drawing/2014/main" id="{611FE5FD-CADA-A045-99B2-DFE5564028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36013" y="1557642"/>
                  <a:ext cx="2168610" cy="1210632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4671F55-007F-D34C-B5ED-3460D4F2A5F7}"/>
                    </a:ext>
                  </a:extLst>
                </p:cNvPr>
                <p:cNvSpPr/>
                <p:nvPr/>
              </p:nvSpPr>
              <p:spPr>
                <a:xfrm>
                  <a:off x="2773566" y="2563688"/>
                  <a:ext cx="1794891" cy="934113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>
                  <a:outerShdw dist="23000" sx="1000" sy="1000" rotWithShape="0">
                    <a:srgbClr val="000000"/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69" name="Picture 68" descr="A picture containing text, object, clock, watch&#10;&#10;Description automatically generated">
                <a:extLst>
                  <a:ext uri="{FF2B5EF4-FFF2-40B4-BE49-F238E27FC236}">
                    <a16:creationId xmlns:a16="http://schemas.microsoft.com/office/drawing/2014/main" id="{13ACF5BF-A6A2-A146-AB63-7E89B77A61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36671" y="1428081"/>
                <a:ext cx="2919959" cy="1176700"/>
              </a:xfrm>
              <a:prstGeom prst="rect">
                <a:avLst/>
              </a:prstGeom>
            </p:spPr>
          </p:pic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FF15991-2E17-C649-8DD0-710BB9636D95}"/>
                </a:ext>
              </a:extLst>
            </p:cNvPr>
            <p:cNvSpPr/>
            <p:nvPr/>
          </p:nvSpPr>
          <p:spPr>
            <a:xfrm>
              <a:off x="5120536" y="2955432"/>
              <a:ext cx="886289" cy="8658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/>
              <p:nvPr/>
            </p:nvSpPr>
            <p:spPr>
              <a:xfrm>
                <a:off x="4452998" y="3928773"/>
                <a:ext cx="46104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Translates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b="1" dirty="0"/>
                  <a:t> (# col)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b="1" dirty="0"/>
                  <a:t> (# row). </a:t>
                </a:r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EE9AD9-1115-4D4F-8F0A-A7F4377A1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98" y="3928773"/>
                <a:ext cx="4610493" cy="369332"/>
              </a:xfrm>
              <a:prstGeom prst="rect">
                <a:avLst/>
              </a:prstGeom>
              <a:blipFill>
                <a:blip r:embed="rId16"/>
                <a:stretch>
                  <a:fillRect l="-1099" t="-6667" r="-27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Picture 4" descr="Linear Algebra - in a Nutshell">
            <a:extLst>
              <a:ext uri="{FF2B5EF4-FFF2-40B4-BE49-F238E27FC236}">
                <a16:creationId xmlns:a16="http://schemas.microsoft.com/office/drawing/2014/main" id="{E636E672-F712-7F41-8E32-605871EAA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684" y="4457673"/>
            <a:ext cx="2379840" cy="1268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84849422-3A98-7943-987E-EA9DE0A7E50A}"/>
              </a:ext>
            </a:extLst>
          </p:cNvPr>
          <p:cNvSpPr/>
          <p:nvPr/>
        </p:nvSpPr>
        <p:spPr>
          <a:xfrm>
            <a:off x="5719533" y="4297676"/>
            <a:ext cx="953039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8D466F-DF52-B747-9699-F39FC519F138}"/>
              </a:ext>
            </a:extLst>
          </p:cNvPr>
          <p:cNvSpPr/>
          <p:nvPr/>
        </p:nvSpPr>
        <p:spPr>
          <a:xfrm>
            <a:off x="4947358" y="5030201"/>
            <a:ext cx="372507" cy="31999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46DD5D9-26FB-A34F-A410-23EFADB13D42}"/>
              </a:ext>
            </a:extLst>
          </p:cNvPr>
          <p:cNvSpPr/>
          <p:nvPr/>
        </p:nvSpPr>
        <p:spPr>
          <a:xfrm>
            <a:off x="7244658" y="4870049"/>
            <a:ext cx="372507" cy="56968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/>
              <p:nvPr/>
            </p:nvSpPr>
            <p:spPr>
              <a:xfrm>
                <a:off x="7314773" y="4773495"/>
                <a:ext cx="1286378" cy="7333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448E917-A414-E44A-A524-50F8FE56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4773" y="4773495"/>
                <a:ext cx="1286378" cy="733342"/>
              </a:xfrm>
              <a:prstGeom prst="rect">
                <a:avLst/>
              </a:prstGeom>
              <a:blipFill>
                <a:blip r:embed="rId18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529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 animBg="1"/>
      <p:bldP spid="83" grpId="0" animBg="1"/>
      <p:bldP spid="84" grpId="0" animBg="1"/>
      <p:bldP spid="8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25BCE-6D8E-6642-9EAF-A0AA7131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Range Space &amp; Null Space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1AC1B-530A-954B-A766-49E8CC2BCC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DB6016-60D7-DA43-AF5A-1DFB862A0D3D}"/>
              </a:ext>
            </a:extLst>
          </p:cNvPr>
          <p:cNvSpPr txBox="1"/>
          <p:nvPr/>
        </p:nvSpPr>
        <p:spPr>
          <a:xfrm>
            <a:off x="744330" y="1056234"/>
            <a:ext cx="666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Translates a vector to a new space, the range of the matrix.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96F8BE-CED1-F147-82AB-4A99CD4EDE01}"/>
                  </a:ext>
                </a:extLst>
              </p:cNvPr>
              <p:cNvSpPr txBox="1"/>
              <p:nvPr/>
            </p:nvSpPr>
            <p:spPr>
              <a:xfrm>
                <a:off x="906340" y="1669001"/>
                <a:ext cx="3333926" cy="461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96F8BE-CED1-F147-82AB-4A99CD4ED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340" y="1669001"/>
                <a:ext cx="3333926" cy="461217"/>
              </a:xfrm>
              <a:prstGeom prst="rect">
                <a:avLst/>
              </a:prstGeom>
              <a:blipFill>
                <a:blip r:embed="rId2"/>
                <a:stretch>
                  <a:fillRect l="-1136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F36EF7-3C5A-6641-8467-CF0C365C4761}"/>
                  </a:ext>
                </a:extLst>
              </p:cNvPr>
              <p:cNvSpPr txBox="1"/>
              <p:nvPr/>
            </p:nvSpPr>
            <p:spPr>
              <a:xfrm>
                <a:off x="4572000" y="1689244"/>
                <a:ext cx="43768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The range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1-d subspace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8F36EF7-3C5A-6641-8467-CF0C365C4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1689244"/>
                <a:ext cx="4376839" cy="369332"/>
              </a:xfrm>
              <a:prstGeom prst="rect">
                <a:avLst/>
              </a:prstGeom>
              <a:blipFill>
                <a:blip r:embed="rId3"/>
                <a:stretch>
                  <a:fillRect l="-1159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0E0889E8-9DF6-6E46-BF01-F012ACD4F69F}"/>
              </a:ext>
            </a:extLst>
          </p:cNvPr>
          <p:cNvSpPr txBox="1"/>
          <p:nvPr/>
        </p:nvSpPr>
        <p:spPr>
          <a:xfrm>
            <a:off x="770963" y="2594888"/>
            <a:ext cx="6776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“lose” a dimension, it gets mapped to </a:t>
            </a:r>
            <a:r>
              <a:rPr lang="en-US" b="1" dirty="0"/>
              <a:t>0</a:t>
            </a:r>
            <a:r>
              <a:rPr lang="en-US" dirty="0"/>
              <a:t>. </a:t>
            </a:r>
          </a:p>
          <a:p>
            <a:r>
              <a:rPr lang="en-US" dirty="0"/>
              <a:t>The </a:t>
            </a:r>
            <a:r>
              <a:rPr lang="en-US" b="1" dirty="0"/>
              <a:t>null space </a:t>
            </a:r>
            <a:r>
              <a:rPr lang="en-US" dirty="0"/>
              <a:t>of the matrix consists of all vectors that map to </a:t>
            </a:r>
            <a:r>
              <a:rPr lang="en-US" b="1" dirty="0"/>
              <a:t>0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20F645-97A3-7F40-8813-A56D43ECC8D3}"/>
                  </a:ext>
                </a:extLst>
              </p:cNvPr>
              <p:cNvSpPr txBox="1"/>
              <p:nvPr/>
            </p:nvSpPr>
            <p:spPr>
              <a:xfrm>
                <a:off x="750088" y="3732811"/>
                <a:ext cx="3394904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820F645-97A3-7F40-8813-A56D43EC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088" y="3732811"/>
                <a:ext cx="3394904" cy="461921"/>
              </a:xfrm>
              <a:prstGeom prst="rect">
                <a:avLst/>
              </a:prstGeom>
              <a:blipFill>
                <a:blip r:embed="rId4"/>
                <a:stretch>
                  <a:fillRect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E8B14E82-D1B1-4B4E-9C30-638E4A852183}"/>
              </a:ext>
            </a:extLst>
          </p:cNvPr>
          <p:cNvSpPr txBox="1"/>
          <p:nvPr/>
        </p:nvSpPr>
        <p:spPr>
          <a:xfrm>
            <a:off x="701422" y="3339274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Solve for null space.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27C4C2-C5E9-8247-96A1-D0190079DF95}"/>
              </a:ext>
            </a:extLst>
          </p:cNvPr>
          <p:cNvSpPr txBox="1"/>
          <p:nvPr/>
        </p:nvSpPr>
        <p:spPr>
          <a:xfrm>
            <a:off x="380345" y="4575071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rank of the matrix is the dimension of its range.</a:t>
            </a:r>
          </a:p>
          <a:p>
            <a:r>
              <a:rPr lang="en-US" dirty="0"/>
              <a:t>The dimension of the null space is the dimension of the vectors in the null space.</a:t>
            </a:r>
          </a:p>
          <a:p>
            <a:r>
              <a:rPr lang="en-US" dirty="0"/>
              <a:t>The number of rows of a matrix is the sum of its rank &amp; dim. of its null space.</a:t>
            </a:r>
          </a:p>
        </p:txBody>
      </p:sp>
    </p:spTree>
    <p:extLst>
      <p:ext uri="{BB962C8B-B14F-4D97-AF65-F5344CB8AC3E}">
        <p14:creationId xmlns:p14="http://schemas.microsoft.com/office/powerpoint/2010/main" val="3471488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179514</TotalTime>
  <Words>1011</Words>
  <Application>Microsoft Macintosh PowerPoint</Application>
  <PresentationFormat>On-screen Show (4:3)</PresentationFormat>
  <Paragraphs>168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BIOE 498 / BIOE 599  Advanced Biological Control Systems   Lecture 5: Geometric Linear Algebra  </vt:lpstr>
      <vt:lpstr>Objective</vt:lpstr>
      <vt:lpstr>Roadmap</vt:lpstr>
      <vt:lpstr>Vectors</vt:lpstr>
      <vt:lpstr>Vector Spaces</vt:lpstr>
      <vt:lpstr>Matrices</vt:lpstr>
      <vt:lpstr>Matrix Multiplication: Mechanics</vt:lpstr>
      <vt:lpstr>Matrix Multiplication: Interpretations</vt:lpstr>
      <vt:lpstr>Matrix Range Space &amp; Null Space</vt:lpstr>
      <vt:lpstr>Matrix Inverse</vt:lpstr>
      <vt:lpstr>Classifications of n×m Matrices</vt:lpstr>
      <vt:lpstr>Similarity and Changing Coordinate Systems</vt:lpstr>
      <vt:lpstr>Determinant</vt:lpstr>
      <vt:lpstr>Eigenvalues &amp; Eigenvectors</vt:lpstr>
      <vt:lpstr>BACKUP</vt:lpstr>
      <vt:lpstr>PowerPoint Presentation</vt:lpstr>
      <vt:lpstr>Notes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2685</cp:revision>
  <dcterms:created xsi:type="dcterms:W3CDTF">2008-11-04T22:35:39Z</dcterms:created>
  <dcterms:modified xsi:type="dcterms:W3CDTF">2022-03-25T00:33:11Z</dcterms:modified>
</cp:coreProperties>
</file>