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4" r:id="rId3"/>
    <p:sldId id="487" r:id="rId4"/>
    <p:sldId id="519" r:id="rId5"/>
    <p:sldId id="520" r:id="rId6"/>
    <p:sldId id="521" r:id="rId7"/>
    <p:sldId id="523" r:id="rId8"/>
    <p:sldId id="524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2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Analyzing Signals and Transfer Functions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describe common analyses done on signals and transfer functions.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Final value</a:t>
            </a:r>
          </a:p>
          <a:p>
            <a:r>
              <a:rPr lang="en-US" dirty="0"/>
              <a:t>Transfer functions</a:t>
            </a:r>
          </a:p>
          <a:p>
            <a:pPr lvl="1"/>
            <a:r>
              <a:rPr lang="en-US" dirty="0"/>
              <a:t>Poles</a:t>
            </a:r>
          </a:p>
          <a:p>
            <a:pPr lvl="1"/>
            <a:r>
              <a:rPr lang="en-US" dirty="0"/>
              <a:t>Response to initial conditions</a:t>
            </a:r>
          </a:p>
          <a:p>
            <a:pPr lvl="1"/>
            <a:r>
              <a:rPr lang="en-US" dirty="0"/>
              <a:t>Impulse response</a:t>
            </a:r>
          </a:p>
          <a:p>
            <a:pPr lvl="1"/>
            <a:r>
              <a:rPr lang="en-US" dirty="0"/>
              <a:t>Step response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S1=10; S2=0; S3=0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704902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/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blipFill>
                <a:blip r:embed="rId6"/>
                <a:stretch>
                  <a:fillRect l="-3158" t="-8333" r="-105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584A726-3072-F24B-9F5E-EDBD6069B738}"/>
              </a:ext>
            </a:extLst>
          </p:cNvPr>
          <p:cNvSpPr txBox="1"/>
          <p:nvPr/>
        </p:nvSpPr>
        <p:spPr>
          <a:xfrm>
            <a:off x="501537" y="3429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/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blipFill>
                <a:blip r:embed="rId7"/>
                <a:stretch>
                  <a:fillRect l="-694" t="-8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/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blipFill>
                <a:blip r:embed="rId8"/>
                <a:stretch>
                  <a:fillRect l="-4878" t="-8333" r="-1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9134F0-EAFD-1542-ADBB-85AE33D6C106}"/>
              </a:ext>
            </a:extLst>
          </p:cNvPr>
          <p:cNvSpPr txBox="1"/>
          <p:nvPr/>
        </p:nvSpPr>
        <p:spPr>
          <a:xfrm>
            <a:off x="5385603" y="344663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/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blipFill>
                <a:blip r:embed="rId9"/>
                <a:stretch>
                  <a:fillRect l="-161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/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blipFill>
                <a:blip r:embed="rId10"/>
                <a:stretch>
                  <a:fillRect l="-1911"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/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blipFill>
                <a:blip r:embed="rId11"/>
                <a:stretch>
                  <a:fillRect l="-1493"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/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7BFDE15-B2F1-554E-8EE2-AF40FFA399BE}"/>
              </a:ext>
            </a:extLst>
          </p:cNvPr>
          <p:cNvSpPr>
            <a:spLocks noChangeAspect="1"/>
          </p:cNvSpPr>
          <p:nvPr/>
        </p:nvSpPr>
        <p:spPr>
          <a:xfrm>
            <a:off x="5633526" y="1500509"/>
            <a:ext cx="2284463" cy="1349598"/>
          </a:xfrm>
          <a:prstGeom prst="rect">
            <a:avLst/>
          </a:prstGeom>
          <a:solidFill>
            <a:schemeClr val="tx2">
              <a:lumMod val="20000"/>
              <a:lumOff val="80000"/>
              <a:alpha val="27687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of a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final value of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Laplace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Note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is a transfer function,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signal.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blipFill>
                <a:blip r:embed="rId2"/>
                <a:stretch>
                  <a:fillRect l="-51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/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the running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an input with exponential decay. Then, with this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makes sense since all of the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transferred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  <a:blipFill>
                <a:blip r:embed="rId3"/>
                <a:stretch>
                  <a:fillRect l="-63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of a Transfer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457200" y="1558231"/>
                <a:ext cx="7972148" cy="385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transfer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that we consider will all be ratios of polynomials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 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The roots of the denominator polynomial are the poles of the transfer function,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which the function becomes infinite. The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poles tell us how a system behaves. In general, poles are complex numbers.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poles are less than 0. The system is stable and does not oscillate.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real part that is greater than 0. The system is unstable.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non-zero imaginary part.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8231"/>
                <a:ext cx="7972148" cy="3850991"/>
              </a:xfrm>
              <a:prstGeom prst="rect">
                <a:avLst/>
              </a:prstGeom>
              <a:blipFill>
                <a:blip r:embed="rId2"/>
                <a:stretch>
                  <a:fillRect l="-637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Initial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61772-F09E-214B-AF5F-2CA2807AFF1E}"/>
                  </a:ext>
                </a:extLst>
              </p:cNvPr>
              <p:cNvSpPr txBox="1"/>
              <p:nvPr/>
            </p:nvSpPr>
            <p:spPr>
              <a:xfrm>
                <a:off x="457200" y="919039"/>
                <a:ext cx="7972148" cy="361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response to initial conditions is what happens when we run the system with just initial concentrations of floating species, as displayed below for the running example.</a:t>
                </a:r>
              </a:p>
              <a:p>
                <a:endParaRPr lang="en-US" dirty="0"/>
              </a:p>
              <a:p>
                <a:r>
                  <a:rPr lang="en-US" dirty="0"/>
                  <a:t>We can obtain the response to initial conditions for the input signal by providing a Laplace Transform for the signal that represents its behavior. Consider the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in the running example.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an exponential decay due to reaction J1.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the final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61772-F09E-214B-AF5F-2CA2807A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9039"/>
                <a:ext cx="7972148" cy="3610219"/>
              </a:xfrm>
              <a:prstGeom prst="rect">
                <a:avLst/>
              </a:prstGeom>
              <a:blipFill>
                <a:blip r:embed="rId2"/>
                <a:stretch>
                  <a:fillRect l="-63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1E124D0-ABF5-F643-9211-476D0BE0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11" y="4307850"/>
            <a:ext cx="3334244" cy="22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98A3-A37B-2A40-AC70-AA64F05AA616}"/>
              </a:ext>
            </a:extLst>
          </p:cNvPr>
          <p:cNvSpPr txBox="1"/>
          <p:nvPr/>
        </p:nvSpPr>
        <p:spPr>
          <a:xfrm>
            <a:off x="1233996" y="1864311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it is.</a:t>
            </a:r>
          </a:p>
          <a:p>
            <a:r>
              <a:rPr lang="en-US" dirty="0"/>
              <a:t>How calculate.</a:t>
            </a:r>
          </a:p>
          <a:p>
            <a:r>
              <a:rPr lang="en-US" dirty="0"/>
              <a:t>How run simulation.</a:t>
            </a:r>
          </a:p>
        </p:txBody>
      </p:sp>
    </p:spTree>
    <p:extLst>
      <p:ext uri="{BB962C8B-B14F-4D97-AF65-F5344CB8AC3E}">
        <p14:creationId xmlns:p14="http://schemas.microsoft.com/office/powerpoint/2010/main" val="1814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98A3-A37B-2A40-AC70-AA64F05AA616}"/>
              </a:ext>
            </a:extLst>
          </p:cNvPr>
          <p:cNvSpPr txBox="1"/>
          <p:nvPr/>
        </p:nvSpPr>
        <p:spPr>
          <a:xfrm>
            <a:off x="1233996" y="1864311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it is.</a:t>
            </a:r>
          </a:p>
          <a:p>
            <a:r>
              <a:rPr lang="en-US" dirty="0"/>
              <a:t>How calculate.</a:t>
            </a:r>
          </a:p>
          <a:p>
            <a:r>
              <a:rPr lang="en-US" dirty="0"/>
              <a:t>How run simulation.</a:t>
            </a:r>
          </a:p>
        </p:txBody>
      </p:sp>
    </p:spTree>
    <p:extLst>
      <p:ext uri="{BB962C8B-B14F-4D97-AF65-F5344CB8AC3E}">
        <p14:creationId xmlns:p14="http://schemas.microsoft.com/office/powerpoint/2010/main" val="33099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193766</TotalTime>
  <Words>563</Words>
  <Application>Microsoft Macintosh PowerPoint</Application>
  <PresentationFormat>On-screen Show 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Analyzing Signals and Transfer Functions  </vt:lpstr>
      <vt:lpstr>Agenda</vt:lpstr>
      <vt:lpstr>Running Example</vt:lpstr>
      <vt:lpstr>Final Value of a Signal</vt:lpstr>
      <vt:lpstr>Poles of a Transfer Transform</vt:lpstr>
      <vt:lpstr>Response to Initial Conditions</vt:lpstr>
      <vt:lpstr>Impulse Response</vt:lpstr>
      <vt:lpstr>Step Response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3096</cp:revision>
  <dcterms:created xsi:type="dcterms:W3CDTF">2008-11-04T22:35:39Z</dcterms:created>
  <dcterms:modified xsi:type="dcterms:W3CDTF">2022-04-21T23:18:24Z</dcterms:modified>
</cp:coreProperties>
</file>