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523" r:id="rId3"/>
    <p:sldId id="524" r:id="rId4"/>
    <p:sldId id="525" r:id="rId5"/>
    <p:sldId id="528" r:id="rId6"/>
    <p:sldId id="530" r:id="rId7"/>
    <p:sldId id="526" r:id="rId8"/>
    <p:sldId id="527" r:id="rId9"/>
    <p:sldId id="529" r:id="rId10"/>
    <p:sldId id="531" r:id="rId11"/>
    <p:sldId id="532" r:id="rId12"/>
    <p:sldId id="533" r:id="rId1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0"/>
    <p:restoredTop sz="86407"/>
  </p:normalViewPr>
  <p:slideViewPr>
    <p:cSldViewPr snapToGrid="0" snapToObjects="1">
      <p:cViewPr>
        <p:scale>
          <a:sx n="135" d="100"/>
          <a:sy n="135" d="100"/>
        </p:scale>
        <p:origin x="1360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5/14/22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7306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166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7442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Specify the dimensions of the matrices and their products.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066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to check algebra by considering </a:t>
            </a:r>
            <a:r>
              <a:rPr lang="en-US" dirty="0" err="1"/>
              <a:t>k_p</a:t>
            </a:r>
            <a:r>
              <a:rPr lang="en-US" dirty="0"/>
              <a:t> = 0 and expecting the eigenvalues of the </a:t>
            </a:r>
            <a:r>
              <a:rPr lang="en-US"/>
              <a:t>original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05392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1.png"/><Relationship Id="rId18" Type="http://schemas.openxmlformats.org/officeDocument/2006/relationships/image" Target="../media/image11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100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6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8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26" Type="http://schemas.openxmlformats.org/officeDocument/2006/relationships/image" Target="../media/image42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24" Type="http://schemas.openxmlformats.org/officeDocument/2006/relationships/image" Target="../media/image40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23" Type="http://schemas.openxmlformats.org/officeDocument/2006/relationships/image" Target="../media/image39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Relationship Id="rId27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Design of Full State Feedback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016"/>
            <a:ext cx="4633274" cy="838200"/>
          </a:xfrm>
        </p:spPr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/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847D06-89DC-8E4F-AD67-1A0771B2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69" y="1184695"/>
                <a:ext cx="6714266" cy="339773"/>
              </a:xfrm>
              <a:prstGeom prst="rect">
                <a:avLst/>
              </a:prstGeom>
              <a:blipFill>
                <a:blip r:embed="rId2"/>
                <a:stretch>
                  <a:fillRect t="-142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/>
              <p:nvPr/>
            </p:nvSpPr>
            <p:spPr>
              <a:xfrm>
                <a:off x="448805" y="1609974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6A6B2A-8484-8040-981F-8F8B11CD2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5" y="1609974"/>
                <a:ext cx="5380447" cy="676083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/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D7F3B5-CB58-3043-8BB0-5DA1CD159A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22" y="2484013"/>
                <a:ext cx="3226461" cy="6497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5B83F701-6B6A-134F-9264-29C7C368341B}"/>
              </a:ext>
            </a:extLst>
          </p:cNvPr>
          <p:cNvGrpSpPr/>
          <p:nvPr/>
        </p:nvGrpSpPr>
        <p:grpSpPr>
          <a:xfrm>
            <a:off x="213244" y="3150064"/>
            <a:ext cx="8878649" cy="789299"/>
            <a:chOff x="213244" y="3150064"/>
            <a:chExt cx="8878649" cy="7892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/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b>
                                  <m:sSubPr>
                                    <m:ctrlP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sub>
                                </m:s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</m:fun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119FC8DD-52A2-714C-97CF-E384F9607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14" y="3150064"/>
                  <a:ext cx="256531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/>
                <p:nvPr/>
              </p:nvSpPr>
              <p:spPr>
                <a:xfrm>
                  <a:off x="213244" y="3509373"/>
                  <a:ext cx="8878649" cy="42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DF91462-E677-1942-A75B-8625CD9C67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44" y="3509373"/>
                  <a:ext cx="8878649" cy="429990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/>
              <p:nvPr/>
            </p:nvSpPr>
            <p:spPr>
              <a:xfrm>
                <a:off x="665729" y="4030442"/>
                <a:ext cx="3306803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7983CF-EB10-5646-B148-ADC3BF7AE8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29" y="4030442"/>
                <a:ext cx="3306803" cy="423770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/>
              <p:nvPr/>
            </p:nvSpPr>
            <p:spPr>
              <a:xfrm>
                <a:off x="770994" y="4435331"/>
                <a:ext cx="452367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73716EC-24E5-8B43-908D-F15B4CAF2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4" y="4435331"/>
                <a:ext cx="4523674" cy="423770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3CE33EB4-D9C5-6541-B27B-E9FECB8E2458}"/>
              </a:ext>
            </a:extLst>
          </p:cNvPr>
          <p:cNvGrpSpPr/>
          <p:nvPr/>
        </p:nvGrpSpPr>
        <p:grpSpPr>
          <a:xfrm>
            <a:off x="4323890" y="2014616"/>
            <a:ext cx="1323439" cy="668458"/>
            <a:chOff x="4323890" y="2014616"/>
            <a:chExt cx="1323439" cy="6684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00F8AB-6ACD-5E48-A8CB-FEBB250EF6C8}"/>
                </a:ext>
              </a:extLst>
            </p:cNvPr>
            <p:cNvSpPr txBox="1"/>
            <p:nvPr/>
          </p:nvSpPr>
          <p:spPr>
            <a:xfrm rot="16200000">
              <a:off x="4721755" y="1616751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/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D0B783CB-ABE3-9645-B6D4-A5E88E316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3790" y="2313742"/>
                  <a:ext cx="514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26ABEF-3C30-1247-80D8-23A673B9E326}"/>
              </a:ext>
            </a:extLst>
          </p:cNvPr>
          <p:cNvGrpSpPr/>
          <p:nvPr/>
        </p:nvGrpSpPr>
        <p:grpSpPr>
          <a:xfrm>
            <a:off x="6161450" y="360372"/>
            <a:ext cx="2657844" cy="643236"/>
            <a:chOff x="665623" y="2566480"/>
            <a:chExt cx="2657844" cy="6432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EB57FC6-0662-DF48-BB68-832B683CC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10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/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DABF6C1-32B0-4F45-9A12-0674901F3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2922201"/>
                  <a:ext cx="2484333" cy="287515"/>
                </a:xfrm>
                <a:prstGeom prst="rect">
                  <a:avLst/>
                </a:prstGeom>
                <a:blipFill>
                  <a:blip r:embed="rId11"/>
                  <a:stretch>
                    <a:fillRect l="-1531" t="-12500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D60C3F3-CCF8-0547-90C4-F0BA74B81DDF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A05ED42-68E2-C14C-8BDF-ED707859B708}"/>
              </a:ext>
            </a:extLst>
          </p:cNvPr>
          <p:cNvGrpSpPr/>
          <p:nvPr/>
        </p:nvGrpSpPr>
        <p:grpSpPr>
          <a:xfrm>
            <a:off x="262725" y="5201688"/>
            <a:ext cx="6642011" cy="1150779"/>
            <a:chOff x="262725" y="4664358"/>
            <a:chExt cx="6642011" cy="115077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/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BD2CD7E-9D46-7A41-AA18-072E3E934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5" y="4664358"/>
                  <a:ext cx="6642011" cy="432747"/>
                </a:xfrm>
                <a:prstGeom prst="rect">
                  <a:avLst/>
                </a:prstGeom>
                <a:blipFill>
                  <a:blip r:embed="rId12"/>
                  <a:stretch>
                    <a:fillRect t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864" y="5055238"/>
                  <a:ext cx="205614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6250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860" y="5415027"/>
                  <a:ext cx="1351780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87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A1E6BB-176A-0643-AEB2-331290FD57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304016"/>
                <a:ext cx="8229600" cy="838200"/>
              </a:xfrm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/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ED3539-14C5-AE46-8541-E71183993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80" y="915969"/>
                <a:ext cx="5380447" cy="676083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02B29F6-3E06-CE4F-A657-9BD79042415A}"/>
              </a:ext>
            </a:extLst>
          </p:cNvPr>
          <p:cNvGrpSpPr/>
          <p:nvPr/>
        </p:nvGrpSpPr>
        <p:grpSpPr>
          <a:xfrm>
            <a:off x="457200" y="2908996"/>
            <a:ext cx="7880731" cy="748140"/>
            <a:chOff x="457200" y="2333949"/>
            <a:chExt cx="7880731" cy="7481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/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67983CF-EB10-5646-B148-ADC3BF7AE8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658319"/>
                  <a:ext cx="3181705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/>
                <p:nvPr/>
              </p:nvSpPr>
              <p:spPr>
                <a:xfrm>
                  <a:off x="3814257" y="2658319"/>
                  <a:ext cx="4523674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73716EC-24E5-8B43-908D-F15B4CAF25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257" y="2658319"/>
                  <a:ext cx="4523674" cy="423770"/>
                </a:xfrm>
                <a:prstGeom prst="rect">
                  <a:avLst/>
                </a:prstGeom>
                <a:blipFill>
                  <a:blip r:embed="rId6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/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0D8C7B4-013D-9542-B1DE-B3A3E0023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2333949"/>
                  <a:ext cx="3784882" cy="426527"/>
                </a:xfrm>
                <a:prstGeom prst="rect">
                  <a:avLst/>
                </a:prstGeom>
                <a:blipFill>
                  <a:blip r:embed="rId7"/>
                  <a:stretch>
                    <a:fillRect l="-2013" t="-5714"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A43B1D-EC92-C24D-9607-7E6D138EE134}"/>
              </a:ext>
            </a:extLst>
          </p:cNvPr>
          <p:cNvGrpSpPr/>
          <p:nvPr/>
        </p:nvGrpSpPr>
        <p:grpSpPr>
          <a:xfrm>
            <a:off x="525789" y="3900384"/>
            <a:ext cx="3656642" cy="793231"/>
            <a:chOff x="525789" y="3325337"/>
            <a:chExt cx="3656642" cy="793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/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0032F1B-4B65-B741-85AE-B14C491ED4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45" y="3718458"/>
                  <a:ext cx="2056140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3030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/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126838-0A5E-1940-8658-C1BB7B246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5587" y="3680356"/>
                  <a:ext cx="1351780" cy="400110"/>
                </a:xfrm>
                <a:prstGeom prst="rect">
                  <a:avLst/>
                </a:prstGeom>
                <a:blipFill>
                  <a:blip r:embed="rId9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/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a14:m>
                  <a:r>
                    <a:rPr lang="en-US" sz="2000" dirty="0"/>
                    <a:t>, we know that:</a:t>
                  </a: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F68D871-6C5F-7847-A8E2-FA2F4295F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3325337"/>
                  <a:ext cx="3656642" cy="426527"/>
                </a:xfrm>
                <a:prstGeom prst="rect">
                  <a:avLst/>
                </a:prstGeom>
                <a:blipFill>
                  <a:blip r:embed="rId10"/>
                  <a:stretch>
                    <a:fillRect l="-1730" t="-8824" r="-692" b="-2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70BFF6-8045-654D-8492-C4748D6A9DE3}"/>
              </a:ext>
            </a:extLst>
          </p:cNvPr>
          <p:cNvGrpSpPr/>
          <p:nvPr/>
        </p:nvGrpSpPr>
        <p:grpSpPr>
          <a:xfrm>
            <a:off x="1893377" y="5336830"/>
            <a:ext cx="4747903" cy="843318"/>
            <a:chOff x="1893377" y="4761783"/>
            <a:chExt cx="4747903" cy="84331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/>
                <p:nvPr/>
              </p:nvSpPr>
              <p:spPr>
                <a:xfrm>
                  <a:off x="1893377" y="4761783"/>
                  <a:ext cx="4188967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9416F3E-03E0-FF40-AD19-5DCBEA7D72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4761783"/>
                  <a:ext cx="4188967" cy="423770"/>
                </a:xfrm>
                <a:prstGeom prst="rect">
                  <a:avLst/>
                </a:prstGeom>
                <a:blipFill>
                  <a:blip r:embed="rId11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/>
                <p:nvPr/>
              </p:nvSpPr>
              <p:spPr>
                <a:xfrm>
                  <a:off x="1893377" y="5181331"/>
                  <a:ext cx="4747903" cy="423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F173B97-C57D-1E40-B344-A4480744C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3377" y="5181331"/>
                  <a:ext cx="4747903" cy="423770"/>
                </a:xfrm>
                <a:prstGeom prst="rect">
                  <a:avLst/>
                </a:prstGeom>
                <a:blipFill>
                  <a:blip r:embed="rId12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D70B5A2-7016-C646-83DD-ECD8E9F9D971}"/>
              </a:ext>
            </a:extLst>
          </p:cNvPr>
          <p:cNvSpPr/>
          <p:nvPr/>
        </p:nvSpPr>
        <p:spPr>
          <a:xfrm>
            <a:off x="457200" y="5942031"/>
            <a:ext cx="891519" cy="5397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347176-3E10-1640-955F-0974439A45B5}"/>
              </a:ext>
            </a:extLst>
          </p:cNvPr>
          <p:cNvGrpSpPr/>
          <p:nvPr/>
        </p:nvGrpSpPr>
        <p:grpSpPr>
          <a:xfrm>
            <a:off x="525789" y="4907588"/>
            <a:ext cx="3847207" cy="1259608"/>
            <a:chOff x="525789" y="4332541"/>
            <a:chExt cx="3847207" cy="1259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/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Solve for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000" dirty="0"/>
                    <a:t> using:</a:t>
                  </a: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2C48A9C-1609-C64F-B22A-6A3EF894E0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89" y="4332541"/>
                  <a:ext cx="3847207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45" t="-6061" r="-658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/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1C65190-858C-F540-8F79-08AA3D036A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4789002"/>
                  <a:ext cx="1102738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/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C38927D4-D576-3044-AC20-CEE9796CC2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780" y="5192039"/>
                  <a:ext cx="1114664" cy="400110"/>
                </a:xfrm>
                <a:prstGeom prst="rect">
                  <a:avLst/>
                </a:prstGeom>
                <a:blipFill>
                  <a:blip r:embed="rId15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DEEC1-C4DA-4D43-BCAC-300F31B69B56}"/>
              </a:ext>
            </a:extLst>
          </p:cNvPr>
          <p:cNvGrpSpPr/>
          <p:nvPr/>
        </p:nvGrpSpPr>
        <p:grpSpPr>
          <a:xfrm>
            <a:off x="-2382" y="1985220"/>
            <a:ext cx="8793214" cy="723974"/>
            <a:chOff x="139020" y="2013501"/>
            <a:chExt cx="8793214" cy="72397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3EF1309-41B6-4943-8752-BC02A4E0B8FB}"/>
                </a:ext>
              </a:extLst>
            </p:cNvPr>
            <p:cNvSpPr/>
            <p:nvPr/>
          </p:nvSpPr>
          <p:spPr>
            <a:xfrm>
              <a:off x="457200" y="2013501"/>
              <a:ext cx="8475034" cy="7239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/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0E9CD70-0BF6-5744-8CFA-665DAE65F2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020" y="2053555"/>
                  <a:ext cx="4282537" cy="271806"/>
                </a:xfrm>
                <a:prstGeom prst="rect">
                  <a:avLst/>
                </a:prstGeom>
                <a:blipFill>
                  <a:blip r:embed="rId16"/>
                  <a:stretch>
                    <a:fillRect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/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  <m: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39B493D-05FA-574A-92C3-C45EA22C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27" y="2415981"/>
                  <a:ext cx="5355953" cy="271806"/>
                </a:xfrm>
                <a:prstGeom prst="rect">
                  <a:avLst/>
                </a:prstGeom>
                <a:blipFill>
                  <a:blip r:embed="rId17"/>
                  <a:stretch>
                    <a:fillRect l="-473" t="-1363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7AA2FD-E160-AF47-ADE8-82E105B431CE}"/>
                </a:ext>
              </a:extLst>
            </p:cNvPr>
            <p:cNvSpPr txBox="1"/>
            <p:nvPr/>
          </p:nvSpPr>
          <p:spPr>
            <a:xfrm>
              <a:off x="5854720" y="2035570"/>
              <a:ext cx="23727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Characteristic polynomial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BAE52B8-99D0-1647-A026-A29316815AB3}"/>
                </a:ext>
              </a:extLst>
            </p:cNvPr>
            <p:cNvSpPr txBox="1"/>
            <p:nvPr/>
          </p:nvSpPr>
          <p:spPr>
            <a:xfrm>
              <a:off x="5883001" y="2397996"/>
              <a:ext cx="30492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Desired characteristic polynomial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821E79-C742-3A46-91D5-115CBB7B1AF5}"/>
              </a:ext>
            </a:extLst>
          </p:cNvPr>
          <p:cNvGrpSpPr/>
          <p:nvPr/>
        </p:nvGrpSpPr>
        <p:grpSpPr>
          <a:xfrm>
            <a:off x="4455865" y="1320611"/>
            <a:ext cx="1323439" cy="721172"/>
            <a:chOff x="4455865" y="1320611"/>
            <a:chExt cx="1323439" cy="72117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BF782E-BFBD-3B41-99CE-EDF7FE23C342}"/>
                </a:ext>
              </a:extLst>
            </p:cNvPr>
            <p:cNvSpPr txBox="1"/>
            <p:nvPr/>
          </p:nvSpPr>
          <p:spPr>
            <a:xfrm rot="16200000">
              <a:off x="4853730" y="922746"/>
              <a:ext cx="5277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/>
                <a:t>{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/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EFB2F71-EB1D-FE45-89E3-7B6F3569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3896" y="1672451"/>
                  <a:ext cx="514820" cy="369332"/>
                </a:xfrm>
                <a:prstGeom prst="rect">
                  <a:avLst/>
                </a:prstGeom>
                <a:blipFill>
                  <a:blip r:embed="rId18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9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B2F5-E7C0-0940-9C82-81CC53C9C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D1FC74-88C1-A648-AE8B-6EFFAEF8C1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55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Loop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84" y="5667410"/>
                <a:ext cx="4189989" cy="521553"/>
              </a:xfrm>
              <a:prstGeom prst="rect">
                <a:avLst/>
              </a:prstGeom>
              <a:blipFill>
                <a:blip r:embed="rId3"/>
                <a:stretch>
                  <a:fillRect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361" y="4960666"/>
                <a:ext cx="3833471" cy="521553"/>
              </a:xfrm>
              <a:prstGeom prst="rect">
                <a:avLst/>
              </a:prstGeom>
              <a:blipFill>
                <a:blip r:embed="rId14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992" y="4279963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91" y="3666077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/>
          <p:nvPr/>
        </p:nvGrpSpPr>
        <p:grpSpPr>
          <a:xfrm>
            <a:off x="1001789" y="1942965"/>
            <a:ext cx="6312833" cy="1115724"/>
            <a:chOff x="424342" y="1719912"/>
            <a:chExt cx="6312833" cy="111572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4486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4981818" y="2193492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9764" y="2008826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655" y="22581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194765" y="20850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1496606" y="2227603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176" y="2558637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342" y="1792306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643" y="17199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6802" y="1806656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433" y="1741365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5579517" y="204113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5881358" y="2175988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3516104" y="172560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9DBD22-CBD0-EE4D-A601-A86A1FB37D82}"/>
              </a:ext>
            </a:extLst>
          </p:cNvPr>
          <p:cNvSpPr txBox="1"/>
          <p:nvPr/>
        </p:nvSpPr>
        <p:spPr>
          <a:xfrm>
            <a:off x="578734" y="3508161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Assuming that the controller has full knowledge of SUC state, we want to design a controller so that the closed loop system has more desirable poles and the reference input is 0.</a:t>
            </a:r>
            <a:endParaRPr lang="en-US" sz="20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1010C8-B013-4B47-A679-A666DA54AF5F}"/>
              </a:ext>
            </a:extLst>
          </p:cNvPr>
          <p:cNvSpPr txBox="1"/>
          <p:nvPr/>
        </p:nvSpPr>
        <p:spPr>
          <a:xfrm>
            <a:off x="578734" y="1011457"/>
            <a:ext cx="7615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that the poles of the System Under Control (SUC) are too close to 0, or even positive.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FEE279-AA8B-B340-9BFB-C4218AE918FA}"/>
              </a:ext>
            </a:extLst>
          </p:cNvPr>
          <p:cNvGrpSpPr>
            <a:grpSpLocks noChangeAspect="1"/>
          </p:cNvGrpSpPr>
          <p:nvPr/>
        </p:nvGrpSpPr>
        <p:grpSpPr>
          <a:xfrm>
            <a:off x="2345967" y="4928040"/>
            <a:ext cx="3475935" cy="1163800"/>
            <a:chOff x="2078226" y="1761147"/>
            <a:chExt cx="3297531" cy="110406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9618C0F-8179-914B-BE4F-0D95D3EA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0870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FB9601-8C29-EB49-BCF7-C9B192D01C0E}"/>
                </a:ext>
              </a:extLst>
            </p:cNvPr>
            <p:cNvCxnSpPr>
              <a:cxnSpLocks/>
              <a:stCxn id="85" idx="3"/>
              <a:endCxn id="81" idx="1"/>
            </p:cNvCxnSpPr>
            <p:nvPr/>
          </p:nvCxnSpPr>
          <p:spPr>
            <a:xfrm flipV="1">
              <a:off x="3008157" y="2226180"/>
              <a:ext cx="1019604" cy="14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B239EF-6372-A042-8F7E-64290C73CCC9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22D937D-5092-F341-B577-94A6B1023F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379574"/>
                </a:xfrm>
                <a:prstGeom prst="rect">
                  <a:avLst/>
                </a:prstGeom>
                <a:blipFill>
                  <a:blip r:embed="rId10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EE686DCD-1E05-224F-9CBA-4BD990937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/>
                <p:nvPr/>
              </p:nvSpPr>
              <p:spPr>
                <a:xfrm>
                  <a:off x="3123666" y="2485634"/>
                  <a:ext cx="656164" cy="3795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2000" b="1" i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B602E85E-23CA-2448-A174-4C7D6F3757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666" y="2485634"/>
                  <a:ext cx="656164" cy="379574"/>
                </a:xfrm>
                <a:prstGeom prst="rect">
                  <a:avLst/>
                </a:prstGeom>
                <a:blipFill>
                  <a:blip r:embed="rId12"/>
                  <a:stretch>
                    <a:fillRect l="-9091" t="-9375" r="-3636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3773D06B-7023-074B-84FE-8C5B68EB9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379574"/>
                </a:xfrm>
                <a:prstGeom prst="rect">
                  <a:avLst/>
                </a:prstGeom>
                <a:blipFill>
                  <a:blip r:embed="rId13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B26E0CF6-0EB4-CF49-8AEA-C0557FC26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379574"/>
                </a:xfrm>
                <a:prstGeom prst="rect">
                  <a:avLst/>
                </a:prstGeom>
                <a:blipFill>
                  <a:blip r:embed="rId14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457492CA-31C7-5341-B500-5E8EB94DBF9E}"/>
                </a:ext>
              </a:extLst>
            </p:cNvPr>
            <p:cNvCxnSpPr>
              <a:cxnSpLocks/>
              <a:stCxn id="81" idx="2"/>
              <a:endCxn id="85" idx="2"/>
            </p:cNvCxnSpPr>
            <p:nvPr/>
          </p:nvCxnSpPr>
          <p:spPr>
            <a:xfrm rot="5400000">
              <a:off x="3445656" y="1641189"/>
              <a:ext cx="1424" cy="1806352"/>
            </a:xfrm>
            <a:prstGeom prst="bentConnector3">
              <a:avLst>
                <a:gd name="adj1" fmla="val 25378414"/>
              </a:avLst>
            </a:prstGeom>
            <a:ln w="571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826AA-E20D-0C44-88D8-FF3DAB5C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AAB04D-FFAB-2F49-BF7D-48CAC831C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F3D0ED-58F0-DB47-B850-23244181996B}"/>
              </a:ext>
            </a:extLst>
          </p:cNvPr>
          <p:cNvSpPr txBox="1"/>
          <p:nvPr/>
        </p:nvSpPr>
        <p:spPr>
          <a:xfrm>
            <a:off x="671331" y="981817"/>
            <a:ext cx="36311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S0-&gt;S1; k0*S0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S1-&gt;S2;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S2-&gt;S1; k2*S2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S2-&gt; ; k3*S2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k0=0.5; k1=1; k2=2; k3=3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5E7FEAA-0A9C-194B-BE8B-A6CAA386085A}"/>
              </a:ext>
            </a:extLst>
          </p:cNvPr>
          <p:cNvGrpSpPr/>
          <p:nvPr/>
        </p:nvGrpSpPr>
        <p:grpSpPr>
          <a:xfrm>
            <a:off x="665623" y="2566480"/>
            <a:ext cx="2657844" cy="765785"/>
            <a:chOff x="665623" y="2566480"/>
            <a:chExt cx="2657844" cy="7657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/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E78950-6A6F-F942-A03C-DB38A0905F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331" y="2566480"/>
                  <a:ext cx="2652136" cy="287515"/>
                </a:xfrm>
                <a:prstGeom prst="rect">
                  <a:avLst/>
                </a:prstGeom>
                <a:blipFill>
                  <a:blip r:embed="rId2"/>
                  <a:stretch>
                    <a:fillRect l="-1429" t="-13043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/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EAD20C2-E4AE-1149-9E43-ABD6E1A10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23" y="3044750"/>
                  <a:ext cx="2484333" cy="287515"/>
                </a:xfrm>
                <a:prstGeom prst="rect">
                  <a:avLst/>
                </a:prstGeom>
                <a:blipFill>
                  <a:blip r:embed="rId3"/>
                  <a:stretch>
                    <a:fillRect l="-1523" t="-8333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/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A6D9F8-596C-554D-981A-ED6A7B2B1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3659165"/>
                <a:ext cx="4422493" cy="684931"/>
              </a:xfrm>
              <a:prstGeom prst="rect">
                <a:avLst/>
              </a:prstGeom>
              <a:blipFill>
                <a:blip r:embed="rId4"/>
                <a:stretch>
                  <a:fillRect t="-3636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0F413C-8A8D-D847-B466-8BF93DF4398D}"/>
              </a:ext>
            </a:extLst>
          </p:cNvPr>
          <p:cNvSpPr txBox="1"/>
          <p:nvPr/>
        </p:nvSpPr>
        <p:spPr>
          <a:xfrm>
            <a:off x="542931" y="5396557"/>
            <a:ext cx="5830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System reaches steady state after 2 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/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16B4434-487A-5646-96A0-45B344A5E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23" y="4532285"/>
                <a:ext cx="2678105" cy="676083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chart&#10;&#10;Description automatically generated">
            <a:extLst>
              <a:ext uri="{FF2B5EF4-FFF2-40B4-BE49-F238E27FC236}">
                <a16:creationId xmlns:a16="http://schemas.microsoft.com/office/drawing/2014/main" id="{2A15E2E4-FF52-F14C-8DEE-BB92F7673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2976" y="971421"/>
            <a:ext cx="2718307" cy="185484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/>
              <p:nvPr/>
            </p:nvSpPr>
            <p:spPr>
              <a:xfrm>
                <a:off x="1776952" y="5946124"/>
                <a:ext cx="281686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/>
                  <a:t>Change to poles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18CF40-9B43-6B43-80EA-B10364C5B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952" y="5946124"/>
                <a:ext cx="2816861" cy="307777"/>
              </a:xfrm>
              <a:prstGeom prst="rect">
                <a:avLst/>
              </a:prstGeom>
              <a:blipFill>
                <a:blip r:embed="rId7"/>
                <a:stretch>
                  <a:fillRect l="-5381" t="-28000" r="-897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4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Finding Eigenvalues (Poles)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endParaRPr lang="en-US" i="1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35666" y="307385"/>
                <a:ext cx="8229600" cy="838200"/>
              </a:xfrm>
              <a:blipFill>
                <a:blip r:embed="rId3"/>
                <a:stretch>
                  <a:fillRect t="-11940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B037D4-599A-C349-B17E-7743CED83F72}"/>
              </a:ext>
            </a:extLst>
          </p:cNvPr>
          <p:cNvSpPr txBox="1"/>
          <p:nvPr/>
        </p:nvSpPr>
        <p:spPr>
          <a:xfrm>
            <a:off x="695227" y="3323320"/>
            <a:ext cx="3132268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polynomial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/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/>
                  <a:t>Eigenvalue, eigenvector pairs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such that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Or,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F0301A1-867B-B04F-ACBF-07790D56F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6" y="1443315"/>
                <a:ext cx="7391679" cy="615553"/>
              </a:xfrm>
              <a:prstGeom prst="rect">
                <a:avLst/>
              </a:prstGeom>
              <a:blipFill>
                <a:blip r:embed="rId4"/>
                <a:stretch>
                  <a:fillRect l="-2058" t="-1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/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That is,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/>
                  <a:t> has an eigenvector other than 0, it must be a singular matrix.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A110147-37B8-0A4B-888F-13CA44468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27" y="2329850"/>
                <a:ext cx="7753546" cy="707886"/>
              </a:xfrm>
              <a:prstGeom prst="rect">
                <a:avLst/>
              </a:prstGeom>
              <a:blipFill>
                <a:blip r:embed="rId5"/>
                <a:stretch>
                  <a:fillRect l="-81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6A36FB-609C-DE41-AE36-FCCBB3BE7FAB}"/>
              </a:ext>
            </a:extLst>
          </p:cNvPr>
          <p:cNvSpPr txBox="1"/>
          <p:nvPr/>
        </p:nvSpPr>
        <p:spPr>
          <a:xfrm>
            <a:off x="695227" y="4394991"/>
            <a:ext cx="28485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Characteristic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/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DBD7F68-4CCD-CF49-AB6B-07440D757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" y="3649950"/>
                <a:ext cx="6565769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/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det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𝑰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7F227-A940-B94C-8133-99B36A0E7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89" y="4732024"/>
                <a:ext cx="6565769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9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8" grpId="0"/>
      <p:bldP spid="41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1E6BB-176A-0643-AEB2-331290FD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poles of the system?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89E5E-152C-BB4E-AEEE-3AEDA580E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/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72B8D2-C28B-174C-B3C5-9C78596A7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433" y="1313740"/>
                <a:ext cx="2678105" cy="676083"/>
              </a:xfrm>
              <a:prstGeom prst="rect">
                <a:avLst/>
              </a:prstGeom>
              <a:blipFill>
                <a:blip r:embed="rId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/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The poles are the eigenvalues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6CACCE-81FF-BA48-A111-965BFDC86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1451727"/>
                <a:ext cx="4285147" cy="400110"/>
              </a:xfrm>
              <a:prstGeom prst="rect">
                <a:avLst/>
              </a:prstGeom>
              <a:blipFill>
                <a:blip r:embed="rId3"/>
                <a:stretch>
                  <a:fillRect l="-1479" t="-9375" r="-592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/>
              <p:nvPr/>
            </p:nvSpPr>
            <p:spPr>
              <a:xfrm>
                <a:off x="849976" y="3477126"/>
                <a:ext cx="6997493" cy="912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+6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8256A-B878-A249-A95E-34D5B3E4A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76" y="3477126"/>
                <a:ext cx="6997493" cy="912109"/>
              </a:xfrm>
              <a:prstGeom prst="rect">
                <a:avLst/>
              </a:prstGeom>
              <a:blipFill>
                <a:blip r:embed="rId4"/>
                <a:stretch>
                  <a:fillRect l="-18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FB8DA09-095F-E54D-9E7A-A66C76FE9402}"/>
              </a:ext>
            </a:extLst>
          </p:cNvPr>
          <p:cNvGrpSpPr/>
          <p:nvPr/>
        </p:nvGrpSpPr>
        <p:grpSpPr>
          <a:xfrm>
            <a:off x="829561" y="2396330"/>
            <a:ext cx="6238374" cy="679601"/>
            <a:chOff x="523189" y="3594457"/>
            <a:chExt cx="6238374" cy="67960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/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det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311A6CA-00BA-FC40-A963-89DF9B1E1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89" y="3594457"/>
                  <a:ext cx="62383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07" b="-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/>
                <p:nvPr/>
              </p:nvSpPr>
              <p:spPr>
                <a:xfrm>
                  <a:off x="1198549" y="3966281"/>
                  <a:ext cx="42484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A375336-D979-8242-BA01-CECDA17660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549" y="3966281"/>
                  <a:ext cx="4248407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893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/>
              <p:nvPr/>
            </p:nvSpPr>
            <p:spPr>
              <a:xfrm>
                <a:off x="754145" y="4720750"/>
                <a:ext cx="247901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∈{−0.34, −11.65}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36B47A-DC11-4D48-A512-C9329B61D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5" y="4720750"/>
                <a:ext cx="2479012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E15C86E2-5D82-F747-A395-4429A572CF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722" y="4720750"/>
            <a:ext cx="2718307" cy="185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6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3" y="307385"/>
            <a:ext cx="6387288" cy="838200"/>
          </a:xfrm>
        </p:spPr>
        <p:txBody>
          <a:bodyPr/>
          <a:lstStyle/>
          <a:p>
            <a:r>
              <a:rPr lang="en-US" dirty="0"/>
              <a:t>Formalizing The Design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B19D12-7B3C-5E49-9241-F52F11F79B34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41" idx="2"/>
              <a:endCxn id="45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35" y="1403582"/>
                <a:ext cx="262995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15" y="1917157"/>
                <a:ext cx="1826526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/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7475655-34E7-BF49-8239-F6D02F8B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5" y="2449665"/>
                <a:ext cx="29206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80" y="2854238"/>
                <a:ext cx="2664640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/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By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correctly, we can design the poles of the closed loop system. </a:t>
                </a:r>
                <a:endParaRPr lang="en-US" sz="20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1E5BE8F5-8D45-1A4B-B9DF-1878E3F83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3563465"/>
                <a:ext cx="8107184" cy="707886"/>
              </a:xfrm>
              <a:prstGeom prst="rect">
                <a:avLst/>
              </a:prstGeom>
              <a:blipFill>
                <a:blip r:embed="rId12"/>
                <a:stretch>
                  <a:fillRect l="-940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37A37A8-7478-1F43-93A0-AD6A9C720390}"/>
              </a:ext>
            </a:extLst>
          </p:cNvPr>
          <p:cNvSpPr txBox="1"/>
          <p:nvPr/>
        </p:nvSpPr>
        <p:spPr>
          <a:xfrm>
            <a:off x="3576391" y="1418971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SUC in closed loop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12B686-4933-724B-AE98-506B00D8A568}"/>
              </a:ext>
            </a:extLst>
          </p:cNvPr>
          <p:cNvSpPr txBox="1"/>
          <p:nvPr/>
        </p:nvSpPr>
        <p:spPr>
          <a:xfrm>
            <a:off x="3576391" y="193254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 operation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46BA9-009B-A741-9E83-030E6CFA2981}"/>
              </a:ext>
            </a:extLst>
          </p:cNvPr>
          <p:cNvSpPr txBox="1"/>
          <p:nvPr/>
        </p:nvSpPr>
        <p:spPr>
          <a:xfrm>
            <a:off x="3555156" y="2465054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Dynamics of the closed loop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/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This is because the poles of the closed loop system are the eigenvalues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6933D8-ABA0-1149-BE40-21A6C3FB4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28" y="4523376"/>
                <a:ext cx="7135138" cy="646331"/>
              </a:xfrm>
              <a:prstGeom prst="rect">
                <a:avLst/>
              </a:prstGeom>
              <a:blipFill>
                <a:blip r:embed="rId13"/>
                <a:stretch>
                  <a:fillRect l="-89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/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Goal</a:t>
                </a:r>
                <a:r>
                  <a:rPr lang="en-US" sz="2000" dirty="0"/>
                  <a:t>: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sz="2000" dirty="0"/>
                  <a:t> so that the poles of the closed loop system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,⋯,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DBF6A2-3C10-6D41-8689-04E3A88AF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86" y="5533535"/>
                <a:ext cx="6321097" cy="707886"/>
              </a:xfrm>
              <a:prstGeom prst="rect">
                <a:avLst/>
              </a:prstGeom>
              <a:blipFill>
                <a:blip r:embed="rId14"/>
                <a:stretch>
                  <a:fillRect l="-1004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01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5" grpId="0"/>
      <p:bldP spid="66" grpId="0"/>
      <p:bldP spid="67" grpId="0"/>
      <p:bldP spid="69" grpId="0"/>
      <p:bldP spid="12" grpId="0"/>
      <p:bldP spid="35" grpId="0"/>
      <p:bldP spid="36" grpId="0"/>
      <p:bldP spid="13" grpId="0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961439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Dimensions of Vector &amp; Matrices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3" y="1583110"/>
                <a:ext cx="2629951" cy="400110"/>
              </a:xfrm>
              <a:prstGeom prst="rect">
                <a:avLst/>
              </a:prstGeom>
              <a:blipFill>
                <a:blip r:embed="rId3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/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86BD2E4-5A9A-D344-8AF1-E386D95B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396" y="1602499"/>
                <a:ext cx="1826526" cy="400110"/>
              </a:xfrm>
              <a:prstGeom prst="rect">
                <a:avLst/>
              </a:prstGeom>
              <a:blipFill>
                <a:blip r:embed="rId4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/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12AC79-C689-7B49-9EC0-9AB7A328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347" y="1583110"/>
                <a:ext cx="2664640" cy="400110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/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We know: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a scalar,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DA1FC1-21FD-B64C-834E-3814BD537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6" y="2313901"/>
                <a:ext cx="3086440" cy="1015663"/>
              </a:xfrm>
              <a:prstGeom prst="rect">
                <a:avLst/>
              </a:prstGeom>
              <a:blipFill>
                <a:blip r:embed="rId6"/>
                <a:stretch>
                  <a:fillRect l="-163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/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What are the dimensions of: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A2878B-4C4D-D241-9812-1FF7E9007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35" y="3690570"/>
                <a:ext cx="3480931" cy="1323439"/>
              </a:xfrm>
              <a:prstGeom prst="rect">
                <a:avLst/>
              </a:prstGeom>
              <a:blipFill>
                <a:blip r:embed="rId7"/>
                <a:stretch>
                  <a:fillRect l="-1449" t="-188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/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1B74758-02C2-2B4C-82EC-BCCE61D222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4812" y="5074835"/>
                <a:ext cx="4153829" cy="584775"/>
              </a:xfrm>
              <a:prstGeom prst="rect">
                <a:avLst/>
              </a:prstGeom>
              <a:blipFill>
                <a:blip r:embed="rId8"/>
                <a:stretch>
                  <a:fillRect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/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4D88952-F824-374C-A4E9-CF801C32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370" y="5539722"/>
                <a:ext cx="56765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/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0F215B-5F58-6A41-B969-41CCE1D3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48" y="5539722"/>
                <a:ext cx="56765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CE4F85-0B9C-E544-A145-4964D3D95A8D}"/>
              </a:ext>
            </a:extLst>
          </p:cNvPr>
          <p:cNvSpPr txBox="1"/>
          <p:nvPr/>
        </p:nvSpPr>
        <p:spPr>
          <a:xfrm rot="16200000">
            <a:off x="5320292" y="3748227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/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327E45-3A7F-4840-8CE9-9AC1C5761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8149" y="4182609"/>
                <a:ext cx="5739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/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A3DA2A-CDFB-DC41-AE05-3AA13F42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630" y="5539722"/>
                <a:ext cx="57394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30DE34E-9926-C941-872B-29F2FDAEAA66}"/>
              </a:ext>
            </a:extLst>
          </p:cNvPr>
          <p:cNvSpPr txBox="1"/>
          <p:nvPr/>
        </p:nvSpPr>
        <p:spPr>
          <a:xfrm rot="16200000">
            <a:off x="5856253" y="4766406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/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3D6636F-4E98-D046-9C1F-C1B5C52BB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055" y="4764883"/>
                <a:ext cx="57394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/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BF29E6C6-1C47-3F4E-B2FB-FFD3AE3A07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4" y="5539722"/>
                <a:ext cx="56765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/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437C3DC-336A-6A48-AEFF-CAE005DE73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8265" y="5539722"/>
                <a:ext cx="517962" cy="307777"/>
              </a:xfrm>
              <a:prstGeom prst="rect">
                <a:avLst/>
              </a:prstGeom>
              <a:blipFill>
                <a:blip r:embed="rId15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/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i="1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28988251-97BF-CE4B-AAD2-CF9C81CDC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141" y="3303166"/>
                <a:ext cx="2814168" cy="584775"/>
              </a:xfrm>
              <a:prstGeom prst="rect">
                <a:avLst/>
              </a:prstGeom>
              <a:blipFill>
                <a:blip r:embed="rId16"/>
                <a:stretch>
                  <a:fillRect r="-897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/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8063BCC-A65D-9C42-B8C9-006649197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786" y="3791242"/>
                <a:ext cx="511679" cy="307777"/>
              </a:xfrm>
              <a:prstGeom prst="rect">
                <a:avLst/>
              </a:prstGeom>
              <a:blipFill>
                <a:blip r:embed="rId17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/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23FC79A5-5292-E844-A477-C5E1D8D68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916" y="3791241"/>
                <a:ext cx="567655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/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3284BA0-E904-A441-B9A4-CD1F5710B7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257" y="3797946"/>
                <a:ext cx="517962" cy="307777"/>
              </a:xfrm>
              <a:prstGeom prst="rect">
                <a:avLst/>
              </a:prstGeom>
              <a:blipFill>
                <a:blip r:embed="rId19"/>
                <a:stretch>
                  <a:fillRect l="-487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/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6C4AC70-6E44-0D46-AFF0-DC6451108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74" y="4028720"/>
                <a:ext cx="567655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/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B56CBE8-A18F-D94F-9379-618C9331C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334512"/>
                <a:ext cx="573940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/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/>
                  <a:t>1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09B9D33-A7AA-644F-A50E-D4471AE7B8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82" y="4662848"/>
                <a:ext cx="517962" cy="307777"/>
              </a:xfrm>
              <a:prstGeom prst="rect">
                <a:avLst/>
              </a:prstGeom>
              <a:blipFill>
                <a:blip r:embed="rId22"/>
                <a:stretch>
                  <a:fillRect l="-2381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E43D9E5-80E2-9241-97A7-EA2CD764D16A}"/>
              </a:ext>
            </a:extLst>
          </p:cNvPr>
          <p:cNvGrpSpPr>
            <a:grpSpLocks noChangeAspect="1"/>
          </p:cNvGrpSpPr>
          <p:nvPr/>
        </p:nvGrpSpPr>
        <p:grpSpPr>
          <a:xfrm>
            <a:off x="6988698" y="308376"/>
            <a:ext cx="1853832" cy="778655"/>
            <a:chOff x="2078226" y="1761147"/>
            <a:chExt cx="3297531" cy="138504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F903BF-506F-3749-99FE-19D9092B7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761" y="191867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D21599-37DB-244A-B8F0-36C66CA3074B}"/>
                </a:ext>
              </a:extLst>
            </p:cNvPr>
            <p:cNvCxnSpPr>
              <a:cxnSpLocks/>
              <a:stCxn id="62" idx="3"/>
              <a:endCxn id="58" idx="1"/>
            </p:cNvCxnSpPr>
            <p:nvPr/>
          </p:nvCxnSpPr>
          <p:spPr>
            <a:xfrm>
              <a:off x="3008157" y="2227603"/>
              <a:ext cx="1019604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F0C0E32-183B-6942-8453-BDB56A525D2C}"/>
                </a:ext>
              </a:extLst>
            </p:cNvPr>
            <p:cNvCxnSpPr>
              <a:cxnSpLocks/>
            </p:cNvCxnSpPr>
            <p:nvPr/>
          </p:nvCxnSpPr>
          <p:spPr>
            <a:xfrm>
              <a:off x="4685090" y="2232726"/>
              <a:ext cx="597703" cy="294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/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7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9148CF-D9CE-DB47-B011-AD30774D99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817" y="2008825"/>
                  <a:ext cx="712053" cy="44780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40524746-4A84-7D4D-90EB-B6B210D39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226" y="1910128"/>
                  <a:ext cx="929931" cy="63495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/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:r>
                    <a:rPr lang="en-US" sz="700" b="1" dirty="0">
                      <a:solidFill>
                        <a:schemeClr val="tx1"/>
                      </a:solidFill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82025AB-DED4-A34F-8EA3-EE77862119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510" y="2700431"/>
                  <a:ext cx="804937" cy="44575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/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E14ED4C-0265-ED41-92A9-D041AE970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0078" y="1806655"/>
                  <a:ext cx="716480" cy="44780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/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72009AEA-48D2-B540-B14C-4E82AFE35B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279" y="1761147"/>
                  <a:ext cx="716478" cy="44780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Elbow Connector 70">
              <a:extLst>
                <a:ext uri="{FF2B5EF4-FFF2-40B4-BE49-F238E27FC236}">
                  <a16:creationId xmlns:a16="http://schemas.microsoft.com/office/drawing/2014/main" id="{DB06CAD0-12A0-A641-B7DA-B667994A8CD2}"/>
                </a:ext>
              </a:extLst>
            </p:cNvPr>
            <p:cNvCxnSpPr>
              <a:cxnSpLocks/>
              <a:stCxn id="58" idx="2"/>
              <a:endCxn id="62" idx="2"/>
            </p:cNvCxnSpPr>
            <p:nvPr/>
          </p:nvCxnSpPr>
          <p:spPr>
            <a:xfrm rot="5400000" flipH="1">
              <a:off x="3442096" y="1646175"/>
              <a:ext cx="8547" cy="1806352"/>
            </a:xfrm>
            <a:prstGeom prst="bentConnector3">
              <a:avLst>
                <a:gd name="adj1" fmla="val -5959333"/>
              </a:avLst>
            </a:prstGeom>
            <a:ln w="3810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525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5" grpId="0"/>
      <p:bldP spid="28" grpId="0"/>
      <p:bldP spid="6" grpId="0"/>
      <p:bldP spid="30" grpId="0"/>
      <p:bldP spid="31" grpId="0"/>
      <p:bldP spid="32" grpId="0"/>
      <p:bldP spid="34" grpId="0"/>
      <p:bldP spid="37" grpId="0"/>
      <p:bldP spid="38" grpId="0"/>
      <p:bldP spid="39" grpId="0"/>
      <p:bldP spid="40" grpId="0"/>
      <p:bldP spid="46" grpId="0"/>
      <p:bldP spid="47" grpId="0"/>
      <p:bldP spid="51" grpId="0"/>
      <p:bldP spid="52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8229600" cy="838200"/>
          </a:xfrm>
        </p:spPr>
        <p:txBody>
          <a:bodyPr/>
          <a:lstStyle/>
          <a:p>
            <a:r>
              <a:rPr lang="en-US" dirty="0"/>
              <a:t>Solving for Closed Loop Poles:</a:t>
            </a:r>
            <a:br>
              <a:rPr lang="en-US" dirty="0"/>
            </a:br>
            <a:r>
              <a:rPr lang="en-US" sz="3200" i="1" dirty="0"/>
              <a:t>Solution Strategy</a:t>
            </a:r>
            <a:endParaRPr lang="en-US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/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B037D4-599A-C349-B17E-7743CED8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967120"/>
                <a:ext cx="4282537" cy="339773"/>
              </a:xfrm>
              <a:prstGeom prst="rect">
                <a:avLst/>
              </a:prstGeom>
              <a:blipFill>
                <a:blip r:embed="rId3"/>
                <a:stretch>
                  <a:fillRect l="-296" t="-18519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/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want the poles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That is, we want the characteristic polynomial to be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5A3619-ECC7-3F4E-8DA7-582216C0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2460392"/>
                <a:ext cx="7871381" cy="646331"/>
              </a:xfrm>
              <a:prstGeom prst="rect">
                <a:avLst/>
              </a:prstGeom>
              <a:blipFill>
                <a:blip r:embed="rId4"/>
                <a:stretch>
                  <a:fillRect l="-645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/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911AC8-5591-EB43-9BB3-B3CEA4965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689" y="3158612"/>
                <a:ext cx="6478184" cy="334194"/>
              </a:xfrm>
              <a:prstGeom prst="rect">
                <a:avLst/>
              </a:prstGeom>
              <a:blipFill>
                <a:blip r:embed="rId5"/>
                <a:stretch>
                  <a:fillRect l="-587" t="-17857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/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Observations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constants that are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91CA6A-BE3E-FD4F-A9A7-092B07E1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3752680"/>
                <a:ext cx="5828147" cy="923330"/>
              </a:xfrm>
              <a:prstGeom prst="rect">
                <a:avLst/>
              </a:prstGeom>
              <a:blipFill>
                <a:blip r:embed="rId6"/>
                <a:stretch>
                  <a:fillRect l="-87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/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F0AB5BF-8ABD-3942-BA0C-EA9D7D370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1490843"/>
                <a:ext cx="2664640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/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cs typeface="Arial" panose="020B0604020202020204" pitchFamily="34" charset="0"/>
                  </a:rPr>
                  <a:t>Strategy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Expand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equations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cs typeface="Arial" panose="020B0604020202020204" pitchFamily="34" charset="0"/>
                  </a:rPr>
                  <a:t>Solve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values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𝑷</m:t>
                        </m:r>
                      </m:sub>
                    </m:sSub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489E4D-1E5B-6E4B-8F38-C0B8EC19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08" y="4769990"/>
                <a:ext cx="5828147" cy="1254895"/>
              </a:xfrm>
              <a:prstGeom prst="rect">
                <a:avLst/>
              </a:prstGeom>
              <a:blipFill>
                <a:blip r:embed="rId8"/>
                <a:stretch>
                  <a:fillRect l="-870" t="-2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75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201075</TotalTime>
  <Words>1223</Words>
  <Application>Microsoft Macintosh PowerPoint</Application>
  <PresentationFormat>On-screen Show (4:3)</PresentationFormat>
  <Paragraphs>194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Design of Full State Feedback  </vt:lpstr>
      <vt:lpstr>Closed Loop System</vt:lpstr>
      <vt:lpstr>The Design Problem</vt:lpstr>
      <vt:lpstr>A Simple Example</vt:lpstr>
      <vt:lpstr>Finding Eigenvalues (Poles) for A </vt:lpstr>
      <vt:lpstr>What are the poles of the system?</vt:lpstr>
      <vt:lpstr>Formalizing The Design Problem</vt:lpstr>
      <vt:lpstr>Solving for Closed Loop Poles: Dimensions of Vector &amp; Matrices</vt:lpstr>
      <vt:lpstr>Solving for Closed Loop Poles: Solution Strategy</vt:lpstr>
      <vt:lpstr>Running Example</vt:lpstr>
      <vt:lpstr>Solve for k_P</vt:lpstr>
      <vt:lpstr>How Well Does it Work?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3380</cp:revision>
  <dcterms:created xsi:type="dcterms:W3CDTF">2008-11-04T22:35:39Z</dcterms:created>
  <dcterms:modified xsi:type="dcterms:W3CDTF">2022-05-15T16:21:42Z</dcterms:modified>
</cp:coreProperties>
</file>