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523" r:id="rId3"/>
    <p:sldId id="524" r:id="rId4"/>
    <p:sldId id="525" r:id="rId5"/>
    <p:sldId id="528" r:id="rId6"/>
    <p:sldId id="530" r:id="rId7"/>
    <p:sldId id="526" r:id="rId8"/>
    <p:sldId id="527" r:id="rId9"/>
    <p:sldId id="529" r:id="rId10"/>
    <p:sldId id="531" r:id="rId11"/>
    <p:sldId id="532" r:id="rId12"/>
    <p:sldId id="533" r:id="rId13"/>
    <p:sldId id="534" r:id="rId1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10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5/16/22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5/16/22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30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66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44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66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check algebra by considering </a:t>
            </a:r>
            <a:r>
              <a:rPr lang="en-US" dirty="0" err="1"/>
              <a:t>k_p</a:t>
            </a:r>
            <a:r>
              <a:rPr lang="en-US" dirty="0"/>
              <a:t> = 0 and expecting the eigenvalues of the original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539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4.png"/><Relationship Id="rId18" Type="http://schemas.openxmlformats.org/officeDocument/2006/relationships/image" Target="../media/image11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3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11" Type="http://schemas.openxmlformats.org/officeDocument/2006/relationships/image" Target="../media/image102.png"/><Relationship Id="rId5" Type="http://schemas.openxmlformats.org/officeDocument/2006/relationships/image" Target="../media/image95.png"/><Relationship Id="rId15" Type="http://schemas.openxmlformats.org/officeDocument/2006/relationships/image" Target="../media/image115.png"/><Relationship Id="rId10" Type="http://schemas.openxmlformats.org/officeDocument/2006/relationships/image" Target="../media/image101.png"/><Relationship Id="rId4" Type="http://schemas.openxmlformats.org/officeDocument/2006/relationships/image" Target="../media/image94.png"/><Relationship Id="rId9" Type="http://schemas.openxmlformats.org/officeDocument/2006/relationships/image" Target="../media/image100.png"/><Relationship Id="rId14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11" Type="http://schemas.openxmlformats.org/officeDocument/2006/relationships/image" Target="../media/image127.png"/><Relationship Id="rId5" Type="http://schemas.openxmlformats.org/officeDocument/2006/relationships/image" Target="../media/image122.png"/><Relationship Id="rId10" Type="http://schemas.openxmlformats.org/officeDocument/2006/relationships/image" Target="../media/image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31.png"/><Relationship Id="rId26" Type="http://schemas.openxmlformats.org/officeDocument/2006/relationships/image" Target="../media/image139.png"/><Relationship Id="rId21" Type="http://schemas.openxmlformats.org/officeDocument/2006/relationships/image" Target="../media/image134.png"/><Relationship Id="rId12" Type="http://schemas.openxmlformats.org/officeDocument/2006/relationships/image" Target="../media/image19.png"/><Relationship Id="rId17" Type="http://schemas.openxmlformats.org/officeDocument/2006/relationships/image" Target="../media/image130.png"/><Relationship Id="rId25" Type="http://schemas.openxmlformats.org/officeDocument/2006/relationships/image" Target="../media/image138.png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.png"/><Relationship Id="rId24" Type="http://schemas.openxmlformats.org/officeDocument/2006/relationships/image" Target="../media/image137.png"/><Relationship Id="rId15" Type="http://schemas.openxmlformats.org/officeDocument/2006/relationships/image" Target="../media/image22.png"/><Relationship Id="rId23" Type="http://schemas.openxmlformats.org/officeDocument/2006/relationships/image" Target="../media/image136.png"/><Relationship Id="rId10" Type="http://schemas.openxmlformats.org/officeDocument/2006/relationships/image" Target="../media/image17.png"/><Relationship Id="rId19" Type="http://schemas.openxmlformats.org/officeDocument/2006/relationships/image" Target="../media/image132.png"/><Relationship Id="rId14" Type="http://schemas.openxmlformats.org/officeDocument/2006/relationships/image" Target="../media/image21.png"/><Relationship Id="rId22" Type="http://schemas.openxmlformats.org/officeDocument/2006/relationships/image" Target="../media/image135.png"/><Relationship Id="rId27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50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48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47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Design of Full State Feedback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016"/>
            <a:ext cx="4633274" cy="838200"/>
          </a:xfrm>
        </p:spPr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/>
              <p:nvPr/>
            </p:nvSpPr>
            <p:spPr>
              <a:xfrm>
                <a:off x="402969" y="1184695"/>
                <a:ext cx="6714266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9" y="1184695"/>
                <a:ext cx="6714266" cy="339773"/>
              </a:xfrm>
              <a:prstGeom prst="rect">
                <a:avLst/>
              </a:prstGeom>
              <a:blipFill>
                <a:blip r:embed="rId2"/>
                <a:stretch>
                  <a:fillRect t="-1428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6A6B2A-8484-8040-981F-8F8B11CD2153}"/>
                  </a:ext>
                </a:extLst>
              </p:cNvPr>
              <p:cNvSpPr/>
              <p:nvPr/>
            </p:nvSpPr>
            <p:spPr>
              <a:xfrm>
                <a:off x="448805" y="1609974"/>
                <a:ext cx="5370829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6A6B2A-8484-8040-981F-8F8B11CD2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5" y="1609974"/>
                <a:ext cx="5370829" cy="676083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D7F3B5-CB58-3043-8BB0-5DA1CD159A3E}"/>
                  </a:ext>
                </a:extLst>
              </p:cNvPr>
              <p:cNvSpPr/>
              <p:nvPr/>
            </p:nvSpPr>
            <p:spPr>
              <a:xfrm>
                <a:off x="1448022" y="2484013"/>
                <a:ext cx="3226461" cy="649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D7F3B5-CB58-3043-8BB0-5DA1CD159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22" y="2484013"/>
                <a:ext cx="3226461" cy="649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B83F701-6B6A-134F-9264-29C7C368341B}"/>
              </a:ext>
            </a:extLst>
          </p:cNvPr>
          <p:cNvGrpSpPr/>
          <p:nvPr/>
        </p:nvGrpSpPr>
        <p:grpSpPr>
          <a:xfrm>
            <a:off x="97494" y="3150064"/>
            <a:ext cx="8992654" cy="789299"/>
            <a:chOff x="97494" y="3150064"/>
            <a:chExt cx="8992654" cy="789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/>
                <p:nvPr/>
              </p:nvSpPr>
              <p:spPr>
                <a:xfrm>
                  <a:off x="325514" y="3150064"/>
                  <a:ext cx="256531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fun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14" y="3150064"/>
                  <a:ext cx="256531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/>
                <p:nvPr/>
              </p:nvSpPr>
              <p:spPr>
                <a:xfrm>
                  <a:off x="97494" y="3509373"/>
                  <a:ext cx="8992654" cy="42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94" y="3509373"/>
                  <a:ext cx="8992654" cy="429990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/>
              <p:nvPr/>
            </p:nvSpPr>
            <p:spPr>
              <a:xfrm>
                <a:off x="665729" y="4030442"/>
                <a:ext cx="3181705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9" y="4030442"/>
                <a:ext cx="3181705" cy="423770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/>
              <p:nvPr/>
            </p:nvSpPr>
            <p:spPr>
              <a:xfrm>
                <a:off x="770994" y="4435331"/>
                <a:ext cx="4442050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4" y="4435331"/>
                <a:ext cx="4442050" cy="423770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CE33EB4-D9C5-6541-B27B-E9FECB8E2458}"/>
              </a:ext>
            </a:extLst>
          </p:cNvPr>
          <p:cNvGrpSpPr/>
          <p:nvPr/>
        </p:nvGrpSpPr>
        <p:grpSpPr>
          <a:xfrm>
            <a:off x="4323890" y="2014616"/>
            <a:ext cx="1323439" cy="668458"/>
            <a:chOff x="4323890" y="2014616"/>
            <a:chExt cx="1323439" cy="6684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00F8AB-6ACD-5E48-A8CB-FEBB250EF6C8}"/>
                </a:ext>
              </a:extLst>
            </p:cNvPr>
            <p:cNvSpPr txBox="1"/>
            <p:nvPr/>
          </p:nvSpPr>
          <p:spPr>
            <a:xfrm rot="16200000">
              <a:off x="4721755" y="1616751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0B783CB-ABE3-9645-B6D4-A5E88E31656E}"/>
                    </a:ext>
                  </a:extLst>
                </p:cNvPr>
                <p:cNvSpPr/>
                <p:nvPr/>
              </p:nvSpPr>
              <p:spPr>
                <a:xfrm>
                  <a:off x="4763790" y="2313742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0B783CB-ABE3-9645-B6D4-A5E88E3165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790" y="2313742"/>
                  <a:ext cx="514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26ABEF-3C30-1247-80D8-23A673B9E326}"/>
              </a:ext>
            </a:extLst>
          </p:cNvPr>
          <p:cNvGrpSpPr/>
          <p:nvPr/>
        </p:nvGrpSpPr>
        <p:grpSpPr>
          <a:xfrm>
            <a:off x="6161450" y="360372"/>
            <a:ext cx="2657844" cy="643236"/>
            <a:chOff x="665623" y="2566480"/>
            <a:chExt cx="2657844" cy="643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10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/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blipFill>
                  <a:blip r:embed="rId11"/>
                  <a:stretch>
                    <a:fillRect l="-1531" t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D60C3F3-CCF8-0547-90C4-F0BA74B81DDF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05ED42-68E2-C14C-8BDF-ED707859B708}"/>
              </a:ext>
            </a:extLst>
          </p:cNvPr>
          <p:cNvGrpSpPr/>
          <p:nvPr/>
        </p:nvGrpSpPr>
        <p:grpSpPr>
          <a:xfrm>
            <a:off x="262725" y="5201688"/>
            <a:ext cx="6642011" cy="1150779"/>
            <a:chOff x="262725" y="4664358"/>
            <a:chExt cx="6642011" cy="1150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/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  <a:blipFill>
                  <a:blip r:embed="rId12"/>
                  <a:stretch>
                    <a:fillRect t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8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  <a:blipFill>
                <a:blip r:embed="rId3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/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02B29F6-3E06-CE4F-A657-9BD79042415A}"/>
              </a:ext>
            </a:extLst>
          </p:cNvPr>
          <p:cNvGrpSpPr/>
          <p:nvPr/>
        </p:nvGrpSpPr>
        <p:grpSpPr>
          <a:xfrm>
            <a:off x="457200" y="2908996"/>
            <a:ext cx="7755633" cy="748140"/>
            <a:chOff x="457200" y="2333949"/>
            <a:chExt cx="7755633" cy="748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/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/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257" y="2658319"/>
                  <a:ext cx="4398576" cy="423770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/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blipFill>
                  <a:blip r:embed="rId7"/>
                  <a:stretch>
                    <a:fillRect l="-2013" t="-5714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A43B1D-EC92-C24D-9607-7E6D138EE134}"/>
              </a:ext>
            </a:extLst>
          </p:cNvPr>
          <p:cNvGrpSpPr/>
          <p:nvPr/>
        </p:nvGrpSpPr>
        <p:grpSpPr>
          <a:xfrm>
            <a:off x="525789" y="3900384"/>
            <a:ext cx="3656642" cy="793231"/>
            <a:chOff x="525789" y="3325337"/>
            <a:chExt cx="3656642" cy="793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/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blipFill>
                  <a:blip r:embed="rId10"/>
                  <a:stretch>
                    <a:fillRect l="-1730" t="-8824" r="-692" b="-2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70BFF6-8045-654D-8492-C4748D6A9DE3}"/>
              </a:ext>
            </a:extLst>
          </p:cNvPr>
          <p:cNvGrpSpPr/>
          <p:nvPr/>
        </p:nvGrpSpPr>
        <p:grpSpPr>
          <a:xfrm>
            <a:off x="1893377" y="5336830"/>
            <a:ext cx="4735271" cy="843318"/>
            <a:chOff x="1893377" y="4761783"/>
            <a:chExt cx="4735271" cy="843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/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4761783"/>
                  <a:ext cx="4063869" cy="423770"/>
                </a:xfrm>
                <a:prstGeom prst="rect">
                  <a:avLst/>
                </a:prstGeom>
                <a:blipFill>
                  <a:blip r:embed="rId11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/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5181331"/>
                  <a:ext cx="4735271" cy="423770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0B5A2-7016-C646-83DD-ECD8E9F9D971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47176-3E10-1640-955F-0974439A45B5}"/>
              </a:ext>
            </a:extLst>
          </p:cNvPr>
          <p:cNvGrpSpPr/>
          <p:nvPr/>
        </p:nvGrpSpPr>
        <p:grpSpPr>
          <a:xfrm>
            <a:off x="525789" y="4907588"/>
            <a:ext cx="3847207" cy="1259608"/>
            <a:chOff x="525789" y="4332541"/>
            <a:chExt cx="3847207" cy="1259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/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Solve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000" dirty="0"/>
                    <a:t> using: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1645" t="-6061" r="-65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/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/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  <a:blipFill>
                  <a:blip r:embed="rId1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DEEC1-C4DA-4D43-BCAC-300F31B69B56}"/>
              </a:ext>
            </a:extLst>
          </p:cNvPr>
          <p:cNvGrpSpPr/>
          <p:nvPr/>
        </p:nvGrpSpPr>
        <p:grpSpPr>
          <a:xfrm>
            <a:off x="-2382" y="1985220"/>
            <a:ext cx="8793214" cy="723974"/>
            <a:chOff x="139020" y="2013501"/>
            <a:chExt cx="8793214" cy="7239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EF1309-41B6-4943-8752-BC02A4E0B8FB}"/>
                </a:ext>
              </a:extLst>
            </p:cNvPr>
            <p:cNvSpPr/>
            <p:nvPr/>
          </p:nvSpPr>
          <p:spPr>
            <a:xfrm>
              <a:off x="457200" y="2013501"/>
              <a:ext cx="8475034" cy="723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/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blipFill>
                  <a:blip r:embed="rId16"/>
                  <a:stretch>
                    <a:fillRect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/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blipFill>
                  <a:blip r:embed="rId17"/>
                  <a:stretch>
                    <a:fillRect l="-473"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7AA2FD-E160-AF47-ADE8-82E105B431CE}"/>
                </a:ext>
              </a:extLst>
            </p:cNvPr>
            <p:cNvSpPr txBox="1"/>
            <p:nvPr/>
          </p:nvSpPr>
          <p:spPr>
            <a:xfrm>
              <a:off x="5854720" y="2035570"/>
              <a:ext cx="237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Characteristic polynomial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E52B8-99D0-1647-A026-A29316815AB3}"/>
                </a:ext>
              </a:extLst>
            </p:cNvPr>
            <p:cNvSpPr txBox="1"/>
            <p:nvPr/>
          </p:nvSpPr>
          <p:spPr>
            <a:xfrm>
              <a:off x="5883001" y="2397996"/>
              <a:ext cx="304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Desired characteristic polynomial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821E79-C742-3A46-91D5-115CBB7B1AF5}"/>
              </a:ext>
            </a:extLst>
          </p:cNvPr>
          <p:cNvGrpSpPr/>
          <p:nvPr/>
        </p:nvGrpSpPr>
        <p:grpSpPr>
          <a:xfrm>
            <a:off x="4455865" y="1320611"/>
            <a:ext cx="1323439" cy="721172"/>
            <a:chOff x="4455865" y="1320611"/>
            <a:chExt cx="1323439" cy="7211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BF782E-BFBD-3B41-99CE-EDF7FE23C342}"/>
                </a:ext>
              </a:extLst>
            </p:cNvPr>
            <p:cNvSpPr txBox="1"/>
            <p:nvPr/>
          </p:nvSpPr>
          <p:spPr>
            <a:xfrm rot="16200000">
              <a:off x="4853730" y="92274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/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9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B2F5-E7C0-0940-9C82-81CC53C9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9245"/>
            <a:ext cx="8229600" cy="838200"/>
          </a:xfrm>
        </p:spPr>
        <p:txBody>
          <a:bodyPr/>
          <a:lstStyle/>
          <a:p>
            <a:r>
              <a:rPr lang="en-US" dirty="0"/>
              <a:t>How Well Does State Feedback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FC74-88C1-A648-AE8B-6EFFAEF8C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2D8B25-9A9F-F945-838C-36A68BAF18F5}"/>
              </a:ext>
            </a:extLst>
          </p:cNvPr>
          <p:cNvGrpSpPr/>
          <p:nvPr/>
        </p:nvGrpSpPr>
        <p:grpSpPr>
          <a:xfrm>
            <a:off x="4458642" y="1475085"/>
            <a:ext cx="4228158" cy="1163800"/>
            <a:chOff x="1593744" y="4928040"/>
            <a:chExt cx="4228158" cy="11638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992DF1-51E0-B645-A8D9-203229758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914231-CB77-CE45-8969-23F630473764}"/>
                </a:ext>
              </a:extLst>
            </p:cNvPr>
            <p:cNvCxnSpPr>
              <a:cxnSpLocks/>
              <a:stCxn id="15" idx="3"/>
              <a:endCxn id="1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279A7F2-55D2-4C45-903D-F0192AD45A2F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BB27DE6-80EE-1D4C-B24A-E42D899E5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700D72E-E617-1E4A-BFE9-080E9EB3F5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CF8D59-FCC3-6E47-8A58-6016FF41B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4"/>
                  <a:stretch>
                    <a:fillRect l="-9091" t="-9375" r="-1818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BE397F1-3289-7147-AF36-F4236E273F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387BFEB-3D58-7C43-984C-F9C864C1A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05331AB7-6CAF-D541-B6EC-D7FC37F696F0}"/>
                </a:ext>
              </a:extLst>
            </p:cNvPr>
            <p:cNvCxnSpPr>
              <a:cxnSpLocks/>
              <a:stCxn id="11" idx="2"/>
              <a:endCxn id="1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4E6861-3CAA-9B4F-A267-72AC796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A811B8A-DB48-6748-A429-5832E8FD9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9C2508-EC4F-F347-870B-57D20A600509}"/>
              </a:ext>
            </a:extLst>
          </p:cNvPr>
          <p:cNvGrpSpPr/>
          <p:nvPr/>
        </p:nvGrpSpPr>
        <p:grpSpPr>
          <a:xfrm>
            <a:off x="587562" y="3839022"/>
            <a:ext cx="3475970" cy="2286000"/>
            <a:chOff x="587562" y="3676972"/>
            <a:chExt cx="3475970" cy="2286000"/>
          </a:xfrm>
        </p:grpSpPr>
        <p:pic>
          <p:nvPicPr>
            <p:cNvPr id="25" name="Picture 24" descr="Chart, line chart&#10;&#10;Description automatically generated">
              <a:extLst>
                <a:ext uri="{FF2B5EF4-FFF2-40B4-BE49-F238E27FC236}">
                  <a16:creationId xmlns:a16="http://schemas.microsoft.com/office/drawing/2014/main" id="{4AF82E26-FE12-F94A-8537-20D783A24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7562" y="3676972"/>
              <a:ext cx="3475970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/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-1, -1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=[−8, 36]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91A66D5-EBFE-964A-ACA2-398D4B614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935" y="4317477"/>
                  <a:ext cx="1781578" cy="707886"/>
                </a:xfrm>
                <a:prstGeom prst="rect">
                  <a:avLst/>
                </a:prstGeom>
                <a:blipFill>
                  <a:blip r:embed="rId9"/>
                  <a:stretch>
                    <a:fillRect l="-3546" t="-3509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20BC5D-EE7E-5841-B74D-7DB852FCE21B}"/>
              </a:ext>
            </a:extLst>
          </p:cNvPr>
          <p:cNvGrpSpPr/>
          <p:nvPr/>
        </p:nvGrpSpPr>
        <p:grpSpPr>
          <a:xfrm>
            <a:off x="683196" y="1197445"/>
            <a:ext cx="3350172" cy="2286000"/>
            <a:chOff x="683196" y="1197445"/>
            <a:chExt cx="3350172" cy="2286000"/>
          </a:xfrm>
        </p:grpSpPr>
        <p:pic>
          <p:nvPicPr>
            <p:cNvPr id="22" name="Picture 21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4CBCA0D-82DB-BE49-92CC-6A1507F3D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3196" y="1197445"/>
              <a:ext cx="3350172" cy="2286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8A37CC-1904-C54D-AA8A-D4E640A29500}"/>
                </a:ext>
              </a:extLst>
            </p:cNvPr>
            <p:cNvSpPr txBox="1"/>
            <p:nvPr/>
          </p:nvSpPr>
          <p:spPr>
            <a:xfrm>
              <a:off x="1487063" y="1981056"/>
              <a:ext cx="213391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Uncontrolled</a:t>
              </a:r>
            </a:p>
            <a:p>
              <a:r>
                <a:rPr lang="en-US" sz="2000" dirty="0"/>
                <a:t>Poles: </a:t>
              </a:r>
              <a:r>
                <a:rPr lang="en-US" sz="2000"/>
                <a:t>-0.54, -5.5</a:t>
              </a:r>
              <a:endParaRPr lang="en-US" sz="20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ED7A6E7-12E2-5B43-B60B-B8633964086E}"/>
              </a:ext>
            </a:extLst>
          </p:cNvPr>
          <p:cNvGrpSpPr/>
          <p:nvPr/>
        </p:nvGrpSpPr>
        <p:grpSpPr>
          <a:xfrm>
            <a:off x="4751572" y="3888285"/>
            <a:ext cx="3421113" cy="2286000"/>
            <a:chOff x="4751572" y="3760960"/>
            <a:chExt cx="3421113" cy="2286000"/>
          </a:xfrm>
        </p:grpSpPr>
        <p:pic>
          <p:nvPicPr>
            <p:cNvPr id="27" name="Picture 26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5F6483C5-2FF5-C44F-A2DE-A37FA2C7E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751572" y="3760960"/>
              <a:ext cx="3421113" cy="2286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/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Poles: -10, -10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=[28, 54]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B8AD01-73AF-114A-B5C9-A9C91C575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009" y="4339703"/>
                  <a:ext cx="1850186" cy="707886"/>
                </a:xfrm>
                <a:prstGeom prst="rect">
                  <a:avLst/>
                </a:prstGeom>
                <a:blipFill>
                  <a:blip r:embed="rId12"/>
                  <a:stretch>
                    <a:fillRect l="-3401" t="-5263" r="-2041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C84408-97BB-DB4E-B97D-CD31CE289EBE}"/>
              </a:ext>
            </a:extLst>
          </p:cNvPr>
          <p:cNvSpPr txBox="1"/>
          <p:nvPr/>
        </p:nvSpPr>
        <p:spPr>
          <a:xfrm>
            <a:off x="2055903" y="6180706"/>
            <a:ext cx="4642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 DC gain changes with the poles.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5A34D8-B169-984A-B7F4-3E7BC278CA78}"/>
              </a:ext>
            </a:extLst>
          </p:cNvPr>
          <p:cNvSpPr txBox="1"/>
          <p:nvPr/>
        </p:nvSpPr>
        <p:spPr>
          <a:xfrm>
            <a:off x="1487063" y="3515676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Step Response</a:t>
            </a:r>
          </a:p>
        </p:txBody>
      </p:sp>
    </p:spTree>
    <p:extLst>
      <p:ext uri="{BB962C8B-B14F-4D97-AF65-F5344CB8AC3E}">
        <p14:creationId xmlns:p14="http://schemas.microsoft.com/office/powerpoint/2010/main" val="435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561E-DC8E-4D46-9185-35C05B42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775"/>
            <a:ext cx="8229600" cy="838200"/>
          </a:xfrm>
        </p:spPr>
        <p:txBody>
          <a:bodyPr/>
          <a:lstStyle/>
          <a:p>
            <a:r>
              <a:rPr lang="en-US" dirty="0"/>
              <a:t>Adjusting for DC Gain of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02315-A4F8-9843-932F-F685F5BDCD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3BAC90-A01E-A546-87E5-BF57142A960C}"/>
              </a:ext>
            </a:extLst>
          </p:cNvPr>
          <p:cNvGrpSpPr/>
          <p:nvPr/>
        </p:nvGrpSpPr>
        <p:grpSpPr>
          <a:xfrm>
            <a:off x="575170" y="1235711"/>
            <a:ext cx="4228158" cy="1163800"/>
            <a:chOff x="1593744" y="4928040"/>
            <a:chExt cx="4228158" cy="1163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882EEC-6C19-B746-AF79-3F92B2C7C5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84808A5-FA06-E742-B8DC-C905A07328CC}"/>
                </a:ext>
              </a:extLst>
            </p:cNvPr>
            <p:cNvCxnSpPr>
              <a:cxnSpLocks/>
              <a:stCxn id="9" idx="3"/>
              <a:endCxn id="5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573A1C1-E0D6-7945-A475-72AC58E98825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3959F1B-62EA-E343-891B-BF7D32B52BAD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394FBFA-02A9-9C45-AEF2-458FB54A0B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A57BD8B-8BBA-B64E-B108-94E31F7F9733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6A65BAB-E1B7-9948-8E16-0B00A3FC2E07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6F9C36-23A5-E046-8958-D217B70DD96A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CD66A2E1-5E4C-1449-95F5-42A7A73DBE93}"/>
                </a:ext>
              </a:extLst>
            </p:cNvPr>
            <p:cNvCxnSpPr>
              <a:cxnSpLocks/>
              <a:stCxn id="5" idx="2"/>
              <a:endCxn id="9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B07BB8-C471-744F-8010-BCBED480E9E3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DF95F9A-BBD1-A343-AF50-A1310D29B782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53F3D2-6FF2-CE4F-AA27-D47DA1225319}"/>
              </a:ext>
            </a:extLst>
          </p:cNvPr>
          <p:cNvGrpSpPr/>
          <p:nvPr/>
        </p:nvGrpSpPr>
        <p:grpSpPr>
          <a:xfrm>
            <a:off x="5341297" y="1325796"/>
            <a:ext cx="3556486" cy="828440"/>
            <a:chOff x="5341297" y="1325796"/>
            <a:chExt cx="3556486" cy="828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28FB95-8D3E-D842-8EFE-5B03C9AFF43C}"/>
                    </a:ext>
                  </a:extLst>
                </p:cNvPr>
                <p:cNvSpPr/>
                <p:nvPr/>
              </p:nvSpPr>
              <p:spPr>
                <a:xfrm>
                  <a:off x="5341297" y="1325796"/>
                  <a:ext cx="355648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28FB95-8D3E-D842-8EFE-5B03C9AFF4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97" y="1325796"/>
                  <a:ext cx="3556486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600616-D972-E44F-AA87-367DA5FF6CE1}"/>
                    </a:ext>
                  </a:extLst>
                </p:cNvPr>
                <p:cNvSpPr/>
                <p:nvPr/>
              </p:nvSpPr>
              <p:spPr>
                <a:xfrm>
                  <a:off x="5341297" y="1754126"/>
                  <a:ext cx="16550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2600616-D972-E44F-AA87-367DA5FF6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297" y="1754126"/>
                  <a:ext cx="1655005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F6672A-0EAA-0F4E-9053-6F575395F532}"/>
                  </a:ext>
                </a:extLst>
              </p:cNvPr>
              <p:cNvSpPr/>
              <p:nvPr/>
            </p:nvSpPr>
            <p:spPr>
              <a:xfrm>
                <a:off x="1798021" y="2613335"/>
                <a:ext cx="1847301" cy="73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0F6672A-0EAA-0F4E-9053-6F575395F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021" y="2613335"/>
                <a:ext cx="1847301" cy="733149"/>
              </a:xfrm>
              <a:prstGeom prst="rect">
                <a:avLst/>
              </a:prstGeom>
              <a:blipFill>
                <a:blip r:embed="rId18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1E396A-7FEA-B347-B903-7F8EA5F03297}"/>
                  </a:ext>
                </a:extLst>
              </p:cNvPr>
              <p:cNvSpPr/>
              <p:nvPr/>
            </p:nvSpPr>
            <p:spPr>
              <a:xfrm>
                <a:off x="726267" y="3469392"/>
                <a:ext cx="38457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1E396A-7FEA-B347-B903-7F8EA5F03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67" y="3469392"/>
                <a:ext cx="3845733" cy="400110"/>
              </a:xfrm>
              <a:prstGeom prst="rect">
                <a:avLst/>
              </a:prstGeom>
              <a:blipFill>
                <a:blip r:embed="rId1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CAEFB5-E5AA-7B4B-96C3-783682DFDE3F}"/>
                  </a:ext>
                </a:extLst>
              </p:cNvPr>
              <p:cNvSpPr/>
              <p:nvPr/>
            </p:nvSpPr>
            <p:spPr>
              <a:xfrm>
                <a:off x="726267" y="3932934"/>
                <a:ext cx="381905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7CAEFB5-E5AA-7B4B-96C3-783682DFD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67" y="3932934"/>
                <a:ext cx="3819058" cy="400110"/>
              </a:xfrm>
              <a:prstGeom prst="rect">
                <a:avLst/>
              </a:prstGeom>
              <a:blipFill>
                <a:blip r:embed="rId2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DBF40-5850-6243-B9E1-246AFA803322}"/>
                  </a:ext>
                </a:extLst>
              </p:cNvPr>
              <p:cNvSpPr/>
              <p:nvPr/>
            </p:nvSpPr>
            <p:spPr>
              <a:xfrm>
                <a:off x="778508" y="4677615"/>
                <a:ext cx="35707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82DBF40-5850-6243-B9E1-246AFA803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08" y="4677615"/>
                <a:ext cx="3570721" cy="400110"/>
              </a:xfrm>
              <a:prstGeom prst="rect">
                <a:avLst/>
              </a:prstGeom>
              <a:blipFill>
                <a:blip r:embed="rId2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C5163D8D-730A-CF44-9290-C739F340C25A}"/>
              </a:ext>
            </a:extLst>
          </p:cNvPr>
          <p:cNvSpPr txBox="1"/>
          <p:nvPr/>
        </p:nvSpPr>
        <p:spPr>
          <a:xfrm rot="5400000">
            <a:off x="2826727" y="4360323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2AC78-6516-064D-93FA-F6BC6B394504}"/>
                  </a:ext>
                </a:extLst>
              </p:cNvPr>
              <p:cNvSpPr/>
              <p:nvPr/>
            </p:nvSpPr>
            <p:spPr>
              <a:xfrm>
                <a:off x="2747006" y="5471865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022AC78-6516-064D-93FA-F6BC6B394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06" y="5471865"/>
                <a:ext cx="573940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EF0905-5F35-2F46-9371-D7934CA9AE34}"/>
                  </a:ext>
                </a:extLst>
              </p:cNvPr>
              <p:cNvSpPr/>
              <p:nvPr/>
            </p:nvSpPr>
            <p:spPr>
              <a:xfrm>
                <a:off x="3809175" y="4969568"/>
                <a:ext cx="5676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9EF0905-5F35-2F46-9371-D7934CA9A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175" y="4969568"/>
                <a:ext cx="56765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E30898-87BC-5C4F-8DA6-0016CA99EE8E}"/>
                  </a:ext>
                </a:extLst>
              </p:cNvPr>
              <p:cNvSpPr/>
              <p:nvPr/>
            </p:nvSpPr>
            <p:spPr>
              <a:xfrm>
                <a:off x="1772068" y="496956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8E30898-87BC-5C4F-8DA6-0016CA99E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068" y="4969568"/>
                <a:ext cx="517962" cy="307777"/>
              </a:xfrm>
              <a:prstGeom prst="rect">
                <a:avLst/>
              </a:prstGeom>
              <a:blipFill>
                <a:blip r:embed="rId24"/>
                <a:stretch>
                  <a:fillRect l="-4762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ACBDDE-B05D-A34E-86D5-6B5BF981BACA}"/>
                  </a:ext>
                </a:extLst>
              </p:cNvPr>
              <p:cNvSpPr/>
              <p:nvPr/>
            </p:nvSpPr>
            <p:spPr>
              <a:xfrm>
                <a:off x="928596" y="4969568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9ACBDDE-B05D-A34E-86D5-6B5BF981B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6" y="4969568"/>
                <a:ext cx="511679" cy="307777"/>
              </a:xfrm>
              <a:prstGeom prst="rect">
                <a:avLst/>
              </a:prstGeom>
              <a:blipFill>
                <a:blip r:embed="rId2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36083D-CDAC-424B-8F1C-2A6C9389A7BD}"/>
                  </a:ext>
                </a:extLst>
              </p:cNvPr>
              <p:cNvSpPr/>
              <p:nvPr/>
            </p:nvSpPr>
            <p:spPr>
              <a:xfrm>
                <a:off x="4970734" y="4677615"/>
                <a:ext cx="324467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(0)=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736083D-CDAC-424B-8F1C-2A6C9389A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734" y="4677615"/>
                <a:ext cx="3244670" cy="400110"/>
              </a:xfrm>
              <a:prstGeom prst="rect">
                <a:avLst/>
              </a:prstGeom>
              <a:blipFill>
                <a:blip r:embed="rId26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D304C3-99A0-6D44-9496-31D862D28673}"/>
                  </a:ext>
                </a:extLst>
              </p:cNvPr>
              <p:cNvSpPr/>
              <p:nvPr/>
            </p:nvSpPr>
            <p:spPr>
              <a:xfrm>
                <a:off x="4821976" y="5137539"/>
                <a:ext cx="3810530" cy="1052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𝑅𝑌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den>
                      </m:f>
                    </m:oMath>
                  </m:oMathPara>
                </a14:m>
                <a:endParaRPr lang="en-US" sz="2000" b="0" i="1" dirty="0"/>
              </a:p>
              <a:p>
                <a:pPr/>
                <a:endParaRPr lang="en-US" sz="2000" i="1" dirty="0"/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D304C3-99A0-6D44-9496-31D862D28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976" y="5137539"/>
                <a:ext cx="3810530" cy="105201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86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/>
          <p:nvPr/>
        </p:nvGrpSpPr>
        <p:grpSpPr>
          <a:xfrm>
            <a:off x="1001789" y="1942965"/>
            <a:ext cx="6312833" cy="1115724"/>
            <a:chOff x="424342" y="1719912"/>
            <a:chExt cx="6312833" cy="1115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9DBD22-CBD0-EE4D-A601-A86A1FB37D82}"/>
              </a:ext>
            </a:extLst>
          </p:cNvPr>
          <p:cNvSpPr txBox="1"/>
          <p:nvPr/>
        </p:nvSpPr>
        <p:spPr>
          <a:xfrm>
            <a:off x="578734" y="350816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that the controller has full knowledge of SUC state, we want to design a controller so that the closed loop system has more desirable poles.</a:t>
            </a:r>
            <a:endParaRPr 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010C8-B013-4B47-A679-A666DA54AF5F}"/>
              </a:ext>
            </a:extLst>
          </p:cNvPr>
          <p:cNvSpPr txBox="1"/>
          <p:nvPr/>
        </p:nvSpPr>
        <p:spPr>
          <a:xfrm>
            <a:off x="578734" y="1011457"/>
            <a:ext cx="761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 poles of the System Under Control (SUC) are too close to 0, or even positive.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7400E2-7D06-2247-A484-4FA76BF6A7B2}"/>
              </a:ext>
            </a:extLst>
          </p:cNvPr>
          <p:cNvGrpSpPr/>
          <p:nvPr/>
        </p:nvGrpSpPr>
        <p:grpSpPr>
          <a:xfrm>
            <a:off x="1593744" y="4928040"/>
            <a:ext cx="4228158" cy="1163800"/>
            <a:chOff x="1593744" y="4928040"/>
            <a:chExt cx="4228158" cy="116380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0976" y="5083582"/>
              <a:ext cx="678383" cy="6693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326209" y="5418235"/>
              <a:ext cx="1074767" cy="150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5093868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142" y="5189119"/>
                  <a:ext cx="750577" cy="400112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967" y="5085082"/>
                  <a:ext cx="980242" cy="6693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968" y="5691728"/>
                  <a:ext cx="691664" cy="400112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39" y="4976010"/>
                  <a:ext cx="755243" cy="400112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661" y="4928040"/>
                  <a:ext cx="755241" cy="400112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  <a:stCxn id="81" idx="2"/>
              <a:endCxn id="85" idx="2"/>
            </p:cNvCxnSpPr>
            <p:nvPr/>
          </p:nvCxnSpPr>
          <p:spPr>
            <a:xfrm rot="5400000">
              <a:off x="3787378" y="4801597"/>
              <a:ext cx="1501" cy="1904080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944A7EE-2C3B-3241-B904-F81B6EDFAC44}"/>
                </a:ext>
              </a:extLst>
            </p:cNvPr>
            <p:cNvCxnSpPr>
              <a:cxnSpLocks/>
            </p:cNvCxnSpPr>
            <p:nvPr/>
          </p:nvCxnSpPr>
          <p:spPr>
            <a:xfrm>
              <a:off x="1726481" y="5425135"/>
              <a:ext cx="630040" cy="310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/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28F94D9-1B91-934C-9182-E5AF26382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744" y="4991400"/>
                  <a:ext cx="71686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6AA-E20D-0C44-88D8-FF3DAB5C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AB04D-FFAB-2F49-BF7D-48CAC831C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D0ED-58F0-DB47-B850-23244181996B}"/>
              </a:ext>
            </a:extLst>
          </p:cNvPr>
          <p:cNvSpPr txBox="1"/>
          <p:nvPr/>
        </p:nvSpPr>
        <p:spPr>
          <a:xfrm>
            <a:off x="671331" y="981817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S0-&gt;S1; k0*S0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S1-&gt;S2;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S2-&gt;S1; k2*S2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 ; k3*S2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k0=0.5; k1=1; k2=2; k3=3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7FEAA-0A9C-194B-BE8B-A6CAA386085A}"/>
              </a:ext>
            </a:extLst>
          </p:cNvPr>
          <p:cNvGrpSpPr/>
          <p:nvPr/>
        </p:nvGrpSpPr>
        <p:grpSpPr>
          <a:xfrm>
            <a:off x="665623" y="2566480"/>
            <a:ext cx="2657844" cy="765785"/>
            <a:chOff x="665623" y="2566480"/>
            <a:chExt cx="2657844" cy="765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2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/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blipFill>
                  <a:blip r:embed="rId3"/>
                  <a:stretch>
                    <a:fillRect l="-1523" t="-833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/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blipFill>
                <a:blip r:embed="rId4"/>
                <a:stretch>
                  <a:fillRect t="-363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0F413C-8A8D-D847-B466-8BF93DF4398D}"/>
              </a:ext>
            </a:extLst>
          </p:cNvPr>
          <p:cNvSpPr txBox="1"/>
          <p:nvPr/>
        </p:nvSpPr>
        <p:spPr>
          <a:xfrm>
            <a:off x="542931" y="5396557"/>
            <a:ext cx="5892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</a:t>
            </a:r>
            <a:r>
              <a:rPr lang="en-US" sz="2000" dirty="0" err="1"/>
              <a:t>Stablize</a:t>
            </a:r>
            <a:r>
              <a:rPr lang="en-US" sz="2000" dirty="0"/>
              <a:t> the closed loop system by 1 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/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A15E2E4-FF52-F14C-8DEE-BB92F7673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976" y="971421"/>
            <a:ext cx="2718307" cy="1854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/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Change the poles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52" y="5946124"/>
                <a:ext cx="2959528" cy="307777"/>
              </a:xfrm>
              <a:prstGeom prst="rect">
                <a:avLst/>
              </a:prstGeom>
              <a:blipFill>
                <a:blip r:embed="rId7"/>
                <a:stretch>
                  <a:fillRect l="-5128" t="-28000" r="-855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Finding Eigenvalues (Poles)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  <a:blipFill>
                <a:blip r:embed="rId3"/>
                <a:stretch>
                  <a:fillRect t="-1194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037D4-599A-C349-B17E-7743CED83F72}"/>
              </a:ext>
            </a:extLst>
          </p:cNvPr>
          <p:cNvSpPr txBox="1"/>
          <p:nvPr/>
        </p:nvSpPr>
        <p:spPr>
          <a:xfrm>
            <a:off x="695227" y="3323320"/>
            <a:ext cx="313226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polynomial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/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Eigenvalue, eigenvector pairs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blipFill>
                <a:blip r:embed="rId4"/>
                <a:stretch>
                  <a:fillRect l="-2058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/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That is,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has an eigenvector other than 0, it must be a singular matrix.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  <a:blipFill>
                <a:blip r:embed="rId5"/>
                <a:stretch>
                  <a:fillRect l="-81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96A36FB-609C-DE41-AE36-FCCBB3BE7FAB}"/>
              </a:ext>
            </a:extLst>
          </p:cNvPr>
          <p:cNvSpPr txBox="1"/>
          <p:nvPr/>
        </p:nvSpPr>
        <p:spPr>
          <a:xfrm>
            <a:off x="695227" y="4394991"/>
            <a:ext cx="28485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/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/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8" grpId="0"/>
      <p:bldP spid="41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in the 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/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/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poles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blipFill>
                <a:blip r:embed="rId3"/>
                <a:stretch>
                  <a:fillRect l="-1479" t="-9375" r="-592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/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6" y="3477126"/>
                <a:ext cx="5349605" cy="666529"/>
              </a:xfrm>
              <a:prstGeom prst="rect">
                <a:avLst/>
              </a:prstGeom>
              <a:blipFill>
                <a:blip r:embed="rId4"/>
                <a:stretch>
                  <a:fillRect l="-473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FB8DA09-095F-E54D-9E7A-A66C76FE9402}"/>
              </a:ext>
            </a:extLst>
          </p:cNvPr>
          <p:cNvGrpSpPr/>
          <p:nvPr/>
        </p:nvGrpSpPr>
        <p:grpSpPr>
          <a:xfrm>
            <a:off x="829561" y="2396330"/>
            <a:ext cx="6238374" cy="679601"/>
            <a:chOff x="523189" y="3594457"/>
            <a:chExt cx="6238374" cy="6796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/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610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/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549" y="3966281"/>
                  <a:ext cx="355623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/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∈{−0.54, −5.5}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4720750"/>
                <a:ext cx="2193677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15C86E2-5D82-F747-A395-4429A572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722" y="4720750"/>
            <a:ext cx="2718307" cy="18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3" y="307385"/>
            <a:ext cx="6387288" cy="838200"/>
          </a:xfrm>
        </p:spPr>
        <p:txBody>
          <a:bodyPr/>
          <a:lstStyle/>
          <a:p>
            <a:r>
              <a:rPr lang="en-US" dirty="0"/>
              <a:t>Formalizing 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1917157"/>
                <a:ext cx="2591030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/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5" y="2449665"/>
                <a:ext cx="3727687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i="1" dirty="0"/>
                  <a:t>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2854238"/>
                <a:ext cx="3542188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/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correctly, we can design the poles of the closed loop system.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blipFill>
                <a:blip r:embed="rId7"/>
                <a:stretch>
                  <a:fillRect l="-940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7A37A8-7478-1F43-93A0-AD6A9C720390}"/>
              </a:ext>
            </a:extLst>
          </p:cNvPr>
          <p:cNvSpPr txBox="1"/>
          <p:nvPr/>
        </p:nvSpPr>
        <p:spPr>
          <a:xfrm>
            <a:off x="4914999" y="141897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SUC in closed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2B686-4933-724B-AE98-506B00D8A568}"/>
              </a:ext>
            </a:extLst>
          </p:cNvPr>
          <p:cNvSpPr txBox="1"/>
          <p:nvPr/>
        </p:nvSpPr>
        <p:spPr>
          <a:xfrm>
            <a:off x="4914999" y="19325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operation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46BA9-009B-A741-9E83-030E6CFA2981}"/>
              </a:ext>
            </a:extLst>
          </p:cNvPr>
          <p:cNvSpPr txBox="1"/>
          <p:nvPr/>
        </p:nvSpPr>
        <p:spPr>
          <a:xfrm>
            <a:off x="4893764" y="246505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the closed loop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/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is because the poles of the closed loop system are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  <a:blipFill>
                <a:blip r:embed="rId8"/>
                <a:stretch>
                  <a:fillRect l="-89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/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</a:t>
                </a:r>
                <a:r>
                  <a:rPr lang="en-US" sz="2000" dirty="0"/>
                  <a:t>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so that the poles of the closed loop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blipFill>
                <a:blip r:embed="rId9"/>
                <a:stretch>
                  <a:fillRect l="-100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FBCD3A6-1033-AE45-91DF-98F6513A08CC}"/>
              </a:ext>
            </a:extLst>
          </p:cNvPr>
          <p:cNvGrpSpPr/>
          <p:nvPr/>
        </p:nvGrpSpPr>
        <p:grpSpPr>
          <a:xfrm>
            <a:off x="6603083" y="357084"/>
            <a:ext cx="2239447" cy="729947"/>
            <a:chOff x="6603083" y="357084"/>
            <a:chExt cx="2239447" cy="72994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4703" y="396936"/>
              <a:ext cx="361804" cy="35696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7511494" y="570612"/>
              <a:ext cx="573209" cy="480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</p:cNvCxnSpPr>
            <p:nvPr/>
          </p:nvCxnSpPr>
          <p:spPr>
            <a:xfrm>
              <a:off x="8454245" y="573492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058" y="447618"/>
                  <a:ext cx="400308" cy="25174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698" y="392131"/>
                  <a:ext cx="522796" cy="3569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150" y="836431"/>
                  <a:ext cx="452526" cy="250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683" y="362241"/>
                  <a:ext cx="402796" cy="2517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735" y="364938"/>
                  <a:ext cx="402795" cy="25174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41" idx="2"/>
              <a:endCxn id="45" idx="2"/>
            </p:cNvCxnSpPr>
            <p:nvPr/>
          </p:nvCxnSpPr>
          <p:spPr>
            <a:xfrm rot="5400000" flipH="1">
              <a:off x="7755449" y="243741"/>
              <a:ext cx="4805" cy="1015509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BDB90E-6039-BF42-9F88-36F7845E1BC4}"/>
                </a:ext>
              </a:extLst>
            </p:cNvPr>
            <p:cNvCxnSpPr>
              <a:cxnSpLocks/>
            </p:cNvCxnSpPr>
            <p:nvPr/>
          </p:nvCxnSpPr>
          <p:spPr>
            <a:xfrm>
              <a:off x="6645874" y="565638"/>
              <a:ext cx="336021" cy="165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/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700" b="0" dirty="0">
                      <a:solidFill>
                        <a:schemeClr val="tx1"/>
                      </a:solidFill>
                    </a:rPr>
                    <a:t>R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9AFAD655-FC0C-6E46-92EC-6354291A5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083" y="357084"/>
                  <a:ext cx="402795" cy="200055"/>
                </a:xfrm>
                <a:prstGeom prst="rect">
                  <a:avLst/>
                </a:prstGeom>
                <a:blipFill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90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5" grpId="0"/>
      <p:bldP spid="66" grpId="0"/>
      <p:bldP spid="67" grpId="0"/>
      <p:bldP spid="69" grpId="0"/>
      <p:bldP spid="12" grpId="0"/>
      <p:bldP spid="35" grpId="0"/>
      <p:bldP spid="36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961439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Dimensions of Vector &amp; Matrices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5" y="1583110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80" y="1602499"/>
                <a:ext cx="1826526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98" y="1610520"/>
                <a:ext cx="3556486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/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know: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scalar,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blipFill>
                <a:blip r:embed="rId6"/>
                <a:stretch>
                  <a:fillRect l="-163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/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What are the dimensions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blipFill>
                <a:blip r:embed="rId7"/>
                <a:stretch>
                  <a:fillRect l="-1449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/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/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/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E4F85-0B9C-E544-A145-4964D3D95A8D}"/>
              </a:ext>
            </a:extLst>
          </p:cNvPr>
          <p:cNvSpPr txBox="1"/>
          <p:nvPr/>
        </p:nvSpPr>
        <p:spPr>
          <a:xfrm rot="16200000">
            <a:off x="5320292" y="3748227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/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/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30DE34E-9926-C941-872B-29F2FDAEAA66}"/>
              </a:ext>
            </a:extLst>
          </p:cNvPr>
          <p:cNvSpPr txBox="1"/>
          <p:nvPr/>
        </p:nvSpPr>
        <p:spPr>
          <a:xfrm rot="16200000">
            <a:off x="5856253" y="4766406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/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/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/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  <a:blipFill>
                <a:blip r:embed="rId1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/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  <a:blipFill>
                <a:blip r:embed="rId16"/>
                <a:stretch>
                  <a:fillRect r="-89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/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  <a:blipFill>
                <a:blip r:embed="rId17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/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/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  <a:blipFill>
                <a:blip r:embed="rId19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/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/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/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  <a:blipFill>
                <a:blip r:embed="rId22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43D9E5-80E2-9241-97A7-EA2CD764D16A}"/>
              </a:ext>
            </a:extLst>
          </p:cNvPr>
          <p:cNvGrpSpPr>
            <a:grpSpLocks noChangeAspect="1"/>
          </p:cNvGrpSpPr>
          <p:nvPr/>
        </p:nvGrpSpPr>
        <p:grpSpPr>
          <a:xfrm>
            <a:off x="6988698" y="308376"/>
            <a:ext cx="1853832" cy="778655"/>
            <a:chOff x="2078226" y="1761147"/>
            <a:chExt cx="3297531" cy="138504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F903BF-506F-3749-99FE-19D9092B7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D21599-37DB-244A-B8F0-36C66CA3074B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0C0E32-183B-6942-8453-BDB56A525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/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B06CAD0-12A0-A641-B7DA-B667994A8CD2}"/>
                </a:ext>
              </a:extLst>
            </p:cNvPr>
            <p:cNvCxnSpPr>
              <a:cxnSpLocks/>
              <a:stCxn id="58" idx="2"/>
              <a:endCxn id="62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" grpId="0"/>
      <p:bldP spid="28" grpId="0"/>
      <p:bldP spid="6" grpId="0"/>
      <p:bldP spid="30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6" grpId="0"/>
      <p:bldP spid="47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Solution Strategy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/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blipFill>
                <a:blip r:embed="rId3"/>
                <a:stretch>
                  <a:fillRect l="-296" t="-1851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/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want the poles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we want the characteristic polynomial to be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blipFill>
                <a:blip r:embed="rId4"/>
                <a:stretch>
                  <a:fillRect l="-64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/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blipFill>
                <a:blip r:embed="rId5"/>
                <a:stretch>
                  <a:fillRect l="-587" t="-17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/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constants that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blipFill>
                <a:blip r:embed="rId6"/>
                <a:stretch>
                  <a:fillRect l="-87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/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127" y="1490843"/>
                <a:ext cx="266464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/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Solve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blipFill>
                <a:blip r:embed="rId8"/>
                <a:stretch>
                  <a:fillRect l="-870"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8BD878-5662-094A-880D-954046B6D78A}"/>
              </a:ext>
            </a:extLst>
          </p:cNvPr>
          <p:cNvSpPr txBox="1"/>
          <p:nvPr/>
        </p:nvSpPr>
        <p:spPr>
          <a:xfrm>
            <a:off x="3755767" y="1521039"/>
            <a:ext cx="5053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(Suffices to consider the homogenous system)</a:t>
            </a:r>
          </a:p>
        </p:txBody>
      </p:sp>
    </p:spTree>
    <p:extLst>
      <p:ext uri="{BB962C8B-B14F-4D97-AF65-F5344CB8AC3E}">
        <p14:creationId xmlns:p14="http://schemas.microsoft.com/office/powerpoint/2010/main" val="165575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7" grpId="0"/>
      <p:bldP spid="18" grpId="0"/>
      <p:bldP spid="19" grpId="0"/>
      <p:bldP spid="20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201666</TotalTime>
  <Words>1407</Words>
  <Application>Microsoft Macintosh PowerPoint</Application>
  <PresentationFormat>On-screen Show (4:3)</PresentationFormat>
  <Paragraphs>232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Design of Full State Feedback  </vt:lpstr>
      <vt:lpstr>Closed Loop System</vt:lpstr>
      <vt:lpstr>The Design Problem</vt:lpstr>
      <vt:lpstr>A Simple Example</vt:lpstr>
      <vt:lpstr>Finding Eigenvalues (Poles) for A </vt:lpstr>
      <vt:lpstr>Poles in the Running Example</vt:lpstr>
      <vt:lpstr>Formalizing The Design Problem</vt:lpstr>
      <vt:lpstr>Solving for Closed Loop Poles: Dimensions of Vector &amp; Matrices</vt:lpstr>
      <vt:lpstr>Solving for Closed Loop Poles: Solution Strategy</vt:lpstr>
      <vt:lpstr>Running Example</vt:lpstr>
      <vt:lpstr>Solve for k_P</vt:lpstr>
      <vt:lpstr>How Well Does State Feedback Work?</vt:lpstr>
      <vt:lpstr>Adjusting for DC Gain of Controller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3421</cp:revision>
  <dcterms:created xsi:type="dcterms:W3CDTF">2008-11-04T22:35:39Z</dcterms:created>
  <dcterms:modified xsi:type="dcterms:W3CDTF">2022-05-16T14:07:49Z</dcterms:modified>
</cp:coreProperties>
</file>