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484" r:id="rId3"/>
    <p:sldId id="487" r:id="rId4"/>
    <p:sldId id="519" r:id="rId5"/>
    <p:sldId id="520" r:id="rId6"/>
    <p:sldId id="521" r:id="rId7"/>
    <p:sldId id="523" r:id="rId8"/>
    <p:sldId id="524" r:id="rId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69"/>
    <p:restoredTop sz="86407"/>
  </p:normalViewPr>
  <p:slideViewPr>
    <p:cSldViewPr snapToGrid="0" snapToObjects="1">
      <p:cViewPr varScale="1">
        <p:scale>
          <a:sx n="144" d="100"/>
          <a:sy n="144" d="100"/>
        </p:scale>
        <p:origin x="234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4/21/22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4/21/22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Analyzing Signals and Transfer Functions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8C16-0EA0-8446-871D-2D452F2D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5FC1-A247-ED48-A971-5654A0CF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These slides describe common analyses done on signals and transfer functions.</a:t>
            </a:r>
          </a:p>
          <a:p>
            <a:r>
              <a:rPr lang="en-US" dirty="0"/>
              <a:t>Signals</a:t>
            </a:r>
          </a:p>
          <a:p>
            <a:pPr lvl="1"/>
            <a:r>
              <a:rPr lang="en-US" dirty="0"/>
              <a:t>Final value</a:t>
            </a:r>
          </a:p>
          <a:p>
            <a:r>
              <a:rPr lang="en-US" dirty="0"/>
              <a:t>Transfer functions</a:t>
            </a:r>
          </a:p>
          <a:p>
            <a:pPr lvl="1"/>
            <a:r>
              <a:rPr lang="en-US" dirty="0"/>
              <a:t>Poles</a:t>
            </a:r>
          </a:p>
          <a:p>
            <a:pPr lvl="1"/>
            <a:r>
              <a:rPr lang="en-US" dirty="0"/>
              <a:t>Response to initial conditions</a:t>
            </a:r>
          </a:p>
          <a:p>
            <a:pPr lvl="1"/>
            <a:r>
              <a:rPr lang="en-US" dirty="0"/>
              <a:t>Impulse response</a:t>
            </a:r>
          </a:p>
          <a:p>
            <a:pPr lvl="1"/>
            <a:r>
              <a:rPr lang="en-US" dirty="0"/>
              <a:t>Step response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2DEC-C9BE-6446-9647-0EB72BF137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5739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AB1A17-345A-8C49-B888-195146EC0B00}"/>
              </a:ext>
            </a:extLst>
          </p:cNvPr>
          <p:cNvSpPr txBox="1"/>
          <p:nvPr/>
        </p:nvSpPr>
        <p:spPr>
          <a:xfrm>
            <a:off x="501537" y="132739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Reaction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089D8-9E75-4C45-B4F6-046A3731A5AA}"/>
              </a:ext>
            </a:extLst>
          </p:cNvPr>
          <p:cNvSpPr txBox="1"/>
          <p:nvPr/>
        </p:nvSpPr>
        <p:spPr>
          <a:xfrm>
            <a:off x="565136" y="1731863"/>
            <a:ext cx="1951175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J1: S1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-&gt; S2; k1*S1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J2: S2 -&gt; S3; k2*S2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k1=2; k2=0.5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S1=10; S2=0; S3=0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4CDE41-EFE4-0740-8DB5-8B7B0943203A}"/>
              </a:ext>
            </a:extLst>
          </p:cNvPr>
          <p:cNvGrpSpPr/>
          <p:nvPr/>
        </p:nvGrpSpPr>
        <p:grpSpPr>
          <a:xfrm>
            <a:off x="5247263" y="1704902"/>
            <a:ext cx="3087124" cy="724942"/>
            <a:chOff x="5601193" y="1974909"/>
            <a:chExt cx="3087124" cy="72494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E0E941D-67A4-1F46-AC0C-BF49AE5CE810}"/>
                </a:ext>
              </a:extLst>
            </p:cNvPr>
            <p:cNvGrpSpPr/>
            <p:nvPr/>
          </p:nvGrpSpPr>
          <p:grpSpPr>
            <a:xfrm>
              <a:off x="5601193" y="1974909"/>
              <a:ext cx="3087124" cy="724942"/>
              <a:chOff x="338982" y="3684024"/>
              <a:chExt cx="3474513" cy="73079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CA1B4B0-1BDA-0C44-A195-CE61E197BD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86B9AD1-29B5-A341-95EB-4DDB9463F9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973" y="4085006"/>
                <a:ext cx="488124" cy="9144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4272228-F486-2E48-AFCE-112F93BE9E2E}"/>
                  </a:ext>
                </a:extLst>
              </p:cNvPr>
              <p:cNvSpPr txBox="1"/>
              <p:nvPr/>
            </p:nvSpPr>
            <p:spPr>
              <a:xfrm>
                <a:off x="338982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9629CE1-DE21-CC4D-8703-317F9E25C7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821D984-88B1-854E-AAF7-8CEABA050951}"/>
                  </a:ext>
                </a:extLst>
              </p:cNvPr>
              <p:cNvCxnSpPr>
                <a:cxnSpLocks/>
                <a:stCxn id="28" idx="3"/>
                <a:endCxn id="4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0D4324-AA4D-E944-BE86-008B1D6A8AC5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09F1B23-E71C-7C40-9C3F-65A74263B5FC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>
                <a:off x="3112433" y="4094783"/>
                <a:ext cx="701062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826C80A-0C20-6444-8CE5-A1CE4BC61A2B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82259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9B608D-8F66-C340-9DE6-69D7CBC1CF4A}"/>
                  </a:ext>
                </a:extLst>
              </p:cNvPr>
              <p:cNvSpPr txBox="1"/>
              <p:nvPr/>
            </p:nvSpPr>
            <p:spPr>
              <a:xfrm>
                <a:off x="565457" y="3989195"/>
                <a:ext cx="1194686" cy="287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9B608D-8F66-C340-9DE6-69D7CBC1C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57" y="3989195"/>
                <a:ext cx="1194686" cy="287515"/>
              </a:xfrm>
              <a:prstGeom prst="rect">
                <a:avLst/>
              </a:prstGeom>
              <a:blipFill>
                <a:blip r:embed="rId6"/>
                <a:stretch>
                  <a:fillRect l="-3158" t="-8333" r="-105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584A726-3072-F24B-9F5E-EDBD6069B738}"/>
              </a:ext>
            </a:extLst>
          </p:cNvPr>
          <p:cNvSpPr txBox="1"/>
          <p:nvPr/>
        </p:nvSpPr>
        <p:spPr>
          <a:xfrm>
            <a:off x="501537" y="34290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System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F2AC26F-AD6D-134D-BC8C-7F7169C9A4B4}"/>
                  </a:ext>
                </a:extLst>
              </p:cNvPr>
              <p:cNvSpPr txBox="1"/>
              <p:nvPr/>
            </p:nvSpPr>
            <p:spPr>
              <a:xfrm>
                <a:off x="565136" y="4343281"/>
                <a:ext cx="1818638" cy="287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F2AC26F-AD6D-134D-BC8C-7F7169C9A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36" y="4343281"/>
                <a:ext cx="1818638" cy="287515"/>
              </a:xfrm>
              <a:prstGeom prst="rect">
                <a:avLst/>
              </a:prstGeom>
              <a:blipFill>
                <a:blip r:embed="rId7"/>
                <a:stretch>
                  <a:fillRect l="-694" t="-833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2738C01-F6C9-834D-96E1-CC65CBBBC584}"/>
                  </a:ext>
                </a:extLst>
              </p:cNvPr>
              <p:cNvSpPr txBox="1"/>
              <p:nvPr/>
            </p:nvSpPr>
            <p:spPr>
              <a:xfrm>
                <a:off x="583066" y="4760537"/>
                <a:ext cx="1037527" cy="2875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2738C01-F6C9-834D-96E1-CC65CBBBC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66" y="4760537"/>
                <a:ext cx="1037527" cy="287515"/>
              </a:xfrm>
              <a:prstGeom prst="rect">
                <a:avLst/>
              </a:prstGeom>
              <a:blipFill>
                <a:blip r:embed="rId8"/>
                <a:stretch>
                  <a:fillRect l="-4878" t="-8333" r="-1220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839134F0-EAFD-1542-ADBB-85AE33D6C106}"/>
              </a:ext>
            </a:extLst>
          </p:cNvPr>
          <p:cNvSpPr txBox="1"/>
          <p:nvPr/>
        </p:nvSpPr>
        <p:spPr>
          <a:xfrm>
            <a:off x="5385603" y="3446630"/>
            <a:ext cx="226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Transfer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0831863-5DBB-FA46-BDA9-1B70A89CE795}"/>
                  </a:ext>
                </a:extLst>
              </p:cNvPr>
              <p:cNvSpPr txBox="1"/>
              <p:nvPr/>
            </p:nvSpPr>
            <p:spPr>
              <a:xfrm>
                <a:off x="5463832" y="3972236"/>
                <a:ext cx="2357119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0831863-5DBB-FA46-BDA9-1B70A89CE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832" y="3972236"/>
                <a:ext cx="2357119" cy="576761"/>
              </a:xfrm>
              <a:prstGeom prst="rect">
                <a:avLst/>
              </a:prstGeom>
              <a:blipFill>
                <a:blip r:embed="rId9"/>
                <a:stretch>
                  <a:fillRect l="-1613" t="-4255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57C45A9-C796-6A44-93DD-D2A9F88B349A}"/>
                  </a:ext>
                </a:extLst>
              </p:cNvPr>
              <p:cNvSpPr txBox="1"/>
              <p:nvPr/>
            </p:nvSpPr>
            <p:spPr>
              <a:xfrm>
                <a:off x="5535511" y="4716428"/>
                <a:ext cx="1974579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57C45A9-C796-6A44-93DD-D2A9F88B3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511" y="4716428"/>
                <a:ext cx="1974579" cy="576761"/>
              </a:xfrm>
              <a:prstGeom prst="rect">
                <a:avLst/>
              </a:prstGeom>
              <a:blipFill>
                <a:blip r:embed="rId10"/>
                <a:stretch>
                  <a:fillRect l="-1911" t="-4348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A5067FB-13C6-5343-958D-C3CF24976019}"/>
                  </a:ext>
                </a:extLst>
              </p:cNvPr>
              <p:cNvSpPr txBox="1"/>
              <p:nvPr/>
            </p:nvSpPr>
            <p:spPr>
              <a:xfrm>
                <a:off x="5530945" y="5614503"/>
                <a:ext cx="2544414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A5067FB-13C6-5343-958D-C3CF24976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945" y="5614503"/>
                <a:ext cx="2544414" cy="576761"/>
              </a:xfrm>
              <a:prstGeom prst="rect">
                <a:avLst/>
              </a:prstGeom>
              <a:blipFill>
                <a:blip r:embed="rId11"/>
                <a:stretch>
                  <a:fillRect l="-1493" t="-434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51E2A08-D92A-954A-87C6-A783FF82AA9F}"/>
                  </a:ext>
                </a:extLst>
              </p:cNvPr>
              <p:cNvSpPr/>
              <p:nvPr/>
            </p:nvSpPr>
            <p:spPr>
              <a:xfrm>
                <a:off x="6359397" y="2483680"/>
                <a:ext cx="7085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d>
                        <m:dPr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51E2A08-D92A-954A-87C6-A783FF82AA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9397" y="2483680"/>
                <a:ext cx="70852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77BFDE15-B2F1-554E-8EE2-AF40FFA399BE}"/>
              </a:ext>
            </a:extLst>
          </p:cNvPr>
          <p:cNvSpPr>
            <a:spLocks noChangeAspect="1"/>
          </p:cNvSpPr>
          <p:nvPr/>
        </p:nvSpPr>
        <p:spPr>
          <a:xfrm>
            <a:off x="5633526" y="1500509"/>
            <a:ext cx="2284463" cy="1349598"/>
          </a:xfrm>
          <a:prstGeom prst="rect">
            <a:avLst/>
          </a:prstGeom>
          <a:solidFill>
            <a:schemeClr val="tx2">
              <a:lumMod val="20000"/>
              <a:lumOff val="80000"/>
              <a:alpha val="27687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8159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017E1-B4F9-A848-8DBE-5ABE2CC3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Value of a Signal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28E3F7-02E5-0B4E-A075-32992A44EB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6E863A-1972-F645-A697-D2924DB095FC}"/>
                  </a:ext>
                </a:extLst>
              </p:cNvPr>
              <p:cNvSpPr txBox="1"/>
              <p:nvPr/>
            </p:nvSpPr>
            <p:spPr>
              <a:xfrm>
                <a:off x="941033" y="1544715"/>
                <a:ext cx="7379713" cy="13965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final value of a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Laplace Transform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∞).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→0 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Note that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is a transfer function,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is a signal.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6E863A-1972-F645-A697-D2924DB09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33" y="1544715"/>
                <a:ext cx="7379713" cy="1396536"/>
              </a:xfrm>
              <a:prstGeom prst="rect">
                <a:avLst/>
              </a:prstGeom>
              <a:blipFill>
                <a:blip r:embed="rId2"/>
                <a:stretch>
                  <a:fillRect l="-515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1D28365-1C8F-B24A-A2F9-513B96DED154}"/>
                  </a:ext>
                </a:extLst>
              </p:cNvPr>
              <p:cNvSpPr/>
              <p:nvPr/>
            </p:nvSpPr>
            <p:spPr>
              <a:xfrm>
                <a:off x="641813" y="3166941"/>
                <a:ext cx="8044987" cy="12329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In the running example,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. 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, an input with exponential decay. Then, with this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→0 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func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makes sense since all of the mass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transferred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1D28365-1C8F-B24A-A2F9-513B96DED1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13" y="3166941"/>
                <a:ext cx="8044987" cy="1232902"/>
              </a:xfrm>
              <a:prstGeom prst="rect">
                <a:avLst/>
              </a:prstGeom>
              <a:blipFill>
                <a:blip r:embed="rId3"/>
                <a:stretch>
                  <a:fillRect l="-631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63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017E1-B4F9-A848-8DBE-5ABE2CC3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Poles of a Transfer Transform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28E3F7-02E5-0B4E-A075-32992A44EB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6E863A-1972-F645-A697-D2924DB095FC}"/>
                  </a:ext>
                </a:extLst>
              </p:cNvPr>
              <p:cNvSpPr txBox="1"/>
              <p:nvPr/>
            </p:nvSpPr>
            <p:spPr>
              <a:xfrm>
                <a:off x="457200" y="1558231"/>
                <a:ext cx="7972148" cy="3850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transfer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that we consider will all be ratios of polynomials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  For example,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. The roots of the denominator polynomial are the poles of the transfer function, the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which the function becomes infinite. The poles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0, 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The poles tell us how a system behaves. In general, poles are complex numbers.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All poles are less than 0. The system is stable and does not oscillate.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At least one pole has a real part that is greater than 0. The system is unstable.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At least one pole has a non-zero imaginary part.</a:t>
                </a:r>
              </a:p>
              <a:p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6E863A-1972-F645-A697-D2924DB09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558231"/>
                <a:ext cx="7972148" cy="3850991"/>
              </a:xfrm>
              <a:prstGeom prst="rect">
                <a:avLst/>
              </a:prstGeom>
              <a:blipFill>
                <a:blip r:embed="rId2"/>
                <a:stretch>
                  <a:fillRect l="-637" t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13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017E1-B4F9-A848-8DBE-5ABE2CC3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to Initial Conditions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28E3F7-02E5-0B4E-A075-32992A44EB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161772-F09E-214B-AF5F-2CA2807AFF1E}"/>
              </a:ext>
            </a:extLst>
          </p:cNvPr>
          <p:cNvSpPr txBox="1"/>
          <p:nvPr/>
        </p:nvSpPr>
        <p:spPr>
          <a:xfrm>
            <a:off x="457200" y="919039"/>
            <a:ext cx="79721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response to initial conditions is what happens when we run the system with just initial concentrations of floating species, as displayed below for the running example.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A1E124D0-ABF5-F643-9211-476D0BE00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819" y="1723341"/>
            <a:ext cx="3334244" cy="22381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BFABB97-7D74-7447-8720-C4DCE9CC33FF}"/>
                  </a:ext>
                </a:extLst>
              </p:cNvPr>
              <p:cNvSpPr/>
              <p:nvPr/>
            </p:nvSpPr>
            <p:spPr>
              <a:xfrm>
                <a:off x="494930" y="4015579"/>
                <a:ext cx="8329473" cy="19482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 can obtain the response to initial conditions for the input signal by providing a Laplace Transform for the signal that represents its behavior. Consider the transfer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in the running example.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an exponential decay due to reaction J1. 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which means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is the final value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, for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→0 </m:t>
                        </m:r>
                      </m:lim>
                    </m:limLow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=10.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BFABB97-7D74-7447-8720-C4DCE9CC3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30" y="4015579"/>
                <a:ext cx="8329473" cy="1948226"/>
              </a:xfrm>
              <a:prstGeom prst="rect">
                <a:avLst/>
              </a:prstGeom>
              <a:blipFill>
                <a:blip r:embed="rId3"/>
                <a:stretch>
                  <a:fillRect l="-456" t="-1948"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29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017E1-B4F9-A848-8DBE-5ABE2CC3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Impulse Response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28E3F7-02E5-0B4E-A075-32992A44EB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9A4625-7328-B445-8667-A552274C9DF8}"/>
              </a:ext>
            </a:extLst>
          </p:cNvPr>
          <p:cNvSpPr/>
          <p:nvPr/>
        </p:nvSpPr>
        <p:spPr>
          <a:xfrm>
            <a:off x="457200" y="1066800"/>
            <a:ext cx="2383654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J1: $S1 -&gt; S2; k1*$S1</a:t>
            </a:r>
            <a:b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J2: S2 -&gt; S3; k2*S2</a:t>
            </a:r>
            <a:b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k1=2; k2=0.5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S1=10; S2=0; S3=0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at (time &gt; 1): $S1 = 0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5484173E-FB36-7A4F-B20F-4AA5FEC99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201" y="1162974"/>
            <a:ext cx="2358444" cy="15444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DB7464-C098-4240-9B16-F4ECF142A838}"/>
                  </a:ext>
                </a:extLst>
              </p:cNvPr>
              <p:cNvSpPr txBox="1"/>
              <p:nvPr/>
            </p:nvSpPr>
            <p:spPr>
              <a:xfrm>
                <a:off x="430349" y="2878259"/>
                <a:ext cx="7972148" cy="1750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unit impulse response is a signal that has unit height over an infinitesimally small time. Formally, this is a height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over a time of duration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→∞.</m:t>
                    </m:r>
                  </m:oMath>
                </a14:m>
                <a:r>
                  <a:rPr lang="en-US" dirty="0"/>
                  <a:t> For a stable system, this converges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For the example above, the impulse is of size 10 and so we have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=20.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DB7464-C098-4240-9B16-F4ECF142A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49" y="2878259"/>
                <a:ext cx="7972148" cy="1750607"/>
              </a:xfrm>
              <a:prstGeom prst="rect">
                <a:avLst/>
              </a:prstGeom>
              <a:blipFill>
                <a:blip r:embed="rId3"/>
                <a:stretch>
                  <a:fillRect l="-796" t="-1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9DFEAFB-F7A7-DD48-A23D-C6534F7E70A8}"/>
              </a:ext>
            </a:extLst>
          </p:cNvPr>
          <p:cNvSpPr txBox="1"/>
          <p:nvPr/>
        </p:nvSpPr>
        <p:spPr>
          <a:xfrm>
            <a:off x="457200" y="4547499"/>
            <a:ext cx="7972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impulse response is 0, then the system is robust to small changes.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1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017E1-B4F9-A848-8DBE-5ABE2CC3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Response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28E3F7-02E5-0B4E-A075-32992A44EB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FBB6E1-7B88-B44D-A498-F5BDF46C0436}"/>
              </a:ext>
            </a:extLst>
          </p:cNvPr>
          <p:cNvSpPr/>
          <p:nvPr/>
        </p:nvSpPr>
        <p:spPr>
          <a:xfrm>
            <a:off x="750164" y="1127137"/>
            <a:ext cx="2286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J1: $S1 -&gt; S2; k1*$S1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J2: S2 -&gt; S3; k2*S2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k1=2; k2=0.5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$S1=10; S2=0; S3=0</a:t>
            </a:r>
            <a:endParaRPr lang="en-US" sz="1200" dirty="0">
              <a:solidFill>
                <a:srgbClr val="22222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310C5CD7-CFA7-2F46-8361-2FF45AD86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689" y="889985"/>
            <a:ext cx="2195221" cy="14899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FBAACA-7864-6D4C-897E-BA269BA079F0}"/>
                  </a:ext>
                </a:extLst>
              </p:cNvPr>
              <p:cNvSpPr txBox="1"/>
              <p:nvPr/>
            </p:nvSpPr>
            <p:spPr>
              <a:xfrm>
                <a:off x="430349" y="2656317"/>
                <a:ext cx="7972148" cy="1358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unit step response is a signal that has unit height starting at time 0. The final value is calculated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For the example above, the step is of size 10 and so we have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=∞.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FBAACA-7864-6D4C-897E-BA269BA07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49" y="2656317"/>
                <a:ext cx="7972148" cy="1358000"/>
              </a:xfrm>
              <a:prstGeom prst="rect">
                <a:avLst/>
              </a:prstGeom>
              <a:blipFill>
                <a:blip r:embed="rId3"/>
                <a:stretch>
                  <a:fillRect l="-796" t="-2778" r="-1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A5E731A-17CC-7C43-8E4C-C47FCB6035CA}"/>
              </a:ext>
            </a:extLst>
          </p:cNvPr>
          <p:cNvSpPr txBox="1"/>
          <p:nvPr/>
        </p:nvSpPr>
        <p:spPr>
          <a:xfrm>
            <a:off x="332695" y="3801536"/>
            <a:ext cx="79721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step response provides insight into controllability, how the input affects the output. Consider the following three possibilities for the step response: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0: The input has no control over the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&lt;0: Our algorithm for controlling the output must </a:t>
            </a:r>
            <a:r>
              <a:rPr lang="en-US" i="1" dirty="0"/>
              <a:t>decrease</a:t>
            </a:r>
            <a:r>
              <a:rPr lang="en-US" dirty="0"/>
              <a:t> the input if the output is too large.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&gt;0: Our algorithm for controlling the output must </a:t>
            </a:r>
            <a:r>
              <a:rPr lang="en-US" i="1" dirty="0"/>
              <a:t>increase</a:t>
            </a:r>
            <a:r>
              <a:rPr lang="en-US" dirty="0"/>
              <a:t> the input if the output is too large.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62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194783</TotalTime>
  <Words>817</Words>
  <Application>Microsoft Macintosh PowerPoint</Application>
  <PresentationFormat>On-screen Show (4:3)</PresentationFormat>
  <Paragraphs>78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Courier New</vt:lpstr>
      <vt:lpstr>Office Theme</vt:lpstr>
      <vt:lpstr>BIOE 498 / BIOE 599  Advanced Biological Control Systems   Analyzing Signals and Transfer Functions  </vt:lpstr>
      <vt:lpstr>Agenda</vt:lpstr>
      <vt:lpstr>Running Example</vt:lpstr>
      <vt:lpstr>Final Value of a Signal</vt:lpstr>
      <vt:lpstr>Poles of a Transfer Transform</vt:lpstr>
      <vt:lpstr>Response to Initial Conditions</vt:lpstr>
      <vt:lpstr>Impulse Response</vt:lpstr>
      <vt:lpstr>Step Response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3110</cp:revision>
  <dcterms:created xsi:type="dcterms:W3CDTF">2008-11-04T22:35:39Z</dcterms:created>
  <dcterms:modified xsi:type="dcterms:W3CDTF">2022-04-22T16:17:48Z</dcterms:modified>
</cp:coreProperties>
</file>