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09" r:id="rId13"/>
    <p:sldId id="518" r:id="rId14"/>
    <p:sldId id="516" r:id="rId15"/>
    <p:sldId id="519" r:id="rId16"/>
    <p:sldId id="520" r:id="rId17"/>
    <p:sldId id="506" r:id="rId18"/>
    <p:sldId id="497" r:id="rId19"/>
    <p:sldId id="500" r:id="rId20"/>
    <p:sldId id="489" r:id="rId21"/>
    <p:sldId id="501" r:id="rId22"/>
    <p:sldId id="502" r:id="rId23"/>
    <p:sldId id="523" r:id="rId24"/>
    <p:sldId id="524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8"/>
    <p:restoredTop sz="86407"/>
  </p:normalViewPr>
  <p:slideViewPr>
    <p:cSldViewPr snapToGrid="0" snapToObjects="1">
      <p:cViewPr>
        <p:scale>
          <a:sx n="140" d="100"/>
          <a:sy n="140" d="100"/>
        </p:scale>
        <p:origin x="232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8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440.png"/><Relationship Id="rId5" Type="http://schemas.openxmlformats.org/officeDocument/2006/relationships/image" Target="../media/image81.png"/><Relationship Id="rId10" Type="http://schemas.openxmlformats.org/officeDocument/2006/relationships/image" Target="../media/image430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580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10.png"/><Relationship Id="rId5" Type="http://schemas.openxmlformats.org/officeDocument/2006/relationships/image" Target="../media/image96.png"/><Relationship Id="rId10" Type="http://schemas.openxmlformats.org/officeDocument/2006/relationships/image" Target="../media/image600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6.png"/><Relationship Id="rId7" Type="http://schemas.openxmlformats.org/officeDocument/2006/relationships/image" Target="../media/image11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Analysis With Laplace Transforms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005744" cy="838200"/>
          </a:xfrm>
        </p:spPr>
        <p:txBody>
          <a:bodyPr/>
          <a:lstStyle/>
          <a:p>
            <a:r>
              <a:rPr lang="en-US" dirty="0"/>
              <a:t>Impulse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293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Indicates how the system responds to an initial condition.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1867187" y="5431226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3225F9-7838-5245-ABD7-859F8628B3EA}"/>
              </a:ext>
            </a:extLst>
          </p:cNvPr>
          <p:cNvSpPr/>
          <p:nvPr/>
        </p:nvSpPr>
        <p:spPr>
          <a:xfrm>
            <a:off x="1780242" y="506189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Explain the relationship between these functions.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679802" y="884555"/>
            <a:ext cx="500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state equations in terms of the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ratios for transfer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83282" y="3360688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3360688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283282" y="4669712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4669712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607450" y="4336982"/>
                <a:ext cx="3605231" cy="5767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50" y="4336982"/>
                <a:ext cx="3605231" cy="576761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249608" y="4279411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551243" y="397269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24095" y="2999232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4492564" y="261263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Define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4642654" y="295364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54" y="295364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7E03A1-C6BD-B44A-A525-0B47657E0CED}"/>
              </a:ext>
            </a:extLst>
          </p:cNvPr>
          <p:cNvGrpSpPr/>
          <p:nvPr/>
        </p:nvGrpSpPr>
        <p:grpSpPr>
          <a:xfrm>
            <a:off x="1763089" y="5393671"/>
            <a:ext cx="3157637" cy="1296054"/>
            <a:chOff x="3287632" y="5332748"/>
            <a:chExt cx="3157637" cy="12960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7FC6FA3-FE81-2B40-B6FA-BAAD5DF4A351}"/>
                </a:ext>
              </a:extLst>
            </p:cNvPr>
            <p:cNvGrpSpPr/>
            <p:nvPr/>
          </p:nvGrpSpPr>
          <p:grpSpPr>
            <a:xfrm>
              <a:off x="3287632" y="5332748"/>
              <a:ext cx="3157637" cy="1296054"/>
              <a:chOff x="85441" y="1873625"/>
              <a:chExt cx="5271101" cy="158644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8E1B1B0-FE0B-1F49-ACD8-3FB990FB73BA}"/>
                  </a:ext>
                </a:extLst>
              </p:cNvPr>
              <p:cNvSpPr/>
              <p:nvPr/>
            </p:nvSpPr>
            <p:spPr>
              <a:xfrm>
                <a:off x="1348043" y="2155435"/>
                <a:ext cx="962135" cy="8502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879BD7-9D4D-6C43-B4CD-EEE0C8318DD1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 flipV="1">
                <a:off x="215653" y="2580551"/>
                <a:ext cx="1132390" cy="19063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BCB820D-192A-9445-814C-E2FF83E06105}"/>
                  </a:ext>
                </a:extLst>
              </p:cNvPr>
              <p:cNvSpPr txBox="1"/>
              <p:nvPr/>
            </p:nvSpPr>
            <p:spPr>
              <a:xfrm>
                <a:off x="85441" y="2164402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2B05556-9AB7-EC42-8292-938A6A5EF6A5}"/>
                      </a:ext>
                    </a:extLst>
                  </p:cNvPr>
                  <p:cNvSpPr/>
                  <p:nvPr/>
                </p:nvSpPr>
                <p:spPr>
                  <a:xfrm>
                    <a:off x="1327093" y="2317553"/>
                    <a:ext cx="1008181" cy="5403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2B05556-9AB7-EC42-8292-938A6A5EF6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7093" y="2317553"/>
                    <a:ext cx="1008181" cy="5403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BC8A6AF-B842-B04C-AC18-58C3B73BF010}"/>
                      </a:ext>
                    </a:extLst>
                  </p:cNvPr>
                  <p:cNvSpPr/>
                  <p:nvPr/>
                </p:nvSpPr>
                <p:spPr>
                  <a:xfrm>
                    <a:off x="3087195" y="2164402"/>
                    <a:ext cx="962135" cy="85023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BC8A6AF-B842-B04C-AC18-58C3B73BF0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195" y="2164402"/>
                    <a:ext cx="962135" cy="850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FBFA1A2-54A7-3844-9D71-B6C62852410E}"/>
                  </a:ext>
                </a:extLst>
              </p:cNvPr>
              <p:cNvCxnSpPr>
                <a:cxnSpLocks/>
                <a:stCxn id="81" idx="3"/>
                <a:endCxn id="85" idx="1"/>
              </p:cNvCxnSpPr>
              <p:nvPr/>
            </p:nvCxnSpPr>
            <p:spPr>
              <a:xfrm>
                <a:off x="2310178" y="2580552"/>
                <a:ext cx="777017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F118B1E-0A2B-C24A-BA15-372088AD8954}"/>
                  </a:ext>
                </a:extLst>
              </p:cNvPr>
              <p:cNvSpPr txBox="1"/>
              <p:nvPr/>
            </p:nvSpPr>
            <p:spPr>
              <a:xfrm>
                <a:off x="2279301" y="2140811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S2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3CED8DF-D6E4-1D4A-8086-A779CF31BD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5004" y="2580463"/>
                <a:ext cx="952783" cy="9943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0B313E9-B4FA-FF48-9617-E23AFF7E6835}"/>
                  </a:ext>
                </a:extLst>
              </p:cNvPr>
              <p:cNvSpPr txBox="1"/>
              <p:nvPr/>
            </p:nvSpPr>
            <p:spPr>
              <a:xfrm>
                <a:off x="4788710" y="2121659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S3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0F4C71A-815B-5743-89DE-37169B19B33B}"/>
                  </a:ext>
                </a:extLst>
              </p:cNvPr>
              <p:cNvSpPr/>
              <p:nvPr/>
            </p:nvSpPr>
            <p:spPr>
              <a:xfrm>
                <a:off x="830437" y="1873625"/>
                <a:ext cx="3877587" cy="158644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FE597B-F75A-3540-9E1A-93E6A306559A}"/>
                    </a:ext>
                  </a:extLst>
                </p:cNvPr>
                <p:cNvSpPr/>
                <p:nvPr/>
              </p:nvSpPr>
              <p:spPr>
                <a:xfrm>
                  <a:off x="4476925" y="6216253"/>
                  <a:ext cx="7085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FE597B-F75A-3540-9E1A-93E6A3065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25" y="6216253"/>
                  <a:ext cx="70852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5424701" y="5902390"/>
                <a:ext cx="21577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701" y="5902390"/>
                <a:ext cx="2157702" cy="707886"/>
              </a:xfrm>
              <a:prstGeom prst="rect">
                <a:avLst/>
              </a:prstGeom>
              <a:blipFill>
                <a:blip r:embed="rId13"/>
                <a:stretch>
                  <a:fillRect l="-3509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2329956" y="116371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blipFill>
                <a:blip r:embed="rId5"/>
                <a:stretch>
                  <a:fillRect l="-2073" t="-1439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33" y="1097508"/>
            <a:ext cx="2653178" cy="17753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blipFill>
                <a:blip r:embed="rId6"/>
                <a:stretch>
                  <a:fillRect l="-98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/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8426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8425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57045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B4AEDBAF-3EDD-8245-A326-398AEC83E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662" y="997957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/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0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=1.0∗6+0.8∗10=14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192149</TotalTime>
  <Words>1664</Words>
  <Application>Microsoft Macintosh PowerPoint</Application>
  <PresentationFormat>On-screen Show (4:3)</PresentationFormat>
  <Paragraphs>422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8: Analysis With Laplace Transforms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The Poles of a System</vt:lpstr>
      <vt:lpstr>Why Poles?</vt:lpstr>
      <vt:lpstr>Impulse Response of a System</vt:lpstr>
      <vt:lpstr>Step Response of a System (DC Gain)</vt:lpstr>
      <vt:lpstr>Workflow for System Analysis</vt:lpstr>
      <vt:lpstr>Inverse of a Laplace Function</vt:lpstr>
      <vt:lpstr>Properties of Laplace Transforms</vt:lpstr>
      <vt:lpstr>Convolution of Laplace Transforms (Systems in Series)</vt:lpstr>
      <vt:lpstr>Transfer Functions for Reaction Networks</vt:lpstr>
      <vt:lpstr>Poles of the System</vt:lpstr>
      <vt:lpstr>Impulse Response</vt:lpstr>
      <vt:lpstr>Step Response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2974</cp:revision>
  <dcterms:created xsi:type="dcterms:W3CDTF">2008-11-04T22:35:39Z</dcterms:created>
  <dcterms:modified xsi:type="dcterms:W3CDTF">2022-04-09T20:33:45Z</dcterms:modified>
</cp:coreProperties>
</file>