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84" r:id="rId3"/>
    <p:sldId id="485" r:id="rId4"/>
    <p:sldId id="487" r:id="rId5"/>
    <p:sldId id="488" r:id="rId6"/>
    <p:sldId id="497" r:id="rId7"/>
    <p:sldId id="511" r:id="rId8"/>
    <p:sldId id="500" r:id="rId9"/>
    <p:sldId id="498" r:id="rId10"/>
    <p:sldId id="501" r:id="rId11"/>
    <p:sldId id="514" r:id="rId12"/>
    <p:sldId id="517" r:id="rId13"/>
    <p:sldId id="518" r:id="rId14"/>
    <p:sldId id="515" r:id="rId15"/>
    <p:sldId id="503" r:id="rId16"/>
    <p:sldId id="504" r:id="rId17"/>
    <p:sldId id="512" r:id="rId18"/>
    <p:sldId id="516" r:id="rId19"/>
    <p:sldId id="505" r:id="rId2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0"/>
    <p:restoredTop sz="86407"/>
  </p:normalViewPr>
  <p:slideViewPr>
    <p:cSldViewPr snapToGrid="0" snapToObjects="1">
      <p:cViewPr varScale="1">
        <p:scale>
          <a:sx n="144" d="100"/>
          <a:sy n="144" d="100"/>
        </p:scale>
        <p:origin x="9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4/20/22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4/20/22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the last 3 LT relate to each other?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6301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/>
              <a:t>noise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6896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7" Type="http://schemas.openxmlformats.org/officeDocument/2006/relationships/image" Target="../media/image44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59.png"/><Relationship Id="rId5" Type="http://schemas.openxmlformats.org/officeDocument/2006/relationships/image" Target="../media/image42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9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35.png"/><Relationship Id="rId5" Type="http://schemas.openxmlformats.org/officeDocument/2006/relationships/image" Target="../media/image16.png"/><Relationship Id="rId10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91.png"/><Relationship Id="rId2" Type="http://schemas.openxmlformats.org/officeDocument/2006/relationships/image" Target="../media/image37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13" Type="http://schemas.openxmlformats.org/officeDocument/2006/relationships/image" Target="../media/image94.png"/><Relationship Id="rId3" Type="http://schemas.openxmlformats.org/officeDocument/2006/relationships/image" Target="../media/image700.png"/><Relationship Id="rId7" Type="http://schemas.openxmlformats.org/officeDocument/2006/relationships/image" Target="../media/image740.png"/><Relationship Id="rId12" Type="http://schemas.openxmlformats.org/officeDocument/2006/relationships/image" Target="../media/image93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11" Type="http://schemas.openxmlformats.org/officeDocument/2006/relationships/image" Target="../media/image780.png"/><Relationship Id="rId5" Type="http://schemas.openxmlformats.org/officeDocument/2006/relationships/image" Target="../media/image720.png"/><Relationship Id="rId15" Type="http://schemas.openxmlformats.org/officeDocument/2006/relationships/image" Target="../media/image96.png"/><Relationship Id="rId10" Type="http://schemas.openxmlformats.org/officeDocument/2006/relationships/image" Target="../media/image770.png"/><Relationship Id="rId4" Type="http://schemas.openxmlformats.org/officeDocument/2006/relationships/image" Target="../media/image910.png"/><Relationship Id="rId9" Type="http://schemas.openxmlformats.org/officeDocument/2006/relationships/image" Target="../media/image760.png"/><Relationship Id="rId14" Type="http://schemas.openxmlformats.org/officeDocument/2006/relationships/image" Target="../media/image9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3" Type="http://schemas.openxmlformats.org/officeDocument/2006/relationships/image" Target="../media/image98.png"/><Relationship Id="rId21" Type="http://schemas.openxmlformats.org/officeDocument/2006/relationships/image" Target="../media/image116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14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4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4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11" Type="http://schemas.openxmlformats.org/officeDocument/2006/relationships/image" Target="../media/image39.png"/><Relationship Id="rId5" Type="http://schemas.openxmlformats.org/officeDocument/2006/relationships/image" Target="../media/image88.png"/><Relationship Id="rId10" Type="http://schemas.openxmlformats.org/officeDocument/2006/relationships/image" Target="../media/image38.png"/><Relationship Id="rId4" Type="http://schemas.openxmlformats.org/officeDocument/2006/relationships/image" Target="../media/image87.png"/><Relationship Id="rId9" Type="http://schemas.openxmlformats.org/officeDocument/2006/relationships/image" Target="../media/image6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9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13: </a:t>
            </a:r>
            <a:r>
              <a:rPr lang="en-US" sz="3200" b="1" u="sng" dirty="0"/>
              <a:t>Building Systems from Other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E26475-2199-2C45-BEFB-3A2DAD6B6B02}"/>
              </a:ext>
            </a:extLst>
          </p:cNvPr>
          <p:cNvGrpSpPr/>
          <p:nvPr/>
        </p:nvGrpSpPr>
        <p:grpSpPr>
          <a:xfrm>
            <a:off x="3470087" y="1092334"/>
            <a:ext cx="3462995" cy="751576"/>
            <a:chOff x="5163950" y="1948269"/>
            <a:chExt cx="3462995" cy="7515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E42088-4A1B-614F-B338-6ADB347AEE11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138658-E25E-AE40-B4AB-228EDB7A7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2EC3323-D632-0846-A538-18CE6BDD2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7BF4E-F6CD-2949-99E9-3DAE9EEE3E69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1C07BC-573E-3847-8861-58C3CFD33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5AA2224-86F5-FE4C-927B-882E5EC97351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DCCF7-0E95-4A47-BA77-A930F9153B7E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ADEEA-2D21-544D-A18D-9140561CBB0E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963F6C3-D419-2340-AB0E-86603A1B4864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319854" y="152676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961965" y="138490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7" idx="3"/>
            <a:endCxn id="17" idx="4"/>
          </p:cNvCxnSpPr>
          <p:nvPr/>
        </p:nvCxnSpPr>
        <p:spPr>
          <a:xfrm flipH="1">
            <a:off x="2112886" y="1474483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263806" y="1528715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90011" y="1474483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85B7BD-BC52-A24E-AE40-CC06AAA1C4EC}"/>
              </a:ext>
            </a:extLst>
          </p:cNvPr>
          <p:cNvSpPr txBox="1"/>
          <p:nvPr/>
        </p:nvSpPr>
        <p:spPr>
          <a:xfrm>
            <a:off x="1233502" y="111534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E59FC-9317-9446-91C8-7F010968841E}"/>
              </a:ext>
            </a:extLst>
          </p:cNvPr>
          <p:cNvSpPr txBox="1"/>
          <p:nvPr/>
        </p:nvSpPr>
        <p:spPr>
          <a:xfrm>
            <a:off x="2455531" y="80057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2E8B3-7F2E-6044-BA63-F25E8F59E4D5}"/>
              </a:ext>
            </a:extLst>
          </p:cNvPr>
          <p:cNvSpPr txBox="1"/>
          <p:nvPr/>
        </p:nvSpPr>
        <p:spPr>
          <a:xfrm>
            <a:off x="2201881" y="11088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/>
              <p:nvPr/>
            </p:nvSpPr>
            <p:spPr>
              <a:xfrm>
                <a:off x="266546" y="2416160"/>
                <a:ext cx="370306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46" y="2416160"/>
                <a:ext cx="3703065" cy="586699"/>
              </a:xfrm>
              <a:prstGeom prst="rect">
                <a:avLst/>
              </a:prstGeom>
              <a:blipFill>
                <a:blip r:embed="rId8"/>
                <a:stretch>
                  <a:fillRect l="-1027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1B1153-0AEC-3F42-B538-6DBAA0FDD3B1}"/>
                  </a:ext>
                </a:extLst>
              </p:cNvPr>
              <p:cNvSpPr txBox="1"/>
              <p:nvPr/>
            </p:nvSpPr>
            <p:spPr>
              <a:xfrm>
                <a:off x="4433569" y="2430152"/>
                <a:ext cx="1532214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1B1153-0AEC-3F42-B538-6DBAA0FDD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69" y="2430152"/>
                <a:ext cx="1532214" cy="571247"/>
              </a:xfrm>
              <a:prstGeom prst="rect">
                <a:avLst/>
              </a:prstGeom>
              <a:blipFill>
                <a:blip r:embed="rId9"/>
                <a:stretch>
                  <a:fillRect l="-1639" t="-217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F939C-42DC-7449-815C-A30629C24699}"/>
                  </a:ext>
                </a:extLst>
              </p:cNvPr>
              <p:cNvSpPr txBox="1"/>
              <p:nvPr/>
            </p:nvSpPr>
            <p:spPr>
              <a:xfrm>
                <a:off x="6217980" y="2416160"/>
                <a:ext cx="1043939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F939C-42DC-7449-815C-A30629C24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80" y="2416160"/>
                <a:ext cx="1043939" cy="520463"/>
              </a:xfrm>
              <a:prstGeom prst="rect">
                <a:avLst/>
              </a:prstGeom>
              <a:blipFill>
                <a:blip r:embed="rId10"/>
                <a:stretch>
                  <a:fillRect l="-3614" t="-4762" r="-4819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0AB7B9-822C-5142-9043-328F63EA0EE8}"/>
                  </a:ext>
                </a:extLst>
              </p:cNvPr>
              <p:cNvSpPr txBox="1"/>
              <p:nvPr/>
            </p:nvSpPr>
            <p:spPr>
              <a:xfrm>
                <a:off x="7678356" y="2537891"/>
                <a:ext cx="1043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0AB7B9-822C-5142-9043-328F63EA0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356" y="2537891"/>
                <a:ext cx="1043683" cy="276999"/>
              </a:xfrm>
              <a:prstGeom prst="rect">
                <a:avLst/>
              </a:prstGeom>
              <a:blipFill>
                <a:blip r:embed="rId11"/>
                <a:stretch>
                  <a:fillRect l="-361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BFEE45-A73B-ED4A-A6CE-55E0E549257E}"/>
                  </a:ext>
                </a:extLst>
              </p:cNvPr>
              <p:cNvSpPr txBox="1"/>
              <p:nvPr/>
            </p:nvSpPr>
            <p:spPr>
              <a:xfrm>
                <a:off x="1390320" y="3994214"/>
                <a:ext cx="3084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BFEE45-A73B-ED4A-A6CE-55E0E5492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320" y="3994214"/>
                <a:ext cx="3084371" cy="369332"/>
              </a:xfrm>
              <a:prstGeom prst="rect">
                <a:avLst/>
              </a:prstGeom>
              <a:blipFill>
                <a:blip r:embed="rId12"/>
                <a:stretch>
                  <a:fillRect l="-163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BCEF3E-B687-5E4E-AF04-EAA35A55C016}"/>
                  </a:ext>
                </a:extLst>
              </p:cNvPr>
              <p:cNvSpPr txBox="1"/>
              <p:nvPr/>
            </p:nvSpPr>
            <p:spPr>
              <a:xfrm>
                <a:off x="1403878" y="4489480"/>
                <a:ext cx="3154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BCEF3E-B687-5E4E-AF04-EAA35A55C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78" y="4489480"/>
                <a:ext cx="3154133" cy="369332"/>
              </a:xfrm>
              <a:prstGeom prst="rect">
                <a:avLst/>
              </a:prstGeom>
              <a:blipFill>
                <a:blip r:embed="rId13"/>
                <a:stretch>
                  <a:fillRect l="-160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4DBFC3-45A5-C448-BF17-8EE7FFA90FDA}"/>
                  </a:ext>
                </a:extLst>
              </p:cNvPr>
              <p:cNvSpPr txBox="1"/>
              <p:nvPr/>
            </p:nvSpPr>
            <p:spPr>
              <a:xfrm>
                <a:off x="1422798" y="5007735"/>
                <a:ext cx="3624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4DBFC3-45A5-C448-BF17-8EE7FFA90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798" y="5007735"/>
                <a:ext cx="3624518" cy="369332"/>
              </a:xfrm>
              <a:prstGeom prst="rect">
                <a:avLst/>
              </a:prstGeom>
              <a:blipFill>
                <a:blip r:embed="rId14"/>
                <a:stretch>
                  <a:fillRect l="-1045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C163AF-3A8C-D144-A3EC-DB603975FF4A}"/>
                  </a:ext>
                </a:extLst>
              </p:cNvPr>
              <p:cNvSpPr txBox="1"/>
              <p:nvPr/>
            </p:nvSpPr>
            <p:spPr>
              <a:xfrm>
                <a:off x="1412865" y="5617789"/>
                <a:ext cx="3018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C163AF-3A8C-D144-A3EC-DB603975F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865" y="5617789"/>
                <a:ext cx="3018262" cy="369332"/>
              </a:xfrm>
              <a:prstGeom prst="rect">
                <a:avLst/>
              </a:prstGeom>
              <a:blipFill>
                <a:blip r:embed="rId15"/>
                <a:stretch>
                  <a:fillRect l="-168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D2A64C-DCAD-7E4D-B1F6-3B3681016902}"/>
                  </a:ext>
                </a:extLst>
              </p:cNvPr>
              <p:cNvSpPr txBox="1"/>
              <p:nvPr/>
            </p:nvSpPr>
            <p:spPr>
              <a:xfrm>
                <a:off x="2845087" y="3162179"/>
                <a:ext cx="5583260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D2A64C-DCAD-7E4D-B1F6-3B368101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087" y="3162179"/>
                <a:ext cx="5583260" cy="586699"/>
              </a:xfrm>
              <a:prstGeom prst="rect">
                <a:avLst/>
              </a:prstGeom>
              <a:blipFill>
                <a:blip r:embed="rId16"/>
                <a:stretch>
                  <a:fillRect l="-455" t="-212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6D4300-7243-2B42-A502-564E7805665C}"/>
                  </a:ext>
                </a:extLst>
              </p:cNvPr>
              <p:cNvSpPr txBox="1"/>
              <p:nvPr/>
            </p:nvSpPr>
            <p:spPr>
              <a:xfrm>
                <a:off x="1396589" y="6231826"/>
                <a:ext cx="54676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the DC gain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Why is this important?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6D4300-7243-2B42-A502-564E7805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589" y="6231826"/>
                <a:ext cx="5467651" cy="369332"/>
              </a:xfrm>
              <a:prstGeom prst="rect">
                <a:avLst/>
              </a:prstGeom>
              <a:blipFill>
                <a:blip r:embed="rId17"/>
                <a:stretch>
                  <a:fillRect l="-69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19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Control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71E2E-A15E-5D4F-876F-77FA41845D53}"/>
              </a:ext>
            </a:extLst>
          </p:cNvPr>
          <p:cNvSpPr>
            <a:spLocks noChangeAspect="1"/>
          </p:cNvSpPr>
          <p:nvPr/>
        </p:nvSpPr>
        <p:spPr>
          <a:xfrm>
            <a:off x="5464710" y="1908762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76869A-F792-4646-99AB-D5CD5BD1CE0D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4498759" y="2226236"/>
            <a:ext cx="965951" cy="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46971-AF83-4F46-89B6-E357F43182BC}"/>
              </a:ext>
            </a:extLst>
          </p:cNvPr>
          <p:cNvCxnSpPr>
            <a:cxnSpLocks/>
          </p:cNvCxnSpPr>
          <p:nvPr/>
        </p:nvCxnSpPr>
        <p:spPr>
          <a:xfrm flipV="1">
            <a:off x="6108275" y="2220800"/>
            <a:ext cx="1153659" cy="1087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/>
              <p:nvPr/>
            </p:nvSpPr>
            <p:spPr>
              <a:xfrm>
                <a:off x="5409988" y="1998913"/>
                <a:ext cx="712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988" y="1998913"/>
                <a:ext cx="712054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68828" y="1908761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828" y="1908761"/>
                <a:ext cx="929931" cy="634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02FF2D-409D-964A-BE3F-E9E9CBEF9577}"/>
              </a:ext>
            </a:extLst>
          </p:cNvPr>
          <p:cNvCxnSpPr>
            <a:cxnSpLocks/>
          </p:cNvCxnSpPr>
          <p:nvPr/>
        </p:nvCxnSpPr>
        <p:spPr>
          <a:xfrm flipV="1">
            <a:off x="1786127" y="2230684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347B6B5-EAC9-EB4C-AB54-3E419CC5B102}"/>
              </a:ext>
            </a:extLst>
          </p:cNvPr>
          <p:cNvSpPr/>
          <p:nvPr/>
        </p:nvSpPr>
        <p:spPr>
          <a:xfrm>
            <a:off x="2450237" y="2057560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5EA6E0D-2A7E-784C-8661-1403A42B4261}"/>
              </a:ext>
            </a:extLst>
          </p:cNvPr>
          <p:cNvCxnSpPr>
            <a:cxnSpLocks/>
            <a:stCxn id="8" idx="3"/>
            <a:endCxn id="17" idx="4"/>
          </p:cNvCxnSpPr>
          <p:nvPr/>
        </p:nvCxnSpPr>
        <p:spPr>
          <a:xfrm flipH="1">
            <a:off x="2601158" y="2226237"/>
            <a:ext cx="3507117" cy="133163"/>
          </a:xfrm>
          <a:prstGeom prst="bentConnector4">
            <a:avLst>
              <a:gd name="adj1" fmla="val -6518"/>
              <a:gd name="adj2" fmla="val 1156757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A30DC2-055F-7A41-B0CB-BA4390C5CEC3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2752078" y="2208480"/>
            <a:ext cx="860854" cy="950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/>
              <p:nvPr/>
            </p:nvSpPr>
            <p:spPr>
              <a:xfrm>
                <a:off x="2333648" y="2531143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48" y="2531143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 l="-50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1E19E86-608C-DB4F-8611-7EC3EA9AEBA9}"/>
              </a:ext>
            </a:extLst>
          </p:cNvPr>
          <p:cNvSpPr txBox="1"/>
          <p:nvPr/>
        </p:nvSpPr>
        <p:spPr>
          <a:xfrm>
            <a:off x="3545493" y="2538691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/>
              <p:nvPr/>
            </p:nvSpPr>
            <p:spPr>
              <a:xfrm>
                <a:off x="1679814" y="1764812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814" y="1764812"/>
                <a:ext cx="716863" cy="369332"/>
              </a:xfrm>
              <a:prstGeom prst="rect">
                <a:avLst/>
              </a:prstGeom>
              <a:blipFill>
                <a:blip r:embed="rId5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0B58E68-E027-4E49-9A67-F8595853859B}"/>
              </a:ext>
            </a:extLst>
          </p:cNvPr>
          <p:cNvSpPr txBox="1"/>
          <p:nvPr/>
        </p:nvSpPr>
        <p:spPr>
          <a:xfrm>
            <a:off x="1408907" y="1308717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Reference</a:t>
            </a:r>
          </a:p>
          <a:p>
            <a:pPr algn="ctr"/>
            <a:r>
              <a:rPr lang="en-US" sz="1400" b="1" dirty="0"/>
              <a:t>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/>
              <p:nvPr/>
            </p:nvSpPr>
            <p:spPr>
              <a:xfrm>
                <a:off x="2728862" y="1775169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62" y="1775169"/>
                <a:ext cx="716863" cy="369332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/>
              <p:nvPr/>
            </p:nvSpPr>
            <p:spPr>
              <a:xfrm>
                <a:off x="4586163" y="1805289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163" y="1805289"/>
                <a:ext cx="716478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/>
              <p:nvPr/>
            </p:nvSpPr>
            <p:spPr>
              <a:xfrm>
                <a:off x="6445953" y="1794573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953" y="1794573"/>
                <a:ext cx="716478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8CD1D59-2465-7B42-AA57-7F407C1C0DD5}"/>
              </a:ext>
            </a:extLst>
          </p:cNvPr>
          <p:cNvSpPr txBox="1"/>
          <p:nvPr/>
        </p:nvSpPr>
        <p:spPr>
          <a:xfrm>
            <a:off x="5366182" y="2595968"/>
            <a:ext cx="8226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System</a:t>
            </a:r>
          </a:p>
          <a:p>
            <a:pPr algn="ctr"/>
            <a:r>
              <a:rPr lang="en-US" sz="1400" b="1" dirty="0"/>
              <a:t>Under</a:t>
            </a:r>
          </a:p>
          <a:p>
            <a:pPr algn="ctr"/>
            <a:r>
              <a:rPr lang="en-US" sz="1400" b="1" dirty="0"/>
              <a:t>Control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A21F7F-C7A7-0747-938E-BD37739D7B9F}"/>
              </a:ext>
            </a:extLst>
          </p:cNvPr>
          <p:cNvSpPr txBox="1"/>
          <p:nvPr/>
        </p:nvSpPr>
        <p:spPr>
          <a:xfrm>
            <a:off x="6209200" y="1308717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Measured</a:t>
            </a:r>
          </a:p>
          <a:p>
            <a:pPr algn="ctr"/>
            <a:r>
              <a:rPr lang="en-US" sz="1400" b="1" dirty="0"/>
              <a:t>Output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C9185A-27AC-834E-BB9D-B59BC4B3A836}"/>
              </a:ext>
            </a:extLst>
          </p:cNvPr>
          <p:cNvSpPr txBox="1"/>
          <p:nvPr/>
        </p:nvSpPr>
        <p:spPr>
          <a:xfrm>
            <a:off x="2700544" y="1248129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Control</a:t>
            </a:r>
          </a:p>
          <a:p>
            <a:pPr algn="ctr"/>
            <a:r>
              <a:rPr lang="en-US" sz="1400" b="1" dirty="0"/>
              <a:t>Error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E22454-B627-3A47-A0ED-72107C15F46A}"/>
              </a:ext>
            </a:extLst>
          </p:cNvPr>
          <p:cNvSpPr txBox="1"/>
          <p:nvPr/>
        </p:nvSpPr>
        <p:spPr>
          <a:xfrm>
            <a:off x="4543976" y="1307111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Control</a:t>
            </a:r>
          </a:p>
          <a:p>
            <a:pPr algn="ctr"/>
            <a:r>
              <a:rPr lang="en-US" sz="1400" b="1" dirty="0"/>
              <a:t>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F9EFA4-48E1-AE46-83ED-E1611B6BDF75}"/>
                  </a:ext>
                </a:extLst>
              </p:cNvPr>
              <p:cNvSpPr txBox="1"/>
              <p:nvPr/>
            </p:nvSpPr>
            <p:spPr>
              <a:xfrm>
                <a:off x="2045120" y="4126479"/>
                <a:ext cx="3419590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F9EFA4-48E1-AE46-83ED-E1611B6BD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120" y="4126479"/>
                <a:ext cx="3419590" cy="744243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FE9168B6-4009-CB41-97E8-27D95AABEB15}"/>
              </a:ext>
            </a:extLst>
          </p:cNvPr>
          <p:cNvSpPr txBox="1"/>
          <p:nvPr/>
        </p:nvSpPr>
        <p:spPr>
          <a:xfrm>
            <a:off x="1974688" y="5353003"/>
            <a:ext cx="4896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use this terminology and notation.</a:t>
            </a:r>
          </a:p>
        </p:txBody>
      </p:sp>
    </p:spTree>
    <p:extLst>
      <p:ext uri="{BB962C8B-B14F-4D97-AF65-F5344CB8AC3E}">
        <p14:creationId xmlns:p14="http://schemas.microsoft.com/office/powerpoint/2010/main" val="302751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Noise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71E2E-A15E-5D4F-876F-77FA41845D53}"/>
              </a:ext>
            </a:extLst>
          </p:cNvPr>
          <p:cNvSpPr>
            <a:spLocks noChangeAspect="1"/>
          </p:cNvSpPr>
          <p:nvPr/>
        </p:nvSpPr>
        <p:spPr>
          <a:xfrm>
            <a:off x="5174235" y="2095193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76869A-F792-4646-99AB-D5CD5BD1CE0D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4208284" y="2412667"/>
            <a:ext cx="965951" cy="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46971-AF83-4F46-89B6-E357F43182BC}"/>
              </a:ext>
            </a:extLst>
          </p:cNvPr>
          <p:cNvCxnSpPr>
            <a:cxnSpLocks/>
            <a:stCxn id="6" idx="3"/>
            <a:endCxn id="26" idx="2"/>
          </p:cNvCxnSpPr>
          <p:nvPr/>
        </p:nvCxnSpPr>
        <p:spPr>
          <a:xfrm>
            <a:off x="5831567" y="2370010"/>
            <a:ext cx="341667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/>
              <p:nvPr/>
            </p:nvSpPr>
            <p:spPr>
              <a:xfrm>
                <a:off x="5119513" y="2185344"/>
                <a:ext cx="712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513" y="2185344"/>
                <a:ext cx="712054" cy="369332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78353" y="2095192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353" y="2095192"/>
                <a:ext cx="929931" cy="634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02FF2D-409D-964A-BE3F-E9E9CBEF9577}"/>
              </a:ext>
            </a:extLst>
          </p:cNvPr>
          <p:cNvCxnSpPr>
            <a:cxnSpLocks/>
          </p:cNvCxnSpPr>
          <p:nvPr/>
        </p:nvCxnSpPr>
        <p:spPr>
          <a:xfrm flipV="1">
            <a:off x="1495652" y="2417115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347B6B5-EAC9-EB4C-AB54-3E419CC5B102}"/>
              </a:ext>
            </a:extLst>
          </p:cNvPr>
          <p:cNvSpPr/>
          <p:nvPr/>
        </p:nvSpPr>
        <p:spPr>
          <a:xfrm>
            <a:off x="2159762" y="2243991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5EA6E0D-2A7E-784C-8661-1403A42B4261}"/>
              </a:ext>
            </a:extLst>
          </p:cNvPr>
          <p:cNvCxnSpPr>
            <a:cxnSpLocks/>
            <a:stCxn id="32" idx="2"/>
            <a:endCxn id="17" idx="4"/>
          </p:cNvCxnSpPr>
          <p:nvPr/>
        </p:nvCxnSpPr>
        <p:spPr>
          <a:xfrm rot="5400000">
            <a:off x="4474252" y="186768"/>
            <a:ext cx="195495" cy="4522631"/>
          </a:xfrm>
          <a:prstGeom prst="bentConnector3">
            <a:avLst>
              <a:gd name="adj1" fmla="val 430367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A30DC2-055F-7A41-B0CB-BA4390C5CEC3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2461603" y="2394911"/>
            <a:ext cx="860854" cy="950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/>
              <p:nvPr/>
            </p:nvSpPr>
            <p:spPr>
              <a:xfrm>
                <a:off x="2043173" y="2717574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173" y="2717574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/>
              <p:nvPr/>
            </p:nvSpPr>
            <p:spPr>
              <a:xfrm>
                <a:off x="1389339" y="1951243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339" y="1951243"/>
                <a:ext cx="716863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/>
              <p:nvPr/>
            </p:nvSpPr>
            <p:spPr>
              <a:xfrm>
                <a:off x="2438387" y="1961600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387" y="1961600"/>
                <a:ext cx="716863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/>
              <p:nvPr/>
            </p:nvSpPr>
            <p:spPr>
              <a:xfrm>
                <a:off x="4295688" y="1991720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688" y="1991720"/>
                <a:ext cx="716478" cy="369332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/>
              <p:nvPr/>
            </p:nvSpPr>
            <p:spPr>
              <a:xfrm>
                <a:off x="6475075" y="1981004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075" y="1981004"/>
                <a:ext cx="716478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50385946-BDB3-4D4E-AC4D-56E01F1D986F}"/>
              </a:ext>
            </a:extLst>
          </p:cNvPr>
          <p:cNvSpPr/>
          <p:nvPr/>
        </p:nvSpPr>
        <p:spPr>
          <a:xfrm>
            <a:off x="6173234" y="222620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022537-0B87-4245-954A-7E7CD18C0C5F}"/>
              </a:ext>
            </a:extLst>
          </p:cNvPr>
          <p:cNvCxnSpPr>
            <a:cxnSpLocks/>
          </p:cNvCxnSpPr>
          <p:nvPr/>
        </p:nvCxnSpPr>
        <p:spPr>
          <a:xfrm flipV="1">
            <a:off x="6489996" y="2361052"/>
            <a:ext cx="701557" cy="10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48495A-F284-6044-BFE0-856AC97C8AFE}"/>
                  </a:ext>
                </a:extLst>
              </p:cNvPr>
              <p:cNvSpPr/>
              <p:nvPr/>
            </p:nvSpPr>
            <p:spPr>
              <a:xfrm>
                <a:off x="5966888" y="1299434"/>
                <a:ext cx="727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48495A-F284-6044-BFE0-856AC97C8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888" y="1299434"/>
                <a:ext cx="72725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4243B4-108E-564A-8EA7-2282C72C141E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 flipH="1">
            <a:off x="6324155" y="1668766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8AE51A-8D53-D347-9534-CFF25CF78610}"/>
                  </a:ext>
                </a:extLst>
              </p:cNvPr>
              <p:cNvSpPr txBox="1"/>
              <p:nvPr/>
            </p:nvSpPr>
            <p:spPr>
              <a:xfrm>
                <a:off x="2159761" y="3896146"/>
                <a:ext cx="1118591" cy="490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8AE51A-8D53-D347-9534-CFF25CF78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61" y="3896146"/>
                <a:ext cx="1118591" cy="490327"/>
              </a:xfrm>
              <a:prstGeom prst="rect">
                <a:avLst/>
              </a:prstGeom>
              <a:blipFill>
                <a:blip r:embed="rId10"/>
                <a:stretch>
                  <a:fillRect l="-4444" t="-250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4ACD45C-4244-1745-82C4-1ECA9794FC82}"/>
              </a:ext>
            </a:extLst>
          </p:cNvPr>
          <p:cNvSpPr txBox="1"/>
          <p:nvPr/>
        </p:nvSpPr>
        <p:spPr>
          <a:xfrm>
            <a:off x="6315576" y="1061217"/>
            <a:ext cx="1338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329589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CD2D12-4869-8E4D-AE8F-34FBB30903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Solving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CD2D12-4869-8E4D-AE8F-34FBB30903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566717-3AAA-0E48-8AC4-96283245F1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200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Filter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71E2E-A15E-5D4F-876F-77FA41845D53}"/>
              </a:ext>
            </a:extLst>
          </p:cNvPr>
          <p:cNvSpPr>
            <a:spLocks noChangeAspect="1"/>
          </p:cNvSpPr>
          <p:nvPr/>
        </p:nvSpPr>
        <p:spPr>
          <a:xfrm>
            <a:off x="5464710" y="1669064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76869A-F792-4646-99AB-D5CD5BD1CE0D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4498759" y="1986538"/>
            <a:ext cx="965951" cy="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46971-AF83-4F46-89B6-E357F43182BC}"/>
              </a:ext>
            </a:extLst>
          </p:cNvPr>
          <p:cNvCxnSpPr>
            <a:cxnSpLocks/>
          </p:cNvCxnSpPr>
          <p:nvPr/>
        </p:nvCxnSpPr>
        <p:spPr>
          <a:xfrm flipV="1">
            <a:off x="6108275" y="1981102"/>
            <a:ext cx="1153659" cy="1087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/>
              <p:nvPr/>
            </p:nvSpPr>
            <p:spPr>
              <a:xfrm>
                <a:off x="5409988" y="1759215"/>
                <a:ext cx="712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988" y="1759215"/>
                <a:ext cx="712054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68828" y="1669063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828" y="1669063"/>
                <a:ext cx="929931" cy="6349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02FF2D-409D-964A-BE3F-E9E9CBEF9577}"/>
              </a:ext>
            </a:extLst>
          </p:cNvPr>
          <p:cNvCxnSpPr>
            <a:cxnSpLocks/>
          </p:cNvCxnSpPr>
          <p:nvPr/>
        </p:nvCxnSpPr>
        <p:spPr>
          <a:xfrm flipV="1">
            <a:off x="1786127" y="1990986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347B6B5-EAC9-EB4C-AB54-3E419CC5B102}"/>
              </a:ext>
            </a:extLst>
          </p:cNvPr>
          <p:cNvSpPr/>
          <p:nvPr/>
        </p:nvSpPr>
        <p:spPr>
          <a:xfrm>
            <a:off x="2450237" y="181786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5EA6E0D-2A7E-784C-8661-1403A42B4261}"/>
              </a:ext>
            </a:extLst>
          </p:cNvPr>
          <p:cNvCxnSpPr>
            <a:cxnSpLocks/>
            <a:stCxn id="8" idx="3"/>
            <a:endCxn id="25" idx="3"/>
          </p:cNvCxnSpPr>
          <p:nvPr/>
        </p:nvCxnSpPr>
        <p:spPr>
          <a:xfrm flipH="1">
            <a:off x="4912631" y="1986539"/>
            <a:ext cx="1195644" cy="1318541"/>
          </a:xfrm>
          <a:prstGeom prst="bentConnector3">
            <a:avLst>
              <a:gd name="adj1" fmla="val -19119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A30DC2-055F-7A41-B0CB-BA4390C5CEC3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2752078" y="1968782"/>
            <a:ext cx="860854" cy="950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/>
              <p:nvPr/>
            </p:nvSpPr>
            <p:spPr>
              <a:xfrm>
                <a:off x="2333648" y="2291445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48" y="2291445"/>
                <a:ext cx="237244" cy="276999"/>
              </a:xfrm>
              <a:prstGeom prst="rect">
                <a:avLst/>
              </a:prstGeom>
              <a:blipFill>
                <a:blip r:embed="rId5"/>
                <a:stretch>
                  <a:fillRect l="-50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1E19E86-608C-DB4F-8611-7EC3EA9AEBA9}"/>
              </a:ext>
            </a:extLst>
          </p:cNvPr>
          <p:cNvSpPr txBox="1"/>
          <p:nvPr/>
        </p:nvSpPr>
        <p:spPr>
          <a:xfrm>
            <a:off x="3545493" y="2298993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/>
              <p:nvPr/>
            </p:nvSpPr>
            <p:spPr>
              <a:xfrm>
                <a:off x="1679814" y="1525114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814" y="1525114"/>
                <a:ext cx="716863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0B58E68-E027-4E49-9A67-F8595853859B}"/>
              </a:ext>
            </a:extLst>
          </p:cNvPr>
          <p:cNvSpPr txBox="1"/>
          <p:nvPr/>
        </p:nvSpPr>
        <p:spPr>
          <a:xfrm>
            <a:off x="1408907" y="1069019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Reference</a:t>
            </a:r>
          </a:p>
          <a:p>
            <a:pPr algn="ctr"/>
            <a:r>
              <a:rPr lang="en-US" sz="1400" b="1" dirty="0"/>
              <a:t>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/>
              <p:nvPr/>
            </p:nvSpPr>
            <p:spPr>
              <a:xfrm>
                <a:off x="2728862" y="1535471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62" y="1535471"/>
                <a:ext cx="716863" cy="369332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/>
              <p:nvPr/>
            </p:nvSpPr>
            <p:spPr>
              <a:xfrm>
                <a:off x="4586163" y="1565591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163" y="1565591"/>
                <a:ext cx="716478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/>
              <p:nvPr/>
            </p:nvSpPr>
            <p:spPr>
              <a:xfrm>
                <a:off x="6445953" y="1554875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953" y="1554875"/>
                <a:ext cx="716478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8CD1D59-2465-7B42-AA57-7F407C1C0DD5}"/>
              </a:ext>
            </a:extLst>
          </p:cNvPr>
          <p:cNvSpPr txBox="1"/>
          <p:nvPr/>
        </p:nvSpPr>
        <p:spPr>
          <a:xfrm>
            <a:off x="5366182" y="2356270"/>
            <a:ext cx="8226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System</a:t>
            </a:r>
          </a:p>
          <a:p>
            <a:pPr algn="ctr"/>
            <a:r>
              <a:rPr lang="en-US" sz="1400" b="1" dirty="0"/>
              <a:t>Under</a:t>
            </a:r>
          </a:p>
          <a:p>
            <a:pPr algn="ctr"/>
            <a:r>
              <a:rPr lang="en-US" sz="1400" b="1" dirty="0"/>
              <a:t>Control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A21F7F-C7A7-0747-938E-BD37739D7B9F}"/>
              </a:ext>
            </a:extLst>
          </p:cNvPr>
          <p:cNvSpPr txBox="1"/>
          <p:nvPr/>
        </p:nvSpPr>
        <p:spPr>
          <a:xfrm>
            <a:off x="6209200" y="1069019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Measured</a:t>
            </a:r>
          </a:p>
          <a:p>
            <a:pPr algn="ctr"/>
            <a:r>
              <a:rPr lang="en-US" sz="1400" b="1" dirty="0"/>
              <a:t>Output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C9185A-27AC-834E-BB9D-B59BC4B3A836}"/>
              </a:ext>
            </a:extLst>
          </p:cNvPr>
          <p:cNvSpPr txBox="1"/>
          <p:nvPr/>
        </p:nvSpPr>
        <p:spPr>
          <a:xfrm>
            <a:off x="2700544" y="1008431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Control</a:t>
            </a:r>
          </a:p>
          <a:p>
            <a:pPr algn="ctr"/>
            <a:r>
              <a:rPr lang="en-US" sz="1400" b="1" dirty="0"/>
              <a:t>Error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E22454-B627-3A47-A0ED-72107C15F46A}"/>
              </a:ext>
            </a:extLst>
          </p:cNvPr>
          <p:cNvSpPr txBox="1"/>
          <p:nvPr/>
        </p:nvSpPr>
        <p:spPr>
          <a:xfrm>
            <a:off x="4543976" y="1067413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Control</a:t>
            </a:r>
          </a:p>
          <a:p>
            <a:pPr algn="ctr"/>
            <a:r>
              <a:rPr lang="en-US" sz="1400" b="1" dirty="0"/>
              <a:t>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59CF5B1-0234-E642-AC00-89A6F6A8B9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2700" y="2987605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59CF5B1-0234-E642-AC00-89A6F6A8B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700" y="2987605"/>
                <a:ext cx="929931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932B0DD-63A1-3C4C-9BC9-4F21C1CAC4D9}"/>
              </a:ext>
            </a:extLst>
          </p:cNvPr>
          <p:cNvCxnSpPr>
            <a:cxnSpLocks/>
            <a:stCxn id="25" idx="1"/>
            <a:endCxn id="17" idx="4"/>
          </p:cNvCxnSpPr>
          <p:nvPr/>
        </p:nvCxnSpPr>
        <p:spPr>
          <a:xfrm rot="10800000">
            <a:off x="2601158" y="2119702"/>
            <a:ext cx="1381542" cy="1185378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A0BD06-6B37-1446-B24E-0605581A3D29}"/>
              </a:ext>
            </a:extLst>
          </p:cNvPr>
          <p:cNvSpPr txBox="1"/>
          <p:nvPr/>
        </p:nvSpPr>
        <p:spPr>
          <a:xfrm>
            <a:off x="4153533" y="362979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Filter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6A5DD1-3976-BD45-A9C7-C8959EDB5A2F}"/>
              </a:ext>
            </a:extLst>
          </p:cNvPr>
          <p:cNvSpPr txBox="1"/>
          <p:nvPr/>
        </p:nvSpPr>
        <p:spPr>
          <a:xfrm>
            <a:off x="2373988" y="4060220"/>
            <a:ext cx="414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filter </a:t>
            </a:r>
            <a:r>
              <a:rPr lang="en-US" dirty="0" err="1"/>
              <a:t>smoothes</a:t>
            </a:r>
            <a:r>
              <a:rPr lang="en-US" dirty="0"/>
              <a:t> noisy measurements.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1092587-1365-BC41-87E9-2190EB43941F}"/>
                  </a:ext>
                </a:extLst>
              </p:cNvPr>
              <p:cNvSpPr txBox="1"/>
              <p:nvPr/>
            </p:nvSpPr>
            <p:spPr>
              <a:xfrm>
                <a:off x="2331491" y="4721226"/>
                <a:ext cx="3419589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1092587-1365-BC41-87E9-2190EB439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491" y="4721226"/>
                <a:ext cx="3419589" cy="744243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F0627B-1493-9542-A21F-CE9F2C2CCFCF}"/>
                  </a:ext>
                </a:extLst>
              </p:cNvPr>
              <p:cNvSpPr txBox="1"/>
              <p:nvPr/>
            </p:nvSpPr>
            <p:spPr>
              <a:xfrm>
                <a:off x="2382584" y="5505965"/>
                <a:ext cx="3082126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F0627B-1493-9542-A21F-CE9F2C2CC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584" y="5505965"/>
                <a:ext cx="3082126" cy="744243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89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3990513" cy="838200"/>
          </a:xfrm>
        </p:spPr>
        <p:txBody>
          <a:bodyPr/>
          <a:lstStyle/>
          <a:p>
            <a:r>
              <a:rPr lang="en-US" dirty="0"/>
              <a:t>General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28399" y="2192145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99" y="2192145"/>
                <a:ext cx="698119" cy="63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982605" y="2493011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624716" y="2351153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1775638" y="2652994"/>
            <a:ext cx="439451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926557" y="2502073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508127" y="278829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27" y="2788291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033855" y="2522616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1193220" y="4062238"/>
                <a:ext cx="1671996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20" y="4062238"/>
                <a:ext cx="1671996" cy="733149"/>
              </a:xfrm>
              <a:prstGeom prst="rect">
                <a:avLst/>
              </a:prstGeom>
              <a:blipFill>
                <a:blip r:embed="rId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5088" y="3043501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088" y="3043501"/>
                <a:ext cx="692679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5885441" y="2512341"/>
            <a:ext cx="129900" cy="845672"/>
          </a:xfrm>
          <a:prstGeom prst="bentConnector3">
            <a:avLst>
              <a:gd name="adj1" fmla="val -175982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1240892" y="4927487"/>
                <a:ext cx="510441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892" y="4927487"/>
                <a:ext cx="5104411" cy="586699"/>
              </a:xfrm>
              <a:prstGeom prst="rect">
                <a:avLst/>
              </a:prstGeom>
              <a:blipFill>
                <a:blip r:embed="rId6"/>
                <a:stretch>
                  <a:fillRect l="-248" t="-2083" r="-124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049" y="2189423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049" y="2189423"/>
                <a:ext cx="698119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E12D9-1F33-1147-BA47-4E89F668C3E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936207" y="2499351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17222" y="2194866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222" y="2194866"/>
                <a:ext cx="698119" cy="634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E633EE-99A9-6D45-8E8A-AE83CC90CC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015380" y="2504794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0356" y="3043260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356" y="3043260"/>
                <a:ext cx="692679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50A11DE-C109-214B-B3B9-68CD349E78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rot="10800000" flipV="1">
            <a:off x="2907768" y="3360734"/>
            <a:ext cx="442589" cy="2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92762" y="3040538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762" y="3040538"/>
                <a:ext cx="692679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055F2D3-79E8-1E4E-A79F-3C2BDD744B8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4920552" y="3358012"/>
            <a:ext cx="272211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AAC6D-E095-1841-BE6F-1986356C6C74}"/>
              </a:ext>
            </a:extLst>
          </p:cNvPr>
          <p:cNvCxnSpPr>
            <a:cxnSpLocks/>
          </p:cNvCxnSpPr>
          <p:nvPr/>
        </p:nvCxnSpPr>
        <p:spPr>
          <a:xfrm>
            <a:off x="3937690" y="2496629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5D5D9EE-D632-E94C-896B-7A1A1A05AA6F}"/>
              </a:ext>
            </a:extLst>
          </p:cNvPr>
          <p:cNvCxnSpPr>
            <a:cxnSpLocks/>
          </p:cNvCxnSpPr>
          <p:nvPr/>
        </p:nvCxnSpPr>
        <p:spPr>
          <a:xfrm rot="10800000">
            <a:off x="4036091" y="3355294"/>
            <a:ext cx="198660" cy="271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/>
              <p:nvPr/>
            </p:nvSpPr>
            <p:spPr>
              <a:xfrm>
                <a:off x="6386196" y="2088073"/>
                <a:ext cx="698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196" y="2088073"/>
                <a:ext cx="69839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/>
              <p:nvPr/>
            </p:nvSpPr>
            <p:spPr>
              <a:xfrm>
                <a:off x="770555" y="2068917"/>
                <a:ext cx="707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55" y="2068917"/>
                <a:ext cx="707501" cy="369332"/>
              </a:xfrm>
              <a:prstGeom prst="rect">
                <a:avLst/>
              </a:prstGeom>
              <a:blipFill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B65BA03F-5AF1-9A40-A44D-865A78F17C9C}"/>
              </a:ext>
            </a:extLst>
          </p:cNvPr>
          <p:cNvGrpSpPr/>
          <p:nvPr/>
        </p:nvGrpSpPr>
        <p:grpSpPr>
          <a:xfrm>
            <a:off x="4446895" y="2447291"/>
            <a:ext cx="396240" cy="91440"/>
            <a:chOff x="4874079" y="5263243"/>
            <a:chExt cx="396240" cy="9144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E2EF914-0BA0-5C41-9828-F832AD034B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E78F834-0354-2046-8D3C-41AC2B9439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CAEB420-7249-7144-AFC5-2DE84B98D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080D776-46C3-6D4C-A08F-F02BFC26BB03}"/>
              </a:ext>
            </a:extLst>
          </p:cNvPr>
          <p:cNvGrpSpPr/>
          <p:nvPr/>
        </p:nvGrpSpPr>
        <p:grpSpPr>
          <a:xfrm>
            <a:off x="4419778" y="3309574"/>
            <a:ext cx="396240" cy="91440"/>
            <a:chOff x="4874079" y="5263243"/>
            <a:chExt cx="396240" cy="9144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8A53630-C254-8C4C-BB35-50AC702E7C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08BB2B9-F62E-EB4F-9932-6C6D585F1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0479146-03B7-3846-A02E-99B5F1C414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C7EB3E9-CD44-A44B-AB02-81E8189CB5CD}"/>
              </a:ext>
            </a:extLst>
          </p:cNvPr>
          <p:cNvSpPr txBox="1"/>
          <p:nvPr/>
        </p:nvSpPr>
        <p:spPr>
          <a:xfrm>
            <a:off x="6697306" y="514485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Why?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275009-1513-4245-AA9A-123D22E411AA}"/>
              </a:ext>
            </a:extLst>
          </p:cNvPr>
          <p:cNvGrpSpPr/>
          <p:nvPr/>
        </p:nvGrpSpPr>
        <p:grpSpPr>
          <a:xfrm>
            <a:off x="6526802" y="420303"/>
            <a:ext cx="2306479" cy="838200"/>
            <a:chOff x="2265521" y="1669063"/>
            <a:chExt cx="4190818" cy="146521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FDB1675-C8C3-4A47-80CE-3DBB2A8928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5415" y="1669064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A62B21C-3F5D-2741-BA93-FDC84CB552FC}"/>
                </a:ext>
              </a:extLst>
            </p:cNvPr>
            <p:cNvCxnSpPr>
              <a:cxnSpLocks/>
              <a:stCxn id="60" idx="3"/>
              <a:endCxn id="44" idx="1"/>
            </p:cNvCxnSpPr>
            <p:nvPr/>
          </p:nvCxnSpPr>
          <p:spPr>
            <a:xfrm>
              <a:off x="4280883" y="1986538"/>
              <a:ext cx="624532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42E42BA-CDAC-1E4A-8CF2-659D4EB1D6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4285" y="1977660"/>
              <a:ext cx="712054" cy="1431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E2574E7-05E2-7D41-9723-999B2D0DE66F}"/>
                    </a:ext>
                  </a:extLst>
                </p:cNvPr>
                <p:cNvSpPr/>
                <p:nvPr/>
              </p:nvSpPr>
              <p:spPr>
                <a:xfrm>
                  <a:off x="4799280" y="1759215"/>
                  <a:ext cx="773838" cy="359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E2574E7-05E2-7D41-9723-999B2D0DE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280" y="1759215"/>
                  <a:ext cx="773838" cy="359832"/>
                </a:xfrm>
                <a:prstGeom prst="rect">
                  <a:avLst/>
                </a:prstGeom>
                <a:blipFill>
                  <a:blip r:embed="rId13"/>
                  <a:stretch>
                    <a:fillRect r="-8571" b="-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EA87366-5062-9242-B150-96311A462A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8828" y="1669063"/>
                  <a:ext cx="712055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EA87366-5062-9242-B150-96311A462A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828" y="1669063"/>
                  <a:ext cx="712055" cy="63495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839F630-5CBD-2449-BA54-960D164E5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521" y="1990986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6E4E4D4-9AF7-4044-B52B-88CBA24487C2}"/>
                </a:ext>
              </a:extLst>
            </p:cNvPr>
            <p:cNvSpPr/>
            <p:nvPr/>
          </p:nvSpPr>
          <p:spPr>
            <a:xfrm>
              <a:off x="2938511" y="1826740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+</a:t>
              </a:r>
            </a:p>
          </p:txBody>
        </p: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9DADDA7B-B75D-0241-8A44-3D491D24BE32}"/>
                </a:ext>
              </a:extLst>
            </p:cNvPr>
            <p:cNvCxnSpPr>
              <a:cxnSpLocks/>
              <a:stCxn id="44" idx="3"/>
              <a:endCxn id="66" idx="3"/>
            </p:cNvCxnSpPr>
            <p:nvPr/>
          </p:nvCxnSpPr>
          <p:spPr>
            <a:xfrm flipH="1">
              <a:off x="4912631" y="1986539"/>
              <a:ext cx="636349" cy="830268"/>
            </a:xfrm>
            <a:prstGeom prst="bentConnector3">
              <a:avLst>
                <a:gd name="adj1" fmla="val -35924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C9E583A-5DB8-6E4F-8408-AB9CD5F2EB4A}"/>
                </a:ext>
              </a:extLst>
            </p:cNvPr>
            <p:cNvCxnSpPr>
              <a:cxnSpLocks/>
              <a:stCxn id="62" idx="6"/>
              <a:endCxn id="60" idx="1"/>
            </p:cNvCxnSpPr>
            <p:nvPr/>
          </p:nvCxnSpPr>
          <p:spPr>
            <a:xfrm>
              <a:off x="3240352" y="1977660"/>
              <a:ext cx="328476" cy="887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81E1B5-6432-B843-AA3A-84D422CB7B61}"/>
                    </a:ext>
                  </a:extLst>
                </p:cNvPr>
                <p:cNvSpPr txBox="1"/>
                <p:nvPr/>
              </p:nvSpPr>
              <p:spPr>
                <a:xfrm>
                  <a:off x="2756252" y="2222334"/>
                  <a:ext cx="229235" cy="239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81E1B5-6432-B843-AA3A-84D422CB7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6252" y="2222334"/>
                  <a:ext cx="229235" cy="239888"/>
                </a:xfrm>
                <a:prstGeom prst="rect">
                  <a:avLst/>
                </a:prstGeom>
                <a:blipFill>
                  <a:blip r:embed="rId15"/>
                  <a:stretch>
                    <a:fillRect l="-18182" r="-9091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3852928F-A773-354B-8866-61873372A4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82700" y="2499332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3852928F-A773-354B-8866-61873372A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700" y="2499332"/>
                  <a:ext cx="929931" cy="63495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5A9C25B3-7D0E-454C-81C2-59BE82F12D08}"/>
                </a:ext>
              </a:extLst>
            </p:cNvPr>
            <p:cNvCxnSpPr>
              <a:cxnSpLocks/>
              <a:stCxn id="66" idx="1"/>
              <a:endCxn id="62" idx="4"/>
            </p:cNvCxnSpPr>
            <p:nvPr/>
          </p:nvCxnSpPr>
          <p:spPr>
            <a:xfrm rot="10800000">
              <a:off x="3089432" y="2128581"/>
              <a:ext cx="893268" cy="688227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FC72EF-7EBF-D54D-BDE5-30E54B48ECDB}"/>
                  </a:ext>
                </a:extLst>
              </p:cNvPr>
              <p:cNvSpPr txBox="1"/>
              <p:nvPr/>
            </p:nvSpPr>
            <p:spPr>
              <a:xfrm>
                <a:off x="6618444" y="1394751"/>
                <a:ext cx="2214837" cy="548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FC72EF-7EBF-D54D-BDE5-30E54B48E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444" y="1394751"/>
                <a:ext cx="2214837" cy="548676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47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</a:t>
            </a:r>
            <a:r>
              <a:rPr lang="en-US" dirty="0" err="1"/>
              <a:t>Transfor</a:t>
            </a:r>
            <a:r>
              <a:rPr lang="en-US" dirty="0"/>
              <a:t> of Control Error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042270" y="173983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684381" y="159797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1835303" y="1899820"/>
            <a:ext cx="717035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986222" y="1748899"/>
            <a:ext cx="579426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71104" y="176944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907857" y="3307481"/>
                <a:ext cx="714650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the Laplace Transform of the error signal. </a:t>
                </a:r>
              </a:p>
              <a:p>
                <a:r>
                  <a:rPr lang="en-US" sz="2000" dirty="0"/>
                  <a:t>What it converges to indicates the on-going energy of control.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57" y="3307481"/>
                <a:ext cx="7146508" cy="707886"/>
              </a:xfrm>
              <a:prstGeom prst="rect">
                <a:avLst/>
              </a:prstGeom>
              <a:blipFill>
                <a:blip r:embed="rId4"/>
                <a:stretch>
                  <a:fillRect l="-887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6222690" y="1759167"/>
            <a:ext cx="129900" cy="845672"/>
          </a:xfrm>
          <a:prstGeom prst="bentConnector3">
            <a:avLst>
              <a:gd name="adj1" fmla="val -175982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1503284" y="4267238"/>
                <a:ext cx="4337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284" y="4267238"/>
                <a:ext cx="4337085" cy="276999"/>
              </a:xfrm>
              <a:prstGeom prst="rect">
                <a:avLst/>
              </a:prstGeom>
              <a:blipFill>
                <a:blip r:embed="rId6"/>
                <a:stretch>
                  <a:fillRect l="-585" r="-1462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E12D9-1F33-1147-BA47-4E89F668C3E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273456" y="1746177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E633EE-99A9-6D45-8E8A-AE83CC90CC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52629" y="1751620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50A11DE-C109-214B-B3B9-68CD349E78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rot="10800000" flipV="1">
            <a:off x="3245017" y="2607560"/>
            <a:ext cx="442589" cy="2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055F2D3-79E8-1E4E-A79F-3C2BDD744B8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5257801" y="2604838"/>
            <a:ext cx="272211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AAC6D-E095-1841-BE6F-1986356C6C74}"/>
              </a:ext>
            </a:extLst>
          </p:cNvPr>
          <p:cNvCxnSpPr>
            <a:cxnSpLocks/>
          </p:cNvCxnSpPr>
          <p:nvPr/>
        </p:nvCxnSpPr>
        <p:spPr>
          <a:xfrm>
            <a:off x="4274939" y="1743455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5D5D9EE-D632-E94C-896B-7A1A1A05AA6F}"/>
              </a:ext>
            </a:extLst>
          </p:cNvPr>
          <p:cNvCxnSpPr>
            <a:cxnSpLocks/>
          </p:cNvCxnSpPr>
          <p:nvPr/>
        </p:nvCxnSpPr>
        <p:spPr>
          <a:xfrm rot="10800000">
            <a:off x="4373340" y="2602119"/>
            <a:ext cx="286768" cy="153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/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/>
              <p:nvPr/>
            </p:nvSpPr>
            <p:spPr>
              <a:xfrm>
                <a:off x="830220" y="1315743"/>
                <a:ext cx="707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20" y="1315743"/>
                <a:ext cx="707501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/>
              <p:nvPr/>
            </p:nvSpPr>
            <p:spPr>
              <a:xfrm>
                <a:off x="1895878" y="1271364"/>
                <a:ext cx="706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78" y="1271364"/>
                <a:ext cx="706604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B1156A9-A2EA-A643-B487-83219D7F4D8E}"/>
              </a:ext>
            </a:extLst>
          </p:cNvPr>
          <p:cNvGrpSpPr/>
          <p:nvPr/>
        </p:nvGrpSpPr>
        <p:grpSpPr>
          <a:xfrm>
            <a:off x="4784144" y="1694117"/>
            <a:ext cx="396240" cy="91440"/>
            <a:chOff x="4874079" y="5263243"/>
            <a:chExt cx="396240" cy="914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B65E2FB-9283-5C47-8631-8892D4845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7020654-1CD8-884C-A329-205B0F156C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F1A33B6-44B3-D349-AC44-C0A6D2976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6626F2-90BD-F64F-87FF-114FA7C41504}"/>
              </a:ext>
            </a:extLst>
          </p:cNvPr>
          <p:cNvGrpSpPr/>
          <p:nvPr/>
        </p:nvGrpSpPr>
        <p:grpSpPr>
          <a:xfrm>
            <a:off x="4788085" y="2550224"/>
            <a:ext cx="396240" cy="91440"/>
            <a:chOff x="4874079" y="5263243"/>
            <a:chExt cx="396240" cy="914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EE0E17A-50C2-F54D-A5BE-345199841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DB8BCF9-D562-E949-91EA-B97483566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F727D86-56DE-F94B-B15C-B59B44D6C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988113-9F64-674D-9DBE-9BC3DC724AFD}"/>
                  </a:ext>
                </a:extLst>
              </p:cNvPr>
              <p:cNvSpPr txBox="1"/>
              <p:nvPr/>
            </p:nvSpPr>
            <p:spPr>
              <a:xfrm>
                <a:off x="1586954" y="4925098"/>
                <a:ext cx="5243615" cy="433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(∞)</m:t>
                    </m:r>
                  </m:oMath>
                </a14:m>
                <a:r>
                  <a:rPr lang="en-US" dirty="0"/>
                  <a:t> for a step input? 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988113-9F64-674D-9DBE-9BC3DC724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54" y="4925098"/>
                <a:ext cx="5243615" cy="433196"/>
              </a:xfrm>
              <a:prstGeom prst="rect">
                <a:avLst/>
              </a:prstGeom>
              <a:blipFill>
                <a:blip r:embed="rId14"/>
                <a:stretch>
                  <a:fillRect l="-2651" t="-5714" r="-1687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367A2F-B4EF-BE45-B966-A1B3CE5EFBD0}"/>
                  </a:ext>
                </a:extLst>
              </p:cNvPr>
              <p:cNvSpPr txBox="1"/>
              <p:nvPr/>
            </p:nvSpPr>
            <p:spPr>
              <a:xfrm>
                <a:off x="1552424" y="5538093"/>
                <a:ext cx="2666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Hint: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367A2F-B4EF-BE45-B966-A1B3CE5EF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424" y="5538093"/>
                <a:ext cx="2666436" cy="276999"/>
              </a:xfrm>
              <a:prstGeom prst="rect">
                <a:avLst/>
              </a:prstGeom>
              <a:blipFill>
                <a:blip r:embed="rId15"/>
                <a:stretch>
                  <a:fillRect l="-5687" t="-21739" r="-948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98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2B346CC-9AC9-B142-906D-46990FD18E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(∞)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2B346CC-9AC9-B142-906D-46990FD18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2121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995071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995071"/>
                <a:ext cx="698119" cy="634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042270" y="129593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684381" y="115407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1835303" y="1455920"/>
            <a:ext cx="717035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986222" y="1304999"/>
            <a:ext cx="579426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159121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1591217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71104" y="132554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2337" y="1846427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37" y="1846427"/>
                <a:ext cx="692679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6222690" y="1315267"/>
            <a:ext cx="129900" cy="845672"/>
          </a:xfrm>
          <a:prstGeom prst="bentConnector3">
            <a:avLst>
              <a:gd name="adj1" fmla="val -175982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245815" y="2633405"/>
                <a:ext cx="33665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5" y="2633405"/>
                <a:ext cx="3366563" cy="215444"/>
              </a:xfrm>
              <a:prstGeom prst="rect">
                <a:avLst/>
              </a:prstGeom>
              <a:blipFill>
                <a:blip r:embed="rId6"/>
                <a:stretch>
                  <a:fillRect l="-376" r="-112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5298" y="992349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8" y="992349"/>
                <a:ext cx="698119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E12D9-1F33-1147-BA47-4E89F668C3E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273456" y="1302277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471" y="997792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997792"/>
                <a:ext cx="698119" cy="634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E633EE-99A9-6D45-8E8A-AE83CC90CC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52629" y="1307720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87605" y="1846186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05" y="1846186"/>
                <a:ext cx="692679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50A11DE-C109-214B-B3B9-68CD349E78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rot="10800000" flipV="1">
            <a:off x="3245017" y="2163660"/>
            <a:ext cx="442589" cy="2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30011" y="1843464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011" y="1843464"/>
                <a:ext cx="692679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055F2D3-79E8-1E4E-A79F-3C2BDD744B8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5257801" y="2160938"/>
            <a:ext cx="272211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AAC6D-E095-1841-BE6F-1986356C6C74}"/>
              </a:ext>
            </a:extLst>
          </p:cNvPr>
          <p:cNvCxnSpPr>
            <a:cxnSpLocks/>
          </p:cNvCxnSpPr>
          <p:nvPr/>
        </p:nvCxnSpPr>
        <p:spPr>
          <a:xfrm>
            <a:off x="4274939" y="1299555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5D5D9EE-D632-E94C-896B-7A1A1A05AA6F}"/>
              </a:ext>
            </a:extLst>
          </p:cNvPr>
          <p:cNvCxnSpPr>
            <a:cxnSpLocks/>
          </p:cNvCxnSpPr>
          <p:nvPr/>
        </p:nvCxnSpPr>
        <p:spPr>
          <a:xfrm rot="10800000">
            <a:off x="4373340" y="2158219"/>
            <a:ext cx="286768" cy="153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/>
              <p:nvPr/>
            </p:nvSpPr>
            <p:spPr>
              <a:xfrm>
                <a:off x="6723445" y="890999"/>
                <a:ext cx="698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445" y="890999"/>
                <a:ext cx="69839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/>
              <p:nvPr/>
            </p:nvSpPr>
            <p:spPr>
              <a:xfrm>
                <a:off x="830220" y="871843"/>
                <a:ext cx="707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20" y="871843"/>
                <a:ext cx="707501" cy="369332"/>
              </a:xfrm>
              <a:prstGeom prst="rect">
                <a:avLst/>
              </a:prstGeom>
              <a:blipFill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/>
              <p:nvPr/>
            </p:nvSpPr>
            <p:spPr>
              <a:xfrm>
                <a:off x="1895878" y="827464"/>
                <a:ext cx="706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78" y="827464"/>
                <a:ext cx="706604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B1156A9-A2EA-A643-B487-83219D7F4D8E}"/>
              </a:ext>
            </a:extLst>
          </p:cNvPr>
          <p:cNvGrpSpPr/>
          <p:nvPr/>
        </p:nvGrpSpPr>
        <p:grpSpPr>
          <a:xfrm>
            <a:off x="4784144" y="1250217"/>
            <a:ext cx="396240" cy="91440"/>
            <a:chOff x="4874079" y="5263243"/>
            <a:chExt cx="396240" cy="914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B65E2FB-9283-5C47-8631-8892D4845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7020654-1CD8-884C-A329-205B0F156C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F1A33B6-44B3-D349-AC44-C0A6D2976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6626F2-90BD-F64F-87FF-114FA7C41504}"/>
              </a:ext>
            </a:extLst>
          </p:cNvPr>
          <p:cNvGrpSpPr/>
          <p:nvPr/>
        </p:nvGrpSpPr>
        <p:grpSpPr>
          <a:xfrm>
            <a:off x="4788085" y="2106324"/>
            <a:ext cx="396240" cy="91440"/>
            <a:chOff x="4874079" y="5263243"/>
            <a:chExt cx="396240" cy="914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EE0E17A-50C2-F54D-A5BE-345199841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DB8BCF9-D562-E949-91EA-B97483566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F727D86-56DE-F94B-B15C-B59B44D6C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988113-9F64-674D-9DBE-9BC3DC724AFD}"/>
                  </a:ext>
                </a:extLst>
              </p:cNvPr>
              <p:cNvSpPr txBox="1"/>
              <p:nvPr/>
            </p:nvSpPr>
            <p:spPr>
              <a:xfrm>
                <a:off x="302674" y="2911898"/>
                <a:ext cx="4070666" cy="336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/>
                  <a:t>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/>
                  <a:t>, what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(∞)</m:t>
                    </m:r>
                  </m:oMath>
                </a14:m>
                <a:r>
                  <a:rPr lang="en-US" sz="1400" dirty="0"/>
                  <a:t> for a step input? 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988113-9F64-674D-9DBE-9BC3DC724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4" y="2911898"/>
                <a:ext cx="4070666" cy="336887"/>
              </a:xfrm>
              <a:prstGeom prst="rect">
                <a:avLst/>
              </a:prstGeom>
              <a:blipFill>
                <a:blip r:embed="rId14"/>
                <a:stretch>
                  <a:fillRect l="-3115" t="-3704" r="-15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367A2F-B4EF-BE45-B966-A1B3CE5EFBD0}"/>
                  </a:ext>
                </a:extLst>
              </p:cNvPr>
              <p:cNvSpPr txBox="1"/>
              <p:nvPr/>
            </p:nvSpPr>
            <p:spPr>
              <a:xfrm>
                <a:off x="4467753" y="2966598"/>
                <a:ext cx="20715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/>
                  <a:t>Hint: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𝑠𝐸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367A2F-B4EF-BE45-B966-A1B3CE5EF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753" y="2966598"/>
                <a:ext cx="2071593" cy="215444"/>
              </a:xfrm>
              <a:prstGeom prst="rect">
                <a:avLst/>
              </a:prstGeom>
              <a:blipFill>
                <a:blip r:embed="rId15"/>
                <a:stretch>
                  <a:fillRect l="-4848" t="-2777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860B5C-1F0C-4841-8E1F-4588223B5EE7}"/>
                  </a:ext>
                </a:extLst>
              </p:cNvPr>
              <p:cNvSpPr txBox="1"/>
              <p:nvPr/>
            </p:nvSpPr>
            <p:spPr>
              <a:xfrm>
                <a:off x="1919160" y="3365203"/>
                <a:ext cx="1942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1. What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860B5C-1F0C-4841-8E1F-4588223B5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60" y="3365203"/>
                <a:ext cx="1942391" cy="369332"/>
              </a:xfrm>
              <a:prstGeom prst="rect">
                <a:avLst/>
              </a:prstGeom>
              <a:blipFill>
                <a:blip r:embed="rId16"/>
                <a:stretch>
                  <a:fillRect l="-3268" t="-3226" r="-1961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09B238-041D-CB41-99D2-CE4FCC6490B1}"/>
                  </a:ext>
                </a:extLst>
              </p:cNvPr>
              <p:cNvSpPr/>
              <p:nvPr/>
            </p:nvSpPr>
            <p:spPr>
              <a:xfrm>
                <a:off x="2083620" y="3670199"/>
                <a:ext cx="1137106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09B238-041D-CB41-99D2-CE4FCC649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620" y="3670199"/>
                <a:ext cx="1137106" cy="61279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172090-6C3D-B342-852A-F7CFE677B740}"/>
                  </a:ext>
                </a:extLst>
              </p:cNvPr>
              <p:cNvSpPr txBox="1"/>
              <p:nvPr/>
            </p:nvSpPr>
            <p:spPr>
              <a:xfrm>
                <a:off x="1919160" y="4188243"/>
                <a:ext cx="3016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2. What is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172090-6C3D-B342-852A-F7CFE677B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60" y="4188243"/>
                <a:ext cx="3016403" cy="369332"/>
              </a:xfrm>
              <a:prstGeom prst="rect">
                <a:avLst/>
              </a:prstGeom>
              <a:blipFill>
                <a:blip r:embed="rId18"/>
                <a:stretch>
                  <a:fillRect l="-2101" t="-6452" r="-840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510BB74-77CA-6C48-ADFA-957A7EBB2D9F}"/>
                  </a:ext>
                </a:extLst>
              </p:cNvPr>
              <p:cNvSpPr/>
              <p:nvPr/>
            </p:nvSpPr>
            <p:spPr>
              <a:xfrm>
                <a:off x="2110254" y="4519873"/>
                <a:ext cx="3197991" cy="558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R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510BB74-77CA-6C48-ADFA-957A7EBB2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254" y="4519873"/>
                <a:ext cx="3197991" cy="558423"/>
              </a:xfrm>
              <a:prstGeom prst="rect">
                <a:avLst/>
              </a:prstGeom>
              <a:blipFill>
                <a:blip r:embed="rId19"/>
                <a:stretch>
                  <a:fillRect l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9731811-25B1-FC4A-92F7-0440CFF7A99B}"/>
                  </a:ext>
                </a:extLst>
              </p:cNvPr>
              <p:cNvSpPr txBox="1"/>
              <p:nvPr/>
            </p:nvSpPr>
            <p:spPr>
              <a:xfrm>
                <a:off x="1919160" y="5062440"/>
                <a:ext cx="4676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3. What is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𝒍𝒊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𝒔𝑹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9731811-25B1-FC4A-92F7-0440CFF7A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60" y="5062440"/>
                <a:ext cx="4676280" cy="369332"/>
              </a:xfrm>
              <a:prstGeom prst="rect">
                <a:avLst/>
              </a:prstGeom>
              <a:blipFill>
                <a:blip r:embed="rId20"/>
                <a:stretch>
                  <a:fillRect l="-1355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F86229A-AD6D-244A-BE2F-5D579B0D0589}"/>
                  </a:ext>
                </a:extLst>
              </p:cNvPr>
              <p:cNvSpPr/>
              <p:nvPr/>
            </p:nvSpPr>
            <p:spPr>
              <a:xfrm>
                <a:off x="2110254" y="5394070"/>
                <a:ext cx="1192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F86229A-AD6D-244A-BE2F-5D579B0D0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254" y="5394070"/>
                <a:ext cx="119218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EED5994F-5B8A-0F42-AA9F-93F3DC2F3737}"/>
              </a:ext>
            </a:extLst>
          </p:cNvPr>
          <p:cNvSpPr txBox="1"/>
          <p:nvPr/>
        </p:nvSpPr>
        <p:spPr>
          <a:xfrm>
            <a:off x="1919160" y="5906572"/>
            <a:ext cx="557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What does this tell us about the need for control action once we’re at steady state?</a:t>
            </a:r>
          </a:p>
        </p:txBody>
      </p:sp>
    </p:spTree>
    <p:extLst>
      <p:ext uri="{BB962C8B-B14F-4D97-AF65-F5344CB8AC3E}">
        <p14:creationId xmlns:p14="http://schemas.microsoft.com/office/powerpoint/2010/main" val="160185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2" grpId="0"/>
      <p:bldP spid="53" grpId="0"/>
      <p:bldP spid="54" grpId="0"/>
      <p:bldP spid="55" grpId="0"/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Noise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71E2E-A15E-5D4F-876F-77FA41845D53}"/>
              </a:ext>
            </a:extLst>
          </p:cNvPr>
          <p:cNvSpPr>
            <a:spLocks noChangeAspect="1"/>
          </p:cNvSpPr>
          <p:nvPr/>
        </p:nvSpPr>
        <p:spPr>
          <a:xfrm>
            <a:off x="5464710" y="1669064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76869A-F792-4646-99AB-D5CD5BD1CE0D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4498759" y="1986538"/>
            <a:ext cx="965951" cy="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46971-AF83-4F46-89B6-E357F43182BC}"/>
              </a:ext>
            </a:extLst>
          </p:cNvPr>
          <p:cNvCxnSpPr>
            <a:cxnSpLocks/>
          </p:cNvCxnSpPr>
          <p:nvPr/>
        </p:nvCxnSpPr>
        <p:spPr>
          <a:xfrm flipV="1">
            <a:off x="6108275" y="1981102"/>
            <a:ext cx="1153659" cy="1087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/>
              <p:nvPr/>
            </p:nvSpPr>
            <p:spPr>
              <a:xfrm>
                <a:off x="5409988" y="1759215"/>
                <a:ext cx="712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988" y="1759215"/>
                <a:ext cx="712054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68828" y="1669063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828" y="1669063"/>
                <a:ext cx="929931" cy="634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02FF2D-409D-964A-BE3F-E9E9CBEF9577}"/>
              </a:ext>
            </a:extLst>
          </p:cNvPr>
          <p:cNvCxnSpPr>
            <a:cxnSpLocks/>
          </p:cNvCxnSpPr>
          <p:nvPr/>
        </p:nvCxnSpPr>
        <p:spPr>
          <a:xfrm flipV="1">
            <a:off x="1786127" y="1990986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347B6B5-EAC9-EB4C-AB54-3E419CC5B102}"/>
              </a:ext>
            </a:extLst>
          </p:cNvPr>
          <p:cNvSpPr/>
          <p:nvPr/>
        </p:nvSpPr>
        <p:spPr>
          <a:xfrm>
            <a:off x="2450237" y="181786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5EA6E0D-2A7E-784C-8661-1403A42B4261}"/>
              </a:ext>
            </a:extLst>
          </p:cNvPr>
          <p:cNvCxnSpPr>
            <a:cxnSpLocks/>
            <a:stCxn id="8" idx="3"/>
            <a:endCxn id="25" idx="3"/>
          </p:cNvCxnSpPr>
          <p:nvPr/>
        </p:nvCxnSpPr>
        <p:spPr>
          <a:xfrm flipH="1">
            <a:off x="4912631" y="1986539"/>
            <a:ext cx="1195644" cy="1318541"/>
          </a:xfrm>
          <a:prstGeom prst="bentConnector3">
            <a:avLst>
              <a:gd name="adj1" fmla="val -19119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A30DC2-055F-7A41-B0CB-BA4390C5CEC3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2752078" y="1968782"/>
            <a:ext cx="860854" cy="950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/>
              <p:nvPr/>
            </p:nvSpPr>
            <p:spPr>
              <a:xfrm>
                <a:off x="2333648" y="2291445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48" y="2291445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 l="-50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1E19E86-608C-DB4F-8611-7EC3EA9AEBA9}"/>
              </a:ext>
            </a:extLst>
          </p:cNvPr>
          <p:cNvSpPr txBox="1"/>
          <p:nvPr/>
        </p:nvSpPr>
        <p:spPr>
          <a:xfrm>
            <a:off x="3545493" y="2298993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/>
              <p:nvPr/>
            </p:nvSpPr>
            <p:spPr>
              <a:xfrm>
                <a:off x="1679814" y="1525114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814" y="1525114"/>
                <a:ext cx="716863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0B58E68-E027-4E49-9A67-F8595853859B}"/>
              </a:ext>
            </a:extLst>
          </p:cNvPr>
          <p:cNvSpPr txBox="1"/>
          <p:nvPr/>
        </p:nvSpPr>
        <p:spPr>
          <a:xfrm>
            <a:off x="1408907" y="1069019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Reference</a:t>
            </a:r>
          </a:p>
          <a:p>
            <a:pPr algn="ctr"/>
            <a:r>
              <a:rPr lang="en-US" sz="1400" b="1" dirty="0"/>
              <a:t>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/>
              <p:nvPr/>
            </p:nvSpPr>
            <p:spPr>
              <a:xfrm>
                <a:off x="2728862" y="1535471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62" y="1535471"/>
                <a:ext cx="716863" cy="369332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/>
              <p:nvPr/>
            </p:nvSpPr>
            <p:spPr>
              <a:xfrm>
                <a:off x="4586163" y="1565591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163" y="1565591"/>
                <a:ext cx="716478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/>
              <p:nvPr/>
            </p:nvSpPr>
            <p:spPr>
              <a:xfrm>
                <a:off x="6445953" y="1554875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953" y="1554875"/>
                <a:ext cx="716478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8CD1D59-2465-7B42-AA57-7F407C1C0DD5}"/>
              </a:ext>
            </a:extLst>
          </p:cNvPr>
          <p:cNvSpPr txBox="1"/>
          <p:nvPr/>
        </p:nvSpPr>
        <p:spPr>
          <a:xfrm>
            <a:off x="5366182" y="2356270"/>
            <a:ext cx="8226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System</a:t>
            </a:r>
          </a:p>
          <a:p>
            <a:pPr algn="ctr"/>
            <a:r>
              <a:rPr lang="en-US" sz="1400" b="1" dirty="0"/>
              <a:t>Under</a:t>
            </a:r>
          </a:p>
          <a:p>
            <a:pPr algn="ctr"/>
            <a:r>
              <a:rPr lang="en-US" sz="1400" b="1" dirty="0"/>
              <a:t>Control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A21F7F-C7A7-0747-938E-BD37739D7B9F}"/>
              </a:ext>
            </a:extLst>
          </p:cNvPr>
          <p:cNvSpPr txBox="1"/>
          <p:nvPr/>
        </p:nvSpPr>
        <p:spPr>
          <a:xfrm>
            <a:off x="6209200" y="1069019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Measured</a:t>
            </a:r>
          </a:p>
          <a:p>
            <a:pPr algn="ctr"/>
            <a:r>
              <a:rPr lang="en-US" sz="1400" b="1" dirty="0"/>
              <a:t>Output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C9185A-27AC-834E-BB9D-B59BC4B3A836}"/>
              </a:ext>
            </a:extLst>
          </p:cNvPr>
          <p:cNvSpPr txBox="1"/>
          <p:nvPr/>
        </p:nvSpPr>
        <p:spPr>
          <a:xfrm>
            <a:off x="2700544" y="1008431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Control</a:t>
            </a:r>
          </a:p>
          <a:p>
            <a:pPr algn="ctr"/>
            <a:r>
              <a:rPr lang="en-US" sz="1400" b="1" dirty="0"/>
              <a:t>Error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E22454-B627-3A47-A0ED-72107C15F46A}"/>
              </a:ext>
            </a:extLst>
          </p:cNvPr>
          <p:cNvSpPr txBox="1"/>
          <p:nvPr/>
        </p:nvSpPr>
        <p:spPr>
          <a:xfrm>
            <a:off x="4543976" y="1067413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Control</a:t>
            </a:r>
          </a:p>
          <a:p>
            <a:pPr algn="ctr"/>
            <a:r>
              <a:rPr lang="en-US" sz="1400" b="1" dirty="0"/>
              <a:t>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59CF5B1-0234-E642-AC00-89A6F6A8B9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2700" y="2987605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59CF5B1-0234-E642-AC00-89A6F6A8B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700" y="2987605"/>
                <a:ext cx="929931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932B0DD-63A1-3C4C-9BC9-4F21C1CAC4D9}"/>
              </a:ext>
            </a:extLst>
          </p:cNvPr>
          <p:cNvCxnSpPr>
            <a:cxnSpLocks/>
            <a:stCxn id="25" idx="1"/>
            <a:endCxn id="17" idx="4"/>
          </p:cNvCxnSpPr>
          <p:nvPr/>
        </p:nvCxnSpPr>
        <p:spPr>
          <a:xfrm rot="10800000">
            <a:off x="2601158" y="2119702"/>
            <a:ext cx="1381542" cy="1185378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A0BD06-6B37-1446-B24E-0605581A3D29}"/>
              </a:ext>
            </a:extLst>
          </p:cNvPr>
          <p:cNvSpPr txBox="1"/>
          <p:nvPr/>
        </p:nvSpPr>
        <p:spPr>
          <a:xfrm>
            <a:off x="4153533" y="362979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3655896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5A38-9E34-9043-B247-9F98F3C5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EC8070-9502-2D4B-8ED9-2D2B9AAC0A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883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diagrams</a:t>
            </a:r>
          </a:p>
          <a:p>
            <a:r>
              <a:rPr lang="en-US" dirty="0"/>
              <a:t>Properties of Laplace transforms</a:t>
            </a:r>
          </a:p>
          <a:p>
            <a:r>
              <a:rPr lang="en-US" dirty="0"/>
              <a:t>Building more complex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A8A7D-54C0-C44F-B7A8-43D29AC2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”System” Abstraction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3BFF3-C5CF-2145-A1A4-4488C0C6E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026" name="Picture 2" descr="Power Supply block Diagram (AC - DC conversion process) - Electronics Area">
            <a:extLst>
              <a:ext uri="{FF2B5EF4-FFF2-40B4-BE49-F238E27FC236}">
                <a16:creationId xmlns:a16="http://schemas.microsoft.com/office/drawing/2014/main" id="{4A9C45B3-F6CF-1A43-8BA4-6912A09B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533" y="1489684"/>
            <a:ext cx="5387377" cy="44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3A79FE-FE0A-214C-A3A0-5AEBB0727F14}"/>
              </a:ext>
            </a:extLst>
          </p:cNvPr>
          <p:cNvSpPr txBox="1"/>
          <p:nvPr/>
        </p:nvSpPr>
        <p:spPr>
          <a:xfrm>
            <a:off x="2050742" y="978021"/>
            <a:ext cx="523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a DC power supply convert AC power?</a:t>
            </a:r>
          </a:p>
        </p:txBody>
      </p:sp>
    </p:spTree>
    <p:extLst>
      <p:ext uri="{BB962C8B-B14F-4D97-AF65-F5344CB8AC3E}">
        <p14:creationId xmlns:p14="http://schemas.microsoft.com/office/powerpoint/2010/main" val="282145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Abstraction for Reaction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Signal (S1, S2)</a:t>
                </a:r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continuous valued function of time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floating species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Single Input Single Output (SISO) System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endParaRPr lang="en-US" sz="2000" b="1" dirty="0"/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transforms input signal into output signal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reactions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blipFill>
                <a:blip r:embed="rId2"/>
                <a:stretch>
                  <a:fillRect l="-100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2F907D-D0F6-C346-AA71-2CF1E7AF81C9}"/>
              </a:ext>
            </a:extLst>
          </p:cNvPr>
          <p:cNvGrpSpPr/>
          <p:nvPr/>
        </p:nvGrpSpPr>
        <p:grpSpPr>
          <a:xfrm>
            <a:off x="328455" y="2500239"/>
            <a:ext cx="4243545" cy="471158"/>
            <a:chOff x="328455" y="2500239"/>
            <a:chExt cx="5334027" cy="64008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0E89A8-28C3-DC49-9EC7-0B8F85604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455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F42974-66E3-5244-B694-3564A5050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9357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6DF921-B2E8-7A40-AC52-6F1E9BBCB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659" y="2500239"/>
              <a:ext cx="640080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 J1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𝐉𝟐</m:t>
                        </m:r>
                      </m:oMath>
                    </m:oMathPara>
                  </a14:m>
                  <a:endParaRPr lang="en-U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EDB70F-6E38-E64D-AC2A-7268349D1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2402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022A51-8C3C-9646-92BD-4F4CFEE20D4E}"/>
                </a:ext>
              </a:extLst>
            </p:cNvPr>
            <p:cNvCxnSpPr>
              <a:cxnSpLocks/>
            </p:cNvCxnSpPr>
            <p:nvPr/>
          </p:nvCxnSpPr>
          <p:spPr>
            <a:xfrm>
              <a:off x="968535" y="2820279"/>
              <a:ext cx="48812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569311-D357-EB45-903A-B37150B1209C}"/>
                </a:ext>
              </a:extLst>
            </p:cNvPr>
            <p:cNvCxnSpPr>
              <a:cxnSpLocks/>
            </p:cNvCxnSpPr>
            <p:nvPr/>
          </p:nvCxnSpPr>
          <p:spPr>
            <a:xfrm>
              <a:off x="2096739" y="2815707"/>
              <a:ext cx="488124" cy="914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FBC6C42-DA9A-9C42-BF80-930573CA924B}"/>
                </a:ext>
              </a:extLst>
            </p:cNvPr>
            <p:cNvCxnSpPr>
              <a:cxnSpLocks/>
            </p:cNvCxnSpPr>
            <p:nvPr/>
          </p:nvCxnSpPr>
          <p:spPr>
            <a:xfrm>
              <a:off x="3189437" y="2820279"/>
              <a:ext cx="582965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571002-D6B9-244D-A84B-9D5835DC448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412482" y="2820279"/>
              <a:ext cx="609920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501537" y="132739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5569180" y="1169474"/>
            <a:ext cx="244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abstraction of reaction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089D8-9E75-4C45-B4F6-046A3731A5AA}"/>
              </a:ext>
            </a:extLst>
          </p:cNvPr>
          <p:cNvSpPr txBox="1"/>
          <p:nvPr/>
        </p:nvSpPr>
        <p:spPr>
          <a:xfrm>
            <a:off x="374712" y="1696251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5247263" y="1980111"/>
            <a:ext cx="3087124" cy="724942"/>
            <a:chOff x="5601193" y="1974909"/>
            <a:chExt cx="3087124" cy="72494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601193" y="1974909"/>
              <a:ext cx="3087124" cy="724942"/>
              <a:chOff x="338982" y="3684024"/>
              <a:chExt cx="3474513" cy="73079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973" y="4085006"/>
                <a:ext cx="488124" cy="9144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09F1B23-E71C-7C40-9C3F-65A74263B5FC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3112433" y="4094783"/>
                <a:ext cx="70106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15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92365-AE7C-504D-93FC-561A21F2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854" y="3240346"/>
            <a:ext cx="6317791" cy="245864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Rules for drawing block diagrams</a:t>
            </a:r>
          </a:p>
          <a:p>
            <a:r>
              <a:rPr lang="en-US" sz="2000" dirty="0"/>
              <a:t>Arrows are directional signals</a:t>
            </a:r>
          </a:p>
          <a:p>
            <a:pPr lvl="1"/>
            <a:r>
              <a:rPr lang="en-US" sz="1600" dirty="0"/>
              <a:t>May be labelled with the name of the signal</a:t>
            </a:r>
          </a:p>
          <a:p>
            <a:r>
              <a:rPr lang="en-US" sz="2000" dirty="0"/>
              <a:t>Boxes are SISO (single input single output) systems</a:t>
            </a:r>
          </a:p>
          <a:p>
            <a:pPr lvl="1"/>
            <a:r>
              <a:rPr lang="en-US" sz="1600" dirty="0"/>
              <a:t>Internal label is the transfer function</a:t>
            </a:r>
          </a:p>
          <a:p>
            <a:pPr lvl="1"/>
            <a:r>
              <a:rPr lang="en-US" sz="1600" dirty="0"/>
              <a:t>External label (if any) is the name of the system</a:t>
            </a:r>
          </a:p>
          <a:p>
            <a:r>
              <a:rPr lang="en-US" sz="2000" dirty="0"/>
              <a:t>Filled circles are connectors that add signals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1977519" y="2685138"/>
            <a:ext cx="49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Changing System Behavior With Control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3470087" y="1411933"/>
            <a:ext cx="3462995" cy="751576"/>
            <a:chOff x="5163950" y="1948269"/>
            <a:chExt cx="3462995" cy="7515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3F96D98-36E5-E34E-BBE8-394F358201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518866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3F96D98-36E5-E34E-BBE8-394F35820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518866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16FC95-931A-8A40-9860-5AA912BA0AB0}"/>
              </a:ext>
            </a:extLst>
          </p:cNvPr>
          <p:cNvCxnSpPr>
            <a:cxnSpLocks/>
          </p:cNvCxnSpPr>
          <p:nvPr/>
        </p:nvCxnSpPr>
        <p:spPr>
          <a:xfrm>
            <a:off x="1319854" y="1846366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C5E13C7-022D-C443-A884-71DBA6D0FA2D}"/>
              </a:ext>
            </a:extLst>
          </p:cNvPr>
          <p:cNvSpPr/>
          <p:nvPr/>
        </p:nvSpPr>
        <p:spPr>
          <a:xfrm>
            <a:off x="1961965" y="170450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DA802F1-0CB0-EB45-8932-706F9F3E5D15}"/>
              </a:ext>
            </a:extLst>
          </p:cNvPr>
          <p:cNvCxnSpPr>
            <a:cxnSpLocks/>
            <a:stCxn id="45" idx="3"/>
            <a:endCxn id="16" idx="4"/>
          </p:cNvCxnSpPr>
          <p:nvPr/>
        </p:nvCxnSpPr>
        <p:spPr>
          <a:xfrm flipH="1">
            <a:off x="2112886" y="1794082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8EEA35-4BA1-264C-866F-3C3320C89C51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2263806" y="1848314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C9395E-F46F-8840-9C9F-4242484B81C3}"/>
                  </a:ext>
                </a:extLst>
              </p:cNvPr>
              <p:cNvSpPr txBox="1"/>
              <p:nvPr/>
            </p:nvSpPr>
            <p:spPr>
              <a:xfrm>
                <a:off x="1845376" y="2141646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C9395E-F46F-8840-9C9F-4242484B8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2141646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1BE0D-FB8E-E344-9A3B-8BB9798E8390}"/>
              </a:ext>
            </a:extLst>
          </p:cNvPr>
          <p:cNvCxnSpPr>
            <a:cxnSpLocks/>
          </p:cNvCxnSpPr>
          <p:nvPr/>
        </p:nvCxnSpPr>
        <p:spPr>
          <a:xfrm>
            <a:off x="6390011" y="179408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426B0B-D738-7446-B45A-A83D2D3F4615}"/>
              </a:ext>
            </a:extLst>
          </p:cNvPr>
          <p:cNvSpPr txBox="1"/>
          <p:nvPr/>
        </p:nvSpPr>
        <p:spPr>
          <a:xfrm>
            <a:off x="297164" y="1411933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Reference: R3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E29043-C09F-DD43-8D8A-E1312690EDCA}"/>
              </a:ext>
            </a:extLst>
          </p:cNvPr>
          <p:cNvSpPr txBox="1"/>
          <p:nvPr/>
        </p:nvSpPr>
        <p:spPr>
          <a:xfrm>
            <a:off x="2455531" y="1120177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9031F2-49CA-7644-A210-3EBDBC6A2FB1}"/>
              </a:ext>
            </a:extLst>
          </p:cNvPr>
          <p:cNvSpPr txBox="1"/>
          <p:nvPr/>
        </p:nvSpPr>
        <p:spPr>
          <a:xfrm>
            <a:off x="1464329" y="5925234"/>
            <a:ext cx="496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Can derive the transfer function of the composed system from the block diagram.</a:t>
            </a:r>
          </a:p>
        </p:txBody>
      </p:sp>
    </p:spTree>
    <p:extLst>
      <p:ext uri="{BB962C8B-B14F-4D97-AF65-F5344CB8AC3E}">
        <p14:creationId xmlns:p14="http://schemas.microsoft.com/office/powerpoint/2010/main" val="333082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30" grpId="0" animBg="1"/>
      <p:bldP spid="16" grpId="0" animBg="1"/>
      <p:bldP spid="29" grpId="0"/>
      <p:bldP spid="46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6" y="309625"/>
            <a:ext cx="6250329" cy="838200"/>
          </a:xfrm>
        </p:spPr>
        <p:txBody>
          <a:bodyPr/>
          <a:lstStyle/>
          <a:p>
            <a:r>
              <a:rPr lang="en-US" sz="3200" dirty="0"/>
              <a:t>Properties of 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blipFill>
                <a:blip r:embed="rId3"/>
                <a:stretch>
                  <a:fillRect l="-10000" t="-191667" b="-2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/>
              <p:nvPr/>
            </p:nvSpPr>
            <p:spPr>
              <a:xfrm>
                <a:off x="4584856" y="2405773"/>
                <a:ext cx="1655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856" y="2405773"/>
                <a:ext cx="1655518" cy="276999"/>
              </a:xfrm>
              <a:prstGeom prst="rect">
                <a:avLst/>
              </a:prstGeom>
              <a:blipFill>
                <a:blip r:embed="rId4"/>
                <a:stretch>
                  <a:fillRect l="-1515" r="-378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/>
              <p:nvPr/>
            </p:nvSpPr>
            <p:spPr>
              <a:xfrm>
                <a:off x="6881484" y="2279265"/>
                <a:ext cx="190020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484" y="2279265"/>
                <a:ext cx="1900200" cy="520463"/>
              </a:xfrm>
              <a:prstGeom prst="rect">
                <a:avLst/>
              </a:prstGeom>
              <a:blipFill>
                <a:blip r:embed="rId5"/>
                <a:stretch>
                  <a:fillRect l="-1987" t="-4762" r="-331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/>
              <p:nvPr/>
            </p:nvSpPr>
            <p:spPr>
              <a:xfrm>
                <a:off x="443735" y="2470775"/>
                <a:ext cx="1804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" y="2470775"/>
                <a:ext cx="1804597" cy="276999"/>
              </a:xfrm>
              <a:prstGeom prst="rect">
                <a:avLst/>
              </a:prstGeom>
              <a:blipFill>
                <a:blip r:embed="rId6"/>
                <a:stretch>
                  <a:fillRect l="-2797" r="-349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813EE89-305B-C744-95EB-3BFE0D229D70}"/>
              </a:ext>
            </a:extLst>
          </p:cNvPr>
          <p:cNvSpPr txBox="1"/>
          <p:nvPr/>
        </p:nvSpPr>
        <p:spPr>
          <a:xfrm>
            <a:off x="407875" y="207950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Constant multiplication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0EFCC-356A-2946-BFFC-E4BF4C81E856}"/>
              </a:ext>
            </a:extLst>
          </p:cNvPr>
          <p:cNvSpPr txBox="1"/>
          <p:nvPr/>
        </p:nvSpPr>
        <p:spPr>
          <a:xfrm>
            <a:off x="4584856" y="201450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Derivative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EAC54-AAF5-394D-A981-57366868C472}"/>
              </a:ext>
            </a:extLst>
          </p:cNvPr>
          <p:cNvSpPr txBox="1"/>
          <p:nvPr/>
        </p:nvSpPr>
        <p:spPr>
          <a:xfrm>
            <a:off x="6881484" y="20145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Integral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/>
              <p:nvPr/>
            </p:nvSpPr>
            <p:spPr>
              <a:xfrm>
                <a:off x="443735" y="3309133"/>
                <a:ext cx="3000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" y="3309133"/>
                <a:ext cx="3000437" cy="276999"/>
              </a:xfrm>
              <a:prstGeom prst="rect">
                <a:avLst/>
              </a:prstGeom>
              <a:blipFill>
                <a:blip r:embed="rId13"/>
                <a:stretch>
                  <a:fillRect l="-1266" r="-211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F8A3021-6BBE-0B40-9B57-6EAB2FFA0648}"/>
              </a:ext>
            </a:extLst>
          </p:cNvPr>
          <p:cNvSpPr txBox="1"/>
          <p:nvPr/>
        </p:nvSpPr>
        <p:spPr>
          <a:xfrm>
            <a:off x="454175" y="2917866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Summation (Systems in parallel)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/>
              <p:nvPr/>
            </p:nvSpPr>
            <p:spPr>
              <a:xfrm>
                <a:off x="363485" y="3856290"/>
                <a:ext cx="2721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is a linear operator.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85" y="3856290"/>
                <a:ext cx="2721964" cy="369332"/>
              </a:xfrm>
              <a:prstGeom prst="rect">
                <a:avLst/>
              </a:prstGeom>
              <a:blipFill>
                <a:blip r:embed="rId14"/>
                <a:stretch>
                  <a:fillRect t="-6667" r="-9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B4151CC-0B5C-0F43-ACE3-4424B917C0C9}"/>
              </a:ext>
            </a:extLst>
          </p:cNvPr>
          <p:cNvSpPr txBox="1"/>
          <p:nvPr/>
        </p:nvSpPr>
        <p:spPr>
          <a:xfrm>
            <a:off x="273387" y="1224792"/>
            <a:ext cx="859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properties are used to construct the Laplace transform of a complex system.</a:t>
            </a:r>
          </a:p>
        </p:txBody>
      </p:sp>
    </p:spTree>
    <p:extLst>
      <p:ext uri="{BB962C8B-B14F-4D97-AF65-F5344CB8AC3E}">
        <p14:creationId xmlns:p14="http://schemas.microsoft.com/office/powerpoint/2010/main" val="17974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6" grpId="0"/>
      <p:bldP spid="27" grpId="0"/>
      <p:bldP spid="28" grpId="0"/>
      <p:bldP spid="29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9802-73A1-C846-BBD1-950D8208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Convolution of a Signal With a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AC96B-E1E4-6E4B-A4BA-131E89E2A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D377EC-7E32-4D4A-B10E-DD8DC03E1A85}"/>
              </a:ext>
            </a:extLst>
          </p:cNvPr>
          <p:cNvSpPr/>
          <p:nvPr/>
        </p:nvSpPr>
        <p:spPr>
          <a:xfrm>
            <a:off x="1704510" y="1056438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29D2F304-DCDE-0B4E-BD75-7248241D6D3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8604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29D2F304-DCDE-0B4E-BD75-7248241D6D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94323"/>
                  </p:ext>
                </p:extLst>
              </p:nvPr>
            </p:nvGraphicFramePr>
            <p:xfrm>
              <a:off x="2858604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98D0347-7DFC-3C4F-AF0A-CA1E762FF0A1}"/>
              </a:ext>
            </a:extLst>
          </p:cNvPr>
          <p:cNvSpPr txBox="1"/>
          <p:nvPr/>
        </p:nvSpPr>
        <p:spPr>
          <a:xfrm>
            <a:off x="2814214" y="1061454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19">
                <a:extLst>
                  <a:ext uri="{FF2B5EF4-FFF2-40B4-BE49-F238E27FC236}">
                    <a16:creationId xmlns:a16="http://schemas.microsoft.com/office/drawing/2014/main" id="{94387559-ED60-8E4E-9CFE-1526C966E40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30276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19">
                <a:extLst>
                  <a:ext uri="{FF2B5EF4-FFF2-40B4-BE49-F238E27FC236}">
                    <a16:creationId xmlns:a16="http://schemas.microsoft.com/office/drawing/2014/main" id="{94387559-ED60-8E4E-9CFE-1526C966E4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944219"/>
                  </p:ext>
                </p:extLst>
              </p:nvPr>
            </p:nvGraphicFramePr>
            <p:xfrm>
              <a:off x="1830276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7E804A0-6FF3-EB43-8B65-F9118F818389}"/>
              </a:ext>
            </a:extLst>
          </p:cNvPr>
          <p:cNvSpPr txBox="1"/>
          <p:nvPr/>
        </p:nvSpPr>
        <p:spPr>
          <a:xfrm>
            <a:off x="1661594" y="1061454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A0F34A-DE85-B74D-AE42-A0D813547D85}"/>
                  </a:ext>
                </a:extLst>
              </p:cNvPr>
              <p:cNvSpPr txBox="1"/>
              <p:nvPr/>
            </p:nvSpPr>
            <p:spPr>
              <a:xfrm>
                <a:off x="5442015" y="934135"/>
                <a:ext cx="2885213" cy="154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Operation (</a:t>
                </a:r>
                <a:r>
                  <a:rPr lang="en-US" b="1" u="sng" dirty="0"/>
                  <a:t>Convolution</a:t>
                </a:r>
                <a:r>
                  <a:rPr lang="en-US" b="1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0" dirty="0">
                    <a:latin typeface="Cambria Math" panose="02040503050406030204" pitchFamily="18" charset="0"/>
                  </a:rPr>
                  <a:t>Put input in history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</a:rPr>
                  <a:t>Calculate output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A0F34A-DE85-B74D-AE42-A0D813547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015" y="934135"/>
                <a:ext cx="2885213" cy="1542730"/>
              </a:xfrm>
              <a:prstGeom prst="rect">
                <a:avLst/>
              </a:prstGeom>
              <a:blipFill>
                <a:blip r:embed="rId4"/>
                <a:stretch>
                  <a:fillRect l="-2632" t="-18033" b="-10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A498D0-B45A-CD40-9649-D019EF315247}"/>
              </a:ext>
            </a:extLst>
          </p:cNvPr>
          <p:cNvCxnSpPr>
            <a:cxnSpLocks/>
          </p:cNvCxnSpPr>
          <p:nvPr/>
        </p:nvCxnSpPr>
        <p:spPr>
          <a:xfrm flipV="1">
            <a:off x="1189608" y="1682039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DF4D0A-D9FD-894D-BB7D-F9FC0FD3828B}"/>
                  </a:ext>
                </a:extLst>
              </p:cNvPr>
              <p:cNvSpPr/>
              <p:nvPr/>
            </p:nvSpPr>
            <p:spPr>
              <a:xfrm>
                <a:off x="788914" y="1463377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DF4D0A-D9FD-894D-BB7D-F9FC0FD38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14" y="1463377"/>
                <a:ext cx="3978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1635DC-4F11-424D-9026-C4D5B6CF791C}"/>
                  </a:ext>
                </a:extLst>
              </p:cNvPr>
              <p:cNvSpPr/>
              <p:nvPr/>
            </p:nvSpPr>
            <p:spPr>
              <a:xfrm>
                <a:off x="4182111" y="1397319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1635DC-4F11-424D-9026-C4D5B6CF7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111" y="1397319"/>
                <a:ext cx="382605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5F523E-2D4D-0E40-AD3A-D46176D34929}"/>
              </a:ext>
            </a:extLst>
          </p:cNvPr>
          <p:cNvCxnSpPr>
            <a:cxnSpLocks/>
          </p:cNvCxnSpPr>
          <p:nvPr/>
        </p:nvCxnSpPr>
        <p:spPr>
          <a:xfrm flipV="1">
            <a:off x="3723810" y="1648043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561916-6BC7-0C4D-AF4F-27BACFC6F2A8}"/>
                  </a:ext>
                </a:extLst>
              </p:cNvPr>
              <p:cNvSpPr txBox="1"/>
              <p:nvPr/>
            </p:nvSpPr>
            <p:spPr>
              <a:xfrm>
                <a:off x="259534" y="2786389"/>
                <a:ext cx="77540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561916-6BC7-0C4D-AF4F-27BACFC6F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4" y="2786389"/>
                <a:ext cx="7754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F73C4157-50E2-9C48-8717-2EFD314247C6}"/>
              </a:ext>
            </a:extLst>
          </p:cNvPr>
          <p:cNvSpPr/>
          <p:nvPr/>
        </p:nvSpPr>
        <p:spPr>
          <a:xfrm>
            <a:off x="1186779" y="2855644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19">
                <a:extLst>
                  <a:ext uri="{FF2B5EF4-FFF2-40B4-BE49-F238E27FC236}">
                    <a16:creationId xmlns:a16="http://schemas.microsoft.com/office/drawing/2014/main" id="{F25C1E3C-A2AA-C147-B1D0-BD296AD2DF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40873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19">
                <a:extLst>
                  <a:ext uri="{FF2B5EF4-FFF2-40B4-BE49-F238E27FC236}">
                    <a16:creationId xmlns:a16="http://schemas.microsoft.com/office/drawing/2014/main" id="{F25C1E3C-A2AA-C147-B1D0-BD296AD2DF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3639618"/>
                  </p:ext>
                </p:extLst>
              </p:nvPr>
            </p:nvGraphicFramePr>
            <p:xfrm>
              <a:off x="2340873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2676F80-E605-3547-8908-77D90D633325}"/>
              </a:ext>
            </a:extLst>
          </p:cNvPr>
          <p:cNvSpPr txBox="1"/>
          <p:nvPr/>
        </p:nvSpPr>
        <p:spPr>
          <a:xfrm>
            <a:off x="2296483" y="2860660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19">
                <a:extLst>
                  <a:ext uri="{FF2B5EF4-FFF2-40B4-BE49-F238E27FC236}">
                    <a16:creationId xmlns:a16="http://schemas.microsoft.com/office/drawing/2014/main" id="{0D83CFD0-65A6-6241-8A1F-B89E3507DFA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50399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19">
                <a:extLst>
                  <a:ext uri="{FF2B5EF4-FFF2-40B4-BE49-F238E27FC236}">
                    <a16:creationId xmlns:a16="http://schemas.microsoft.com/office/drawing/2014/main" id="{0D83CFD0-65A6-6241-8A1F-B89E3507D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655186"/>
                  </p:ext>
                </p:extLst>
              </p:nvPr>
            </p:nvGraphicFramePr>
            <p:xfrm>
              <a:off x="1250399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CE6AF83-DDF1-D94B-BBA2-A6A5A2EAE895}"/>
              </a:ext>
            </a:extLst>
          </p:cNvPr>
          <p:cNvSpPr txBox="1"/>
          <p:nvPr/>
        </p:nvSpPr>
        <p:spPr>
          <a:xfrm>
            <a:off x="1143863" y="2860660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CD4C52-CDDE-A74B-8453-7093EB0B5D97}"/>
              </a:ext>
            </a:extLst>
          </p:cNvPr>
          <p:cNvCxnSpPr>
            <a:cxnSpLocks/>
          </p:cNvCxnSpPr>
          <p:nvPr/>
        </p:nvCxnSpPr>
        <p:spPr>
          <a:xfrm flipV="1">
            <a:off x="671877" y="3481245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CFF022-416D-D54B-A3E6-89E3DE31A68E}"/>
                  </a:ext>
                </a:extLst>
              </p:cNvPr>
              <p:cNvSpPr/>
              <p:nvPr/>
            </p:nvSpPr>
            <p:spPr>
              <a:xfrm>
                <a:off x="271183" y="3262583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CFF022-416D-D54B-A3E6-89E3DE31A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3" y="3262583"/>
                <a:ext cx="3978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C94E64-F823-AF47-A99F-DBD41E3F2452}"/>
                  </a:ext>
                </a:extLst>
              </p:cNvPr>
              <p:cNvSpPr/>
              <p:nvPr/>
            </p:nvSpPr>
            <p:spPr>
              <a:xfrm>
                <a:off x="781867" y="4298600"/>
                <a:ext cx="372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=10∗1=10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C94E64-F823-AF47-A99F-DBD41E3F2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67" y="4298600"/>
                <a:ext cx="372762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A4D22F-3838-0F4B-938C-C80E553B063B}"/>
              </a:ext>
            </a:extLst>
          </p:cNvPr>
          <p:cNvCxnSpPr>
            <a:cxnSpLocks/>
          </p:cNvCxnSpPr>
          <p:nvPr/>
        </p:nvCxnSpPr>
        <p:spPr>
          <a:xfrm flipV="1">
            <a:off x="3206079" y="3447249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30A3CD-AA0A-8442-9449-2037E2D06AAB}"/>
                  </a:ext>
                </a:extLst>
              </p:cNvPr>
              <p:cNvSpPr/>
              <p:nvPr/>
            </p:nvSpPr>
            <p:spPr>
              <a:xfrm>
                <a:off x="514066" y="3077917"/>
                <a:ext cx="681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30A3CD-AA0A-8442-9449-2037E2D06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6" y="3077917"/>
                <a:ext cx="6815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65CBE9-CE33-D745-9F13-3C1003EE1CF7}"/>
                  </a:ext>
                </a:extLst>
              </p:cNvPr>
              <p:cNvSpPr txBox="1"/>
              <p:nvPr/>
            </p:nvSpPr>
            <p:spPr>
              <a:xfrm>
                <a:off x="271183" y="4956700"/>
                <a:ext cx="77540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65CBE9-CE33-D745-9F13-3C1003EE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3" y="4956700"/>
                <a:ext cx="7754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19">
                <a:extLst>
                  <a:ext uri="{FF2B5EF4-FFF2-40B4-BE49-F238E27FC236}">
                    <a16:creationId xmlns:a16="http://schemas.microsoft.com/office/drawing/2014/main" id="{A4B6BD24-027B-B041-BD62-C76BBDFADDC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41666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19">
                <a:extLst>
                  <a:ext uri="{FF2B5EF4-FFF2-40B4-BE49-F238E27FC236}">
                    <a16:creationId xmlns:a16="http://schemas.microsoft.com/office/drawing/2014/main" id="{A4B6BD24-027B-B041-BD62-C76BBDFAD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044077"/>
                  </p:ext>
                </p:extLst>
              </p:nvPr>
            </p:nvGraphicFramePr>
            <p:xfrm>
              <a:off x="2341666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D97935E0-EA12-164D-BC90-B1159FB1FE96}"/>
              </a:ext>
            </a:extLst>
          </p:cNvPr>
          <p:cNvSpPr txBox="1"/>
          <p:nvPr/>
        </p:nvSpPr>
        <p:spPr>
          <a:xfrm>
            <a:off x="2297276" y="5011448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4BC817-254B-C54B-8AC1-017F31A7B08A}"/>
              </a:ext>
            </a:extLst>
          </p:cNvPr>
          <p:cNvSpPr txBox="1"/>
          <p:nvPr/>
        </p:nvSpPr>
        <p:spPr>
          <a:xfrm>
            <a:off x="1144656" y="5011448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BDB128-41B2-A84E-894D-2FF2719E13D5}"/>
              </a:ext>
            </a:extLst>
          </p:cNvPr>
          <p:cNvCxnSpPr>
            <a:cxnSpLocks/>
          </p:cNvCxnSpPr>
          <p:nvPr/>
        </p:nvCxnSpPr>
        <p:spPr>
          <a:xfrm flipV="1">
            <a:off x="672670" y="5632033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4E2593-9D9A-DC43-BFC5-43304709E590}"/>
                  </a:ext>
                </a:extLst>
              </p:cNvPr>
              <p:cNvSpPr/>
              <p:nvPr/>
            </p:nvSpPr>
            <p:spPr>
              <a:xfrm>
                <a:off x="271976" y="5413371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4E2593-9D9A-DC43-BFC5-43304709E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6" y="5413371"/>
                <a:ext cx="39786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5C0345-8B7B-FE45-8D5B-2F64CD173FD7}"/>
                  </a:ext>
                </a:extLst>
              </p:cNvPr>
              <p:cNvSpPr/>
              <p:nvPr/>
            </p:nvSpPr>
            <p:spPr>
              <a:xfrm>
                <a:off x="3245003" y="5809358"/>
                <a:ext cx="3840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5C0345-8B7B-FE45-8D5B-2F64CD173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003" y="5809358"/>
                <a:ext cx="3840923" cy="369332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CDFA1B-1C2F-7A43-BBA1-0225D4ABE8A5}"/>
              </a:ext>
            </a:extLst>
          </p:cNvPr>
          <p:cNvCxnSpPr>
            <a:cxnSpLocks/>
          </p:cNvCxnSpPr>
          <p:nvPr/>
        </p:nvCxnSpPr>
        <p:spPr>
          <a:xfrm flipV="1">
            <a:off x="3206872" y="5598037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E132009-5A6D-2E44-B332-60597AF61A05}"/>
                  </a:ext>
                </a:extLst>
              </p:cNvPr>
              <p:cNvSpPr/>
              <p:nvPr/>
            </p:nvSpPr>
            <p:spPr>
              <a:xfrm>
                <a:off x="648029" y="5228705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E132009-5A6D-2E44-B332-60597AF61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9" y="5228705"/>
                <a:ext cx="37702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A8C755-9452-4842-96C0-90DFBC489E89}"/>
                  </a:ext>
                </a:extLst>
              </p:cNvPr>
              <p:cNvSpPr/>
              <p:nvPr/>
            </p:nvSpPr>
            <p:spPr>
              <a:xfrm>
                <a:off x="3301604" y="6177212"/>
                <a:ext cx="31918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=10∗0.8+6∗10=14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A8C755-9452-4842-96C0-90DFBC489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04" y="6177212"/>
                <a:ext cx="319189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33E794C2-7DE6-B94D-B508-6BF4C690B5D9}"/>
              </a:ext>
            </a:extLst>
          </p:cNvPr>
          <p:cNvSpPr/>
          <p:nvPr/>
        </p:nvSpPr>
        <p:spPr>
          <a:xfrm>
            <a:off x="271183" y="5729437"/>
            <a:ext cx="1140366" cy="763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822D56-2303-584C-8884-8C7CB196C411}"/>
              </a:ext>
            </a:extLst>
          </p:cNvPr>
          <p:cNvSpPr/>
          <p:nvPr/>
        </p:nvSpPr>
        <p:spPr>
          <a:xfrm>
            <a:off x="1187572" y="5006432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19">
                <a:extLst>
                  <a:ext uri="{FF2B5EF4-FFF2-40B4-BE49-F238E27FC236}">
                    <a16:creationId xmlns:a16="http://schemas.microsoft.com/office/drawing/2014/main" id="{C7CEFC74-33AC-5341-B9DE-EA4EEBBD773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68948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19">
                <a:extLst>
                  <a:ext uri="{FF2B5EF4-FFF2-40B4-BE49-F238E27FC236}">
                    <a16:creationId xmlns:a16="http://schemas.microsoft.com/office/drawing/2014/main" id="{C7CEFC74-33AC-5341-B9DE-EA4EEBBD7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981199"/>
                  </p:ext>
                </p:extLst>
              </p:nvPr>
            </p:nvGraphicFramePr>
            <p:xfrm>
              <a:off x="1268948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r="-106250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100000" r="-6250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3975F83-BECF-A14B-BECA-A21667D2FE85}"/>
              </a:ext>
            </a:extLst>
          </p:cNvPr>
          <p:cNvCxnSpPr/>
          <p:nvPr/>
        </p:nvCxnSpPr>
        <p:spPr>
          <a:xfrm>
            <a:off x="2039525" y="3565857"/>
            <a:ext cx="256958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2099DA1-93D7-8B47-BBFB-D7ED8BAED13C}"/>
              </a:ext>
            </a:extLst>
          </p:cNvPr>
          <p:cNvCxnSpPr>
            <a:cxnSpLocks/>
          </p:cNvCxnSpPr>
          <p:nvPr/>
        </p:nvCxnSpPr>
        <p:spPr>
          <a:xfrm flipV="1">
            <a:off x="2058074" y="5719073"/>
            <a:ext cx="295244" cy="28223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E22E11-2FAF-0540-9320-539846DC86ED}"/>
              </a:ext>
            </a:extLst>
          </p:cNvPr>
          <p:cNvCxnSpPr>
            <a:cxnSpLocks/>
          </p:cNvCxnSpPr>
          <p:nvPr/>
        </p:nvCxnSpPr>
        <p:spPr>
          <a:xfrm>
            <a:off x="2052248" y="5715167"/>
            <a:ext cx="301070" cy="2678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73FFE-995C-CD4A-855A-B1F654D9D62A}"/>
                  </a:ext>
                </a:extLst>
              </p:cNvPr>
              <p:cNvSpPr txBox="1"/>
              <p:nvPr/>
            </p:nvSpPr>
            <p:spPr>
              <a:xfrm>
                <a:off x="4775910" y="2646252"/>
                <a:ext cx="775405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73FFE-995C-CD4A-855A-B1F654D9D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910" y="2646252"/>
                <a:ext cx="7754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057E4203-A3C4-6447-AC33-98E7C26D0ED9}"/>
              </a:ext>
            </a:extLst>
          </p:cNvPr>
          <p:cNvSpPr/>
          <p:nvPr/>
        </p:nvSpPr>
        <p:spPr>
          <a:xfrm>
            <a:off x="5703155" y="2901939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Table 19">
                <a:extLst>
                  <a:ext uri="{FF2B5EF4-FFF2-40B4-BE49-F238E27FC236}">
                    <a16:creationId xmlns:a16="http://schemas.microsoft.com/office/drawing/2014/main" id="{8D79767E-F861-7049-BD7A-5C28F4EB498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57249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Table 19">
                <a:extLst>
                  <a:ext uri="{FF2B5EF4-FFF2-40B4-BE49-F238E27FC236}">
                    <a16:creationId xmlns:a16="http://schemas.microsoft.com/office/drawing/2014/main" id="{8D79767E-F861-7049-BD7A-5C28F4EB4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6377966"/>
                  </p:ext>
                </p:extLst>
              </p:nvPr>
            </p:nvGraphicFramePr>
            <p:xfrm>
              <a:off x="6857249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t="-4762" r="-106250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100000" t="-4762" r="-6250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6AB12EDE-84B4-D949-8257-45820FA01027}"/>
              </a:ext>
            </a:extLst>
          </p:cNvPr>
          <p:cNvSpPr txBox="1"/>
          <p:nvPr/>
        </p:nvSpPr>
        <p:spPr>
          <a:xfrm>
            <a:off x="6812859" y="2906955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19">
                <a:extLst>
                  <a:ext uri="{FF2B5EF4-FFF2-40B4-BE49-F238E27FC236}">
                    <a16:creationId xmlns:a16="http://schemas.microsoft.com/office/drawing/2014/main" id="{3E3A19F8-0734-EE47-A850-FACBA65BFB7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66775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19">
                <a:extLst>
                  <a:ext uri="{FF2B5EF4-FFF2-40B4-BE49-F238E27FC236}">
                    <a16:creationId xmlns:a16="http://schemas.microsoft.com/office/drawing/2014/main" id="{3E3A19F8-0734-EE47-A850-FACBA65BFB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652022"/>
                  </p:ext>
                </p:extLst>
              </p:nvPr>
            </p:nvGraphicFramePr>
            <p:xfrm>
              <a:off x="5766775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3125" t="-4762" r="-103125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106452" t="-4762" r="-6452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A1326590-57ED-4F4E-9058-1B302BC66677}"/>
              </a:ext>
            </a:extLst>
          </p:cNvPr>
          <p:cNvSpPr txBox="1"/>
          <p:nvPr/>
        </p:nvSpPr>
        <p:spPr>
          <a:xfrm>
            <a:off x="5660239" y="2906955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9A49AA8-14C4-9440-AF91-16BC79D2CAC5}"/>
              </a:ext>
            </a:extLst>
          </p:cNvPr>
          <p:cNvCxnSpPr>
            <a:cxnSpLocks/>
          </p:cNvCxnSpPr>
          <p:nvPr/>
        </p:nvCxnSpPr>
        <p:spPr>
          <a:xfrm flipV="1">
            <a:off x="5188253" y="3527540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E4029B-B69F-2847-B045-584F2ABDF029}"/>
                  </a:ext>
                </a:extLst>
              </p:cNvPr>
              <p:cNvSpPr/>
              <p:nvPr/>
            </p:nvSpPr>
            <p:spPr>
              <a:xfrm>
                <a:off x="4787559" y="3308878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E4029B-B69F-2847-B045-584F2ABDF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559" y="3308878"/>
                <a:ext cx="39786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29FC5B-71A8-4549-991A-1276FB137220}"/>
              </a:ext>
            </a:extLst>
          </p:cNvPr>
          <p:cNvCxnSpPr>
            <a:cxnSpLocks/>
          </p:cNvCxnSpPr>
          <p:nvPr/>
        </p:nvCxnSpPr>
        <p:spPr>
          <a:xfrm flipV="1">
            <a:off x="7722455" y="3493544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EAF0628-4302-444F-B9AA-EC8AB83A66D1}"/>
                  </a:ext>
                </a:extLst>
              </p:cNvPr>
              <p:cNvSpPr/>
              <p:nvPr/>
            </p:nvSpPr>
            <p:spPr>
              <a:xfrm>
                <a:off x="5163612" y="3124212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EAF0628-4302-444F-B9AA-EC8AB83A66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612" y="3124212"/>
                <a:ext cx="37702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DB51CB1-D0BD-D044-866A-BBE5B84207CB}"/>
              </a:ext>
            </a:extLst>
          </p:cNvPr>
          <p:cNvCxnSpPr>
            <a:cxnSpLocks/>
          </p:cNvCxnSpPr>
          <p:nvPr/>
        </p:nvCxnSpPr>
        <p:spPr>
          <a:xfrm>
            <a:off x="6555901" y="3612152"/>
            <a:ext cx="301348" cy="52484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C49917-A94B-924E-882D-99836096AB44}"/>
                  </a:ext>
                </a:extLst>
              </p:cNvPr>
              <p:cNvSpPr/>
              <p:nvPr/>
            </p:nvSpPr>
            <p:spPr>
              <a:xfrm>
                <a:off x="3334681" y="3019051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C49917-A94B-924E-882D-99836096A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81" y="3019051"/>
                <a:ext cx="38260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C48BE9-F29E-D849-97EF-C0BA63F10F7E}"/>
                  </a:ext>
                </a:extLst>
              </p:cNvPr>
              <p:cNvSpPr/>
              <p:nvPr/>
            </p:nvSpPr>
            <p:spPr>
              <a:xfrm>
                <a:off x="3265125" y="5159523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C48BE9-F29E-D849-97EF-C0BA63F10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25" y="5159523"/>
                <a:ext cx="382605" cy="369332"/>
              </a:xfrm>
              <a:prstGeom prst="rect">
                <a:avLst/>
              </a:prstGeom>
              <a:blipFill>
                <a:blip r:embed="rId2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0527D-6B88-8149-AB16-E1AD636FBB4D}"/>
                  </a:ext>
                </a:extLst>
              </p:cNvPr>
              <p:cNvSpPr/>
              <p:nvPr/>
            </p:nvSpPr>
            <p:spPr>
              <a:xfrm>
                <a:off x="7810347" y="3059668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0527D-6B88-8149-AB16-E1AD636FB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347" y="3059668"/>
                <a:ext cx="382605" cy="369332"/>
              </a:xfrm>
              <a:prstGeom prst="rect">
                <a:avLst/>
              </a:prstGeom>
              <a:blipFill>
                <a:blip r:embed="rId2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5814F96-8AD9-CA45-97A0-59717FBE2593}"/>
              </a:ext>
            </a:extLst>
          </p:cNvPr>
          <p:cNvCxnSpPr>
            <a:cxnSpLocks/>
          </p:cNvCxnSpPr>
          <p:nvPr/>
        </p:nvCxnSpPr>
        <p:spPr>
          <a:xfrm>
            <a:off x="6534721" y="3854144"/>
            <a:ext cx="3654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1B6F9A7-B2EF-2F49-B1B6-D1B7A1827EE9}"/>
              </a:ext>
            </a:extLst>
          </p:cNvPr>
          <p:cNvCxnSpPr>
            <a:cxnSpLocks/>
          </p:cNvCxnSpPr>
          <p:nvPr/>
        </p:nvCxnSpPr>
        <p:spPr>
          <a:xfrm flipV="1">
            <a:off x="6519171" y="3565937"/>
            <a:ext cx="338078" cy="5710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A6C3746-9D4A-9444-953A-949D04866ABF}"/>
                  </a:ext>
                </a:extLst>
              </p:cNvPr>
              <p:cNvSpPr/>
              <p:nvPr/>
            </p:nvSpPr>
            <p:spPr>
              <a:xfrm>
                <a:off x="4862293" y="4450716"/>
                <a:ext cx="39066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A6C3746-9D4A-9444-953A-949D04866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293" y="4450716"/>
                <a:ext cx="3906647" cy="369332"/>
              </a:xfrm>
              <a:prstGeom prst="rect">
                <a:avLst/>
              </a:prstGeom>
              <a:blipFill>
                <a:blip r:embed="rId2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F41713-02EF-FB47-BD8E-4D8CF34D1BCD}"/>
                  </a:ext>
                </a:extLst>
              </p:cNvPr>
              <p:cNvSpPr/>
              <p:nvPr/>
            </p:nvSpPr>
            <p:spPr>
              <a:xfrm>
                <a:off x="4825020" y="4718755"/>
                <a:ext cx="30551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         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=12.8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F41713-02EF-FB47-BD8E-4D8CF34D1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20" y="4718755"/>
                <a:ext cx="3055132" cy="369332"/>
              </a:xfrm>
              <a:prstGeom prst="rect">
                <a:avLst/>
              </a:prstGeom>
              <a:blipFill>
                <a:blip r:embed="rId2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45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/>
      <p:bldP spid="37" grpId="0"/>
      <p:bldP spid="39" grpId="0"/>
      <p:bldP spid="40" grpId="0"/>
      <p:bldP spid="42" grpId="0"/>
      <p:bldP spid="45" grpId="0" animBg="1"/>
      <p:bldP spid="48" grpId="0"/>
      <p:bldP spid="50" grpId="0"/>
      <p:bldP spid="52" grpId="0"/>
      <p:bldP spid="53" grpId="0"/>
      <p:bldP spid="55" grpId="0"/>
      <p:bldP spid="56" grpId="0"/>
      <p:bldP spid="57" grpId="0" animBg="1"/>
      <p:bldP spid="46" grpId="0" animBg="1"/>
      <p:bldP spid="66" grpId="0" animBg="1"/>
      <p:bldP spid="67" grpId="0" animBg="1"/>
      <p:bldP spid="69" grpId="0"/>
      <p:bldP spid="71" grpId="0"/>
      <p:bldP spid="73" grpId="0"/>
      <p:bldP spid="76" grpId="0"/>
      <p:bldP spid="78" grpId="0"/>
      <p:bldP spid="79" grpId="0"/>
      <p:bldP spid="80" grpId="0"/>
      <p:bldP spid="86" grpId="0"/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8C92-4B1F-4B45-9176-37D89F5F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Systems in Series</a:t>
            </a:r>
            <a:endParaRPr lang="en-US" sz="32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B61BC-AB59-7640-8CDA-C3F2F1944A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/>
              <p:nvPr/>
            </p:nvSpPr>
            <p:spPr>
              <a:xfrm>
                <a:off x="4634680" y="1636185"/>
                <a:ext cx="3198376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80" y="1636185"/>
                <a:ext cx="3198376" cy="619400"/>
              </a:xfrm>
              <a:prstGeom prst="rect">
                <a:avLst/>
              </a:prstGeom>
              <a:blipFill>
                <a:blip r:embed="rId2"/>
                <a:stretch>
                  <a:fillRect l="-1186" t="-180000" r="-1186" b="-2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/>
              <p:nvPr/>
            </p:nvSpPr>
            <p:spPr>
              <a:xfrm>
                <a:off x="4634680" y="2712974"/>
                <a:ext cx="2662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80" y="2712974"/>
                <a:ext cx="2662524" cy="276999"/>
              </a:xfrm>
              <a:prstGeom prst="rect">
                <a:avLst/>
              </a:prstGeom>
              <a:blipFill>
                <a:blip r:embed="rId3"/>
                <a:stretch>
                  <a:fillRect l="-948" r="-237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579666-D546-1B4C-8654-73C028174B4D}"/>
              </a:ext>
            </a:extLst>
          </p:cNvPr>
          <p:cNvSpPr txBox="1"/>
          <p:nvPr/>
        </p:nvSpPr>
        <p:spPr>
          <a:xfrm>
            <a:off x="4590275" y="1361541"/>
            <a:ext cx="290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AB8F43-DD50-2944-A2DD-9B31166E2E77}"/>
              </a:ext>
            </a:extLst>
          </p:cNvPr>
          <p:cNvSpPr/>
          <p:nvPr/>
        </p:nvSpPr>
        <p:spPr>
          <a:xfrm>
            <a:off x="1577701" y="1649441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31795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4297871"/>
                  </p:ext>
                </p:extLst>
              </p:nvPr>
            </p:nvGraphicFramePr>
            <p:xfrm>
              <a:off x="2731795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53E7A5-7792-4845-B6B9-BA4D32D1532A}"/>
              </a:ext>
            </a:extLst>
          </p:cNvPr>
          <p:cNvSpPr txBox="1"/>
          <p:nvPr/>
        </p:nvSpPr>
        <p:spPr>
          <a:xfrm>
            <a:off x="2687405" y="1654457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41321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978081"/>
                  </p:ext>
                </p:extLst>
              </p:nvPr>
            </p:nvGraphicFramePr>
            <p:xfrm>
              <a:off x="1641321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80C618C-44A3-D14C-8D0E-65731F678B0A}"/>
              </a:ext>
            </a:extLst>
          </p:cNvPr>
          <p:cNvSpPr txBox="1"/>
          <p:nvPr/>
        </p:nvSpPr>
        <p:spPr>
          <a:xfrm>
            <a:off x="1534785" y="1654457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CEF0A5-F8E8-A142-B3C2-945580980905}"/>
              </a:ext>
            </a:extLst>
          </p:cNvPr>
          <p:cNvCxnSpPr>
            <a:cxnSpLocks/>
          </p:cNvCxnSpPr>
          <p:nvPr/>
        </p:nvCxnSpPr>
        <p:spPr>
          <a:xfrm flipV="1">
            <a:off x="1062799" y="2275042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/>
              <p:nvPr/>
            </p:nvSpPr>
            <p:spPr>
              <a:xfrm>
                <a:off x="662105" y="2056380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05" y="2056380"/>
                <a:ext cx="3978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C8D342-D3FB-EC4F-A792-7B1E1F7EFB25}"/>
              </a:ext>
            </a:extLst>
          </p:cNvPr>
          <p:cNvCxnSpPr>
            <a:cxnSpLocks/>
          </p:cNvCxnSpPr>
          <p:nvPr/>
        </p:nvCxnSpPr>
        <p:spPr>
          <a:xfrm flipV="1">
            <a:off x="3597001" y="2241046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EE8870-1BAF-E447-8FDC-CD0DBC03825E}"/>
              </a:ext>
            </a:extLst>
          </p:cNvPr>
          <p:cNvCxnSpPr>
            <a:cxnSpLocks/>
          </p:cNvCxnSpPr>
          <p:nvPr/>
        </p:nvCxnSpPr>
        <p:spPr>
          <a:xfrm>
            <a:off x="2430447" y="2359654"/>
            <a:ext cx="301348" cy="52484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/>
              <p:nvPr/>
            </p:nvSpPr>
            <p:spPr>
              <a:xfrm>
                <a:off x="3684893" y="1807170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893" y="1807170"/>
                <a:ext cx="382605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52A69D-5920-124F-94B8-F45476B04E4E}"/>
              </a:ext>
            </a:extLst>
          </p:cNvPr>
          <p:cNvCxnSpPr>
            <a:cxnSpLocks/>
          </p:cNvCxnSpPr>
          <p:nvPr/>
        </p:nvCxnSpPr>
        <p:spPr>
          <a:xfrm>
            <a:off x="2409267" y="2601646"/>
            <a:ext cx="3654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CD9955-5ADD-3543-8439-296022CA9287}"/>
              </a:ext>
            </a:extLst>
          </p:cNvPr>
          <p:cNvCxnSpPr>
            <a:cxnSpLocks/>
          </p:cNvCxnSpPr>
          <p:nvPr/>
        </p:nvCxnSpPr>
        <p:spPr>
          <a:xfrm flipV="1">
            <a:off x="2393717" y="2313439"/>
            <a:ext cx="338078" cy="5710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C2CE1C-D885-5449-8B9C-C75FFC8492C2}"/>
              </a:ext>
            </a:extLst>
          </p:cNvPr>
          <p:cNvGrpSpPr/>
          <p:nvPr/>
        </p:nvGrpSpPr>
        <p:grpSpPr>
          <a:xfrm>
            <a:off x="517638" y="4275745"/>
            <a:ext cx="3167255" cy="1296054"/>
            <a:chOff x="85441" y="1873625"/>
            <a:chExt cx="5287156" cy="158644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229250-8712-0D47-8FC9-9FCBBBBDFA14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B71C897-C1B0-2246-8724-65ACBB50E741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E63983-9CC2-034C-9930-8B923F2CC995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BF9AAF4-A3BC-BB4E-A299-00C89511685C}"/>
                    </a:ext>
                  </a:extLst>
                </p:cNvPr>
                <p:cNvSpPr/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  <a:blipFill>
                  <a:blip r:embed="rId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5E46A52-708E-0046-9102-BA7D00E303FA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398055-427C-FF48-B107-8FBE24894FC9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263E5B-15F6-1D44-AAF1-81DC4249263C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ECBF712-9912-0C48-8F89-A9AD7C1C6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C5BB48-D509-234D-B6C7-44F51C934FCA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DD2E73-BC42-DB41-AB9D-9657FD93DBEE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/>
              <p:nvPr/>
            </p:nvSpPr>
            <p:spPr>
              <a:xfrm>
                <a:off x="4104215" y="4458009"/>
                <a:ext cx="1866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215" y="4458009"/>
                <a:ext cx="1866216" cy="276999"/>
              </a:xfrm>
              <a:prstGeom prst="rect">
                <a:avLst/>
              </a:prstGeom>
              <a:blipFill>
                <a:blip r:embed="rId10"/>
                <a:stretch>
                  <a:fillRect l="-2041" r="-4082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/>
              <p:nvPr/>
            </p:nvSpPr>
            <p:spPr>
              <a:xfrm>
                <a:off x="4067498" y="5115299"/>
                <a:ext cx="413292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98" y="5115299"/>
                <a:ext cx="4132926" cy="576761"/>
              </a:xfrm>
              <a:prstGeom prst="rect">
                <a:avLst/>
              </a:prstGeom>
              <a:blipFill>
                <a:blip r:embed="rId11"/>
                <a:stretch>
                  <a:fillRect l="-613" t="-4255" r="-1534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C4175E3-EF34-CC4F-A6EE-5841843DE5EE}"/>
              </a:ext>
            </a:extLst>
          </p:cNvPr>
          <p:cNvSpPr txBox="1"/>
          <p:nvPr/>
        </p:nvSpPr>
        <p:spPr>
          <a:xfrm>
            <a:off x="339577" y="3640045"/>
            <a:ext cx="5565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Systems/signals in series are a convolution.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F2F593-897F-3E44-8529-883D05957E08}"/>
              </a:ext>
            </a:extLst>
          </p:cNvPr>
          <p:cNvSpPr txBox="1"/>
          <p:nvPr/>
        </p:nvSpPr>
        <p:spPr>
          <a:xfrm>
            <a:off x="4590275" y="2341930"/>
            <a:ext cx="403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 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42A58F-0BB1-8147-836F-4DF0145653F0}"/>
                  </a:ext>
                </a:extLst>
              </p:cNvPr>
              <p:cNvSpPr/>
              <p:nvPr/>
            </p:nvSpPr>
            <p:spPr>
              <a:xfrm>
                <a:off x="1794566" y="5156794"/>
                <a:ext cx="709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42A58F-0BB1-8147-836F-4DF014565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566" y="5156794"/>
                <a:ext cx="709297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0CAC03-F37F-114B-A6C2-C6387F1E87F4}"/>
                  </a:ext>
                </a:extLst>
              </p:cNvPr>
              <p:cNvSpPr/>
              <p:nvPr/>
            </p:nvSpPr>
            <p:spPr>
              <a:xfrm>
                <a:off x="1316378" y="5822321"/>
                <a:ext cx="1533433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0CAC03-F37F-114B-A6C2-C6387F1E8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378" y="5822321"/>
                <a:ext cx="1533433" cy="669094"/>
              </a:xfrm>
              <a:prstGeom prst="rect">
                <a:avLst/>
              </a:prstGeom>
              <a:blipFill>
                <a:blip r:embed="rId1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70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34" grpId="0"/>
      <p:bldP spid="35" grpId="0"/>
      <p:bldP spid="36" grpId="0"/>
      <p:bldP spid="37" grpId="0"/>
      <p:bldP spid="39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Calcuating</a:t>
            </a:r>
            <a:r>
              <a:rPr lang="en-US" dirty="0"/>
              <a:t> Transfer Functions In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E26475-2199-2C45-BEFB-3A2DAD6B6B02}"/>
              </a:ext>
            </a:extLst>
          </p:cNvPr>
          <p:cNvGrpSpPr/>
          <p:nvPr/>
        </p:nvGrpSpPr>
        <p:grpSpPr>
          <a:xfrm>
            <a:off x="3470087" y="1092334"/>
            <a:ext cx="3462995" cy="751576"/>
            <a:chOff x="5163950" y="1948269"/>
            <a:chExt cx="3462995" cy="7515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E42088-4A1B-614F-B338-6ADB347AEE11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138658-E25E-AE40-B4AB-228EDB7A7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2EC3323-D632-0846-A538-18CE6BDD2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7BF4E-F6CD-2949-99E9-3DAE9EEE3E69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1C07BC-573E-3847-8861-58C3CFD33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5AA2224-86F5-FE4C-927B-882E5EC97351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DCCF7-0E95-4A47-BA77-A930F9153B7E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ADEEA-2D21-544D-A18D-9140561CBB0E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963F6C3-D419-2340-AB0E-86603A1B4864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319854" y="152676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961965" y="138490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7" idx="3"/>
            <a:endCxn id="17" idx="4"/>
          </p:cNvCxnSpPr>
          <p:nvPr/>
        </p:nvCxnSpPr>
        <p:spPr>
          <a:xfrm flipH="1">
            <a:off x="2112886" y="1474483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263806" y="1528715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90011" y="1474483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85B7BD-BC52-A24E-AE40-CC06AAA1C4EC}"/>
              </a:ext>
            </a:extLst>
          </p:cNvPr>
          <p:cNvSpPr txBox="1"/>
          <p:nvPr/>
        </p:nvSpPr>
        <p:spPr>
          <a:xfrm>
            <a:off x="1233502" y="111534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E59FC-9317-9446-91C8-7F010968841E}"/>
              </a:ext>
            </a:extLst>
          </p:cNvPr>
          <p:cNvSpPr txBox="1"/>
          <p:nvPr/>
        </p:nvSpPr>
        <p:spPr>
          <a:xfrm>
            <a:off x="2455531" y="80057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1822257" y="2154891"/>
                <a:ext cx="4917693" cy="582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What is the transfer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257" y="2154891"/>
                <a:ext cx="4917693" cy="582660"/>
              </a:xfrm>
              <a:prstGeom prst="rect">
                <a:avLst/>
              </a:prstGeom>
              <a:blipFill>
                <a:blip r:embed="rId8"/>
                <a:stretch>
                  <a:fillRect l="-1289" r="-25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5A16E-BE92-D043-8748-C1DD7DAE6C67}"/>
                  </a:ext>
                </a:extLst>
              </p:cNvPr>
              <p:cNvSpPr txBox="1"/>
              <p:nvPr/>
            </p:nvSpPr>
            <p:spPr>
              <a:xfrm>
                <a:off x="512183" y="2907289"/>
                <a:ext cx="50960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are in series, a convolution.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5A16E-BE92-D043-8748-C1DD7DAE6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3" y="2907289"/>
                <a:ext cx="5096010" cy="307777"/>
              </a:xfrm>
              <a:prstGeom prst="rect">
                <a:avLst/>
              </a:prstGeom>
              <a:blipFill>
                <a:blip r:embed="rId9"/>
                <a:stretch>
                  <a:fillRect l="-1741" t="-24000" r="-199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743B6E-EAC7-4543-945D-0F39F305DF07}"/>
                  </a:ext>
                </a:extLst>
              </p:cNvPr>
              <p:cNvSpPr txBox="1"/>
              <p:nvPr/>
            </p:nvSpPr>
            <p:spPr>
              <a:xfrm>
                <a:off x="813941" y="3377873"/>
                <a:ext cx="82490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743B6E-EAC7-4543-945D-0F39F305D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41" y="3377873"/>
                <a:ext cx="824906" cy="576761"/>
              </a:xfrm>
              <a:prstGeom prst="rect">
                <a:avLst/>
              </a:prstGeom>
              <a:blipFill>
                <a:blip r:embed="rId10"/>
                <a:stretch>
                  <a:fillRect l="-6061" t="-2128" r="-151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FA2E8B3-7F2E-6044-BA63-F25E8F59E4D5}"/>
              </a:ext>
            </a:extLst>
          </p:cNvPr>
          <p:cNvSpPr txBox="1"/>
          <p:nvPr/>
        </p:nvSpPr>
        <p:spPr>
          <a:xfrm>
            <a:off x="2201881" y="11088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B47188-434B-D145-A91A-02DD456C3241}"/>
                  </a:ext>
                </a:extLst>
              </p:cNvPr>
              <p:cNvSpPr/>
              <p:nvPr/>
            </p:nvSpPr>
            <p:spPr>
              <a:xfrm>
                <a:off x="1631795" y="3447815"/>
                <a:ext cx="179628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B47188-434B-D145-A91A-02DD456C3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795" y="3447815"/>
                <a:ext cx="179628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6A61BAE-E52A-5341-AE62-DB27117191AB}"/>
                  </a:ext>
                </a:extLst>
              </p:cNvPr>
              <p:cNvSpPr/>
              <p:nvPr/>
            </p:nvSpPr>
            <p:spPr>
              <a:xfrm>
                <a:off x="3917795" y="3466404"/>
                <a:ext cx="39034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6A61BAE-E52A-5341-AE62-DB2711719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795" y="3466404"/>
                <a:ext cx="3903488" cy="369332"/>
              </a:xfrm>
              <a:prstGeom prst="rect">
                <a:avLst/>
              </a:prstGeom>
              <a:blipFill>
                <a:blip r:embed="rId12"/>
                <a:stretch>
                  <a:fillRect l="-1299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/>
              <p:nvPr/>
            </p:nvSpPr>
            <p:spPr>
              <a:xfrm>
                <a:off x="512183" y="4146979"/>
                <a:ext cx="47744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 is the difference between R3 and S3.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3" y="4146979"/>
                <a:ext cx="4774449" cy="307777"/>
              </a:xfrm>
              <a:prstGeom prst="rect">
                <a:avLst/>
              </a:prstGeom>
              <a:blipFill>
                <a:blip r:embed="rId13"/>
                <a:stretch>
                  <a:fillRect l="-1857" t="-24000" r="-2122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68942A-056E-6B48-8F4F-B68F4431EC5E}"/>
                  </a:ext>
                </a:extLst>
              </p:cNvPr>
              <p:cNvSpPr txBox="1"/>
              <p:nvPr/>
            </p:nvSpPr>
            <p:spPr>
              <a:xfrm>
                <a:off x="855229" y="4646088"/>
                <a:ext cx="758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68942A-056E-6B48-8F4F-B68F4431E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29" y="4646088"/>
                <a:ext cx="758413" cy="276999"/>
              </a:xfrm>
              <a:prstGeom prst="rect">
                <a:avLst/>
              </a:prstGeom>
              <a:blipFill>
                <a:blip r:embed="rId14"/>
                <a:stretch>
                  <a:fillRect l="-6557" r="-16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0F565-5D1A-C643-A4E7-EF214D2D4AEC}"/>
                  </a:ext>
                </a:extLst>
              </p:cNvPr>
              <p:cNvSpPr txBox="1"/>
              <p:nvPr/>
            </p:nvSpPr>
            <p:spPr>
              <a:xfrm>
                <a:off x="1679458" y="4646088"/>
                <a:ext cx="14179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0F565-5D1A-C643-A4E7-EF214D2D4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458" y="4646088"/>
                <a:ext cx="1417952" cy="276999"/>
              </a:xfrm>
              <a:prstGeom prst="rect">
                <a:avLst/>
              </a:prstGeom>
              <a:blipFill>
                <a:blip r:embed="rId15"/>
                <a:stretch>
                  <a:fillRect l="-2679" r="-535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8F0376-62A2-C74C-8C35-1A7CCFD0E5DF}"/>
                  </a:ext>
                </a:extLst>
              </p:cNvPr>
              <p:cNvSpPr txBox="1"/>
              <p:nvPr/>
            </p:nvSpPr>
            <p:spPr>
              <a:xfrm>
                <a:off x="495212" y="5142220"/>
                <a:ext cx="3391185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8F0376-62A2-C74C-8C35-1A7CCFD0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12" y="5142220"/>
                <a:ext cx="3391185" cy="582852"/>
              </a:xfrm>
              <a:prstGeom prst="rect">
                <a:avLst/>
              </a:prstGeom>
              <a:blipFill>
                <a:blip r:embed="rId16"/>
                <a:stretch>
                  <a:fillRect t="-217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321973-D652-D44A-81C4-08825EA2D34D}"/>
                  </a:ext>
                </a:extLst>
              </p:cNvPr>
              <p:cNvSpPr txBox="1"/>
              <p:nvPr/>
            </p:nvSpPr>
            <p:spPr>
              <a:xfrm>
                <a:off x="4132503" y="5153427"/>
                <a:ext cx="3432863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321973-D652-D44A-81C4-08825EA2D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503" y="5153427"/>
                <a:ext cx="3432863" cy="582852"/>
              </a:xfrm>
              <a:prstGeom prst="rect">
                <a:avLst/>
              </a:prstGeom>
              <a:blipFill>
                <a:blip r:embed="rId17"/>
                <a:stretch>
                  <a:fillRect l="-73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/>
              <p:nvPr/>
            </p:nvSpPr>
            <p:spPr>
              <a:xfrm>
                <a:off x="2034121" y="5923401"/>
                <a:ext cx="370306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121" y="5923401"/>
                <a:ext cx="3703065" cy="586699"/>
              </a:xfrm>
              <a:prstGeom prst="rect">
                <a:avLst/>
              </a:prstGeom>
              <a:blipFill>
                <a:blip r:embed="rId18"/>
                <a:stretch>
                  <a:fillRect l="-1027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90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193603</TotalTime>
  <Words>1460</Words>
  <Application>Microsoft Macintosh PowerPoint</Application>
  <PresentationFormat>On-screen Show (4:3)</PresentationFormat>
  <Paragraphs>411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Lecture 13: Building Systems from Other Systems  </vt:lpstr>
      <vt:lpstr>Agenda</vt:lpstr>
      <vt:lpstr>The ”System” Abstraction</vt:lpstr>
      <vt:lpstr>System Abstraction for Reaction Networks</vt:lpstr>
      <vt:lpstr>Box Diagrams</vt:lpstr>
      <vt:lpstr>Properties of Laplace Transforms</vt:lpstr>
      <vt:lpstr>Convolution of a Signal With a System</vt:lpstr>
      <vt:lpstr>Systems in Series</vt:lpstr>
      <vt:lpstr>Calcuating Transfer Functions In Diagrams</vt:lpstr>
      <vt:lpstr>Interpreting the Transfer Function</vt:lpstr>
      <vt:lpstr>Feedback Control System</vt:lpstr>
      <vt:lpstr>Measurement Noise</vt:lpstr>
      <vt:lpstr>Solving for (E(s))/(N(s)) </vt:lpstr>
      <vt:lpstr>Adding a Filter</vt:lpstr>
      <vt:lpstr>General Solution</vt:lpstr>
      <vt:lpstr>Laplace Transfor of Control Error</vt:lpstr>
      <vt:lpstr>Finding e(∞)</vt:lpstr>
      <vt:lpstr>Sensor Noise</vt:lpstr>
      <vt:lpstr>Noise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3079</cp:revision>
  <dcterms:created xsi:type="dcterms:W3CDTF">2008-11-04T22:35:39Z</dcterms:created>
  <dcterms:modified xsi:type="dcterms:W3CDTF">2022-04-20T23:36:10Z</dcterms:modified>
</cp:coreProperties>
</file>