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543" r:id="rId3"/>
    <p:sldId id="542" r:id="rId4"/>
    <p:sldId id="540" r:id="rId5"/>
    <p:sldId id="536" r:id="rId6"/>
    <p:sldId id="537" r:id="rId7"/>
    <p:sldId id="538" r:id="rId8"/>
    <p:sldId id="539" r:id="rId9"/>
    <p:sldId id="527" r:id="rId10"/>
    <p:sldId id="524" r:id="rId11"/>
    <p:sldId id="525" r:id="rId12"/>
    <p:sldId id="526" r:id="rId13"/>
    <p:sldId id="529" r:id="rId14"/>
    <p:sldId id="534" r:id="rId15"/>
    <p:sldId id="530" r:id="rId16"/>
    <p:sldId id="533" r:id="rId17"/>
    <p:sldId id="531" r:id="rId18"/>
    <p:sldId id="535" r:id="rId19"/>
    <p:sldId id="258" r:id="rId20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0"/>
    <p:restoredTop sz="86249"/>
  </p:normalViewPr>
  <p:slideViewPr>
    <p:cSldViewPr snapToGrid="0" snapToObjects="1">
      <p:cViewPr varScale="1">
        <p:scale>
          <a:sx n="137" d="100"/>
          <a:sy n="137" d="100"/>
        </p:scale>
        <p:origin x="211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3/5/25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3/5/25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99EED-0F9A-D018-1968-F94022B1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A62A8F-9A06-61F0-BD2A-254AE4FE4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87A799-A203-67B7-0591-93ACA6E39B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Survey of Closed Loop Systems. Optimal control. Model predictive control. Controllability. Observability. Observers. Adaptive control. Fuzzy control.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AA13D-07F7-5DC2-79CF-A67E11277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289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X(s) is a vector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674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Survey of Closed Loop Systems. Optimal control. Model predictive control. Controllability. Observability. Observers. Adaptive control. Fuzzy 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1916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151.png"/><Relationship Id="rId26" Type="http://schemas.openxmlformats.org/officeDocument/2006/relationships/image" Target="../media/image29.png"/><Relationship Id="rId21" Type="http://schemas.openxmlformats.org/officeDocument/2006/relationships/image" Target="../media/image24.png"/><Relationship Id="rId12" Type="http://schemas.openxmlformats.org/officeDocument/2006/relationships/image" Target="../media/image19.png"/><Relationship Id="rId17" Type="http://schemas.openxmlformats.org/officeDocument/2006/relationships/image" Target="../media/image140.png"/><Relationship Id="rId25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0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80.png"/><Relationship Id="rId24" Type="http://schemas.openxmlformats.org/officeDocument/2006/relationships/image" Target="../media/image27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10" Type="http://schemas.openxmlformats.org/officeDocument/2006/relationships/image" Target="../media/image170.png"/><Relationship Id="rId19" Type="http://schemas.openxmlformats.org/officeDocument/2006/relationships/image" Target="../media/image160.png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Other Topics </a:t>
            </a:r>
            <a:r>
              <a:rPr lang="en-US" sz="3200" b="1" u="sng"/>
              <a:t>in Closed Loop </a:t>
            </a:r>
            <a:r>
              <a:rPr lang="en-US" sz="3200" b="1" u="sng" dirty="0"/>
              <a:t>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6" y="307385"/>
            <a:ext cx="5388242" cy="838200"/>
          </a:xfrm>
        </p:spPr>
        <p:txBody>
          <a:bodyPr/>
          <a:lstStyle/>
          <a:p>
            <a:r>
              <a:rPr lang="en-US" dirty="0"/>
              <a:t>Examples of Closed Loop Systems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B518ED-A4D3-E644-BEC7-D2C106109BA2}"/>
              </a:ext>
            </a:extLst>
          </p:cNvPr>
          <p:cNvGrpSpPr/>
          <p:nvPr/>
        </p:nvGrpSpPr>
        <p:grpSpPr>
          <a:xfrm>
            <a:off x="578734" y="4480052"/>
            <a:ext cx="5243168" cy="1641085"/>
            <a:chOff x="578734" y="4265561"/>
            <a:chExt cx="5243168" cy="164108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9DBD22-CBD0-EE4D-A601-A86A1FB37D82}"/>
                </a:ext>
              </a:extLst>
            </p:cNvPr>
            <p:cNvSpPr txBox="1"/>
            <p:nvPr/>
          </p:nvSpPr>
          <p:spPr>
            <a:xfrm>
              <a:off x="578734" y="4265561"/>
              <a:ext cx="3692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SISO Full State Feedback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47400E2-7D06-2247-A484-4FA76BF6A7B2}"/>
                </a:ext>
              </a:extLst>
            </p:cNvPr>
            <p:cNvGrpSpPr/>
            <p:nvPr/>
          </p:nvGrpSpPr>
          <p:grpSpPr>
            <a:xfrm>
              <a:off x="1593744" y="4742846"/>
              <a:ext cx="4228158" cy="1163800"/>
              <a:chOff x="1593744" y="4928040"/>
              <a:chExt cx="4228158" cy="116380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9618C0F-8179-914B-BE4F-0D95D3EAA2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00976" y="5083582"/>
                <a:ext cx="678383" cy="6693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24FB9601-8C29-EB49-BCF7-C9B192D01C0E}"/>
                  </a:ext>
                </a:extLst>
              </p:cNvPr>
              <p:cNvCxnSpPr>
                <a:cxnSpLocks/>
                <a:stCxn id="85" idx="3"/>
                <a:endCxn id="81" idx="1"/>
              </p:cNvCxnSpPr>
              <p:nvPr/>
            </p:nvCxnSpPr>
            <p:spPr>
              <a:xfrm flipV="1">
                <a:off x="3326209" y="5418235"/>
                <a:ext cx="1074767" cy="150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8B239EF-6372-A042-8F7E-64290C73CC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93868" y="5425135"/>
                <a:ext cx="630040" cy="3108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22D937D-5092-F341-B577-94A6B1023F3A}"/>
                      </a:ext>
                    </a:extLst>
                  </p:cNvPr>
                  <p:cNvSpPr/>
                  <p:nvPr/>
                </p:nvSpPr>
                <p:spPr>
                  <a:xfrm>
                    <a:off x="4364142" y="5189119"/>
                    <a:ext cx="750577" cy="4001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b="1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022D937D-5092-F341-B577-94A6B1023F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4142" y="5189119"/>
                    <a:ext cx="750577" cy="40011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EE686DCD-1E05-224F-9CBA-4BD9909373D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45967" y="5085082"/>
                    <a:ext cx="980242" cy="669306"/>
                  </a:xfrm>
                  <a:prstGeom prst="rect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EE686DCD-1E05-224F-9CBA-4BD9909373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45967" y="5085082"/>
                    <a:ext cx="980242" cy="66930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602E85E-23CA-2448-A174-4C7D6F3757E2}"/>
                      </a:ext>
                    </a:extLst>
                  </p:cNvPr>
                  <p:cNvSpPr/>
                  <p:nvPr/>
                </p:nvSpPr>
                <p:spPr>
                  <a:xfrm>
                    <a:off x="3447968" y="5691728"/>
                    <a:ext cx="691664" cy="40011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2000" b="1" i="1" dirty="0">
                        <a:solidFill>
                          <a:schemeClr val="tx1"/>
                        </a:solidFill>
                      </a:rPr>
                      <a:t>X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602E85E-23CA-2448-A174-4C7D6F3757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47968" y="5691728"/>
                    <a:ext cx="691664" cy="40011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t="-9375" r="-3636" b="-2812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3773D06B-7023-074B-84FE-8C5B68EB9B6B}"/>
                      </a:ext>
                    </a:extLst>
                  </p:cNvPr>
                  <p:cNvSpPr/>
                  <p:nvPr/>
                </p:nvSpPr>
                <p:spPr>
                  <a:xfrm>
                    <a:off x="3380939" y="4976010"/>
                    <a:ext cx="755243" cy="4001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3773D06B-7023-074B-84FE-8C5B68EB9B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0939" y="4976010"/>
                    <a:ext cx="755243" cy="40011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B26E0CF6-0EB4-CF49-8AEA-C0557FC26C26}"/>
                      </a:ext>
                    </a:extLst>
                  </p:cNvPr>
                  <p:cNvSpPr/>
                  <p:nvPr/>
                </p:nvSpPr>
                <p:spPr>
                  <a:xfrm>
                    <a:off x="5066661" y="4928040"/>
                    <a:ext cx="755241" cy="40011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B26E0CF6-0EB4-CF49-8AEA-C0557FC26C2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6661" y="4928040"/>
                    <a:ext cx="755241" cy="40011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21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Elbow Connector 88">
                <a:extLst>
                  <a:ext uri="{FF2B5EF4-FFF2-40B4-BE49-F238E27FC236}">
                    <a16:creationId xmlns:a16="http://schemas.microsoft.com/office/drawing/2014/main" id="{457492CA-31C7-5341-B500-5E8EB94DBF9E}"/>
                  </a:ext>
                </a:extLst>
              </p:cNvPr>
              <p:cNvCxnSpPr>
                <a:cxnSpLocks/>
                <a:stCxn id="81" idx="2"/>
                <a:endCxn id="85" idx="2"/>
              </p:cNvCxnSpPr>
              <p:nvPr/>
            </p:nvCxnSpPr>
            <p:spPr>
              <a:xfrm rot="5400000">
                <a:off x="3787378" y="4801597"/>
                <a:ext cx="1501" cy="1904080"/>
              </a:xfrm>
              <a:prstGeom prst="bentConnector3">
                <a:avLst>
                  <a:gd name="adj1" fmla="val 25378414"/>
                </a:avLst>
              </a:prstGeom>
              <a:ln w="57150"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5944A7EE-2C3B-3241-B904-F81B6EDFAC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6481" y="5425135"/>
                <a:ext cx="630040" cy="3108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28F94D9-1B91-934C-9182-E5AF26382D14}"/>
                      </a:ext>
                    </a:extLst>
                  </p:cNvPr>
                  <p:cNvSpPr/>
                  <p:nvPr/>
                </p:nvSpPr>
                <p:spPr>
                  <a:xfrm>
                    <a:off x="1593744" y="4991400"/>
                    <a:ext cx="716863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28F94D9-1B91-934C-9182-E5AF26382D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93744" y="4991400"/>
                    <a:ext cx="716863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06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2DE6D11-6647-564E-8BF1-306D3BE90C3C}"/>
              </a:ext>
            </a:extLst>
          </p:cNvPr>
          <p:cNvGrpSpPr/>
          <p:nvPr/>
        </p:nvGrpSpPr>
        <p:grpSpPr>
          <a:xfrm>
            <a:off x="578734" y="2113343"/>
            <a:ext cx="7615983" cy="1934727"/>
            <a:chOff x="578734" y="1458586"/>
            <a:chExt cx="7615983" cy="1934727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D2C5CD7-5EF7-0149-A160-721F4F8BF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1933" y="2141728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3B85FA6-F565-A342-9B83-C988EFF8976A}"/>
                </a:ext>
              </a:extLst>
            </p:cNvPr>
            <p:cNvCxnSpPr>
              <a:cxnSpLocks/>
              <a:stCxn id="45" idx="3"/>
              <a:endCxn id="41" idx="1"/>
            </p:cNvCxnSpPr>
            <p:nvPr/>
          </p:nvCxnSpPr>
          <p:spPr>
            <a:xfrm>
              <a:off x="3585604" y="2450656"/>
              <a:ext cx="1316329" cy="854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283C526-95FD-DD48-8D64-79DF32A3018A}"/>
                </a:ext>
              </a:extLst>
            </p:cNvPr>
            <p:cNvCxnSpPr>
              <a:cxnSpLocks/>
              <a:stCxn id="44" idx="3"/>
            </p:cNvCxnSpPr>
            <p:nvPr/>
          </p:nvCxnSpPr>
          <p:spPr>
            <a:xfrm>
              <a:off x="5559265" y="2416545"/>
              <a:ext cx="597699" cy="711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/>
                <p:nvPr/>
              </p:nvSpPr>
              <p:spPr>
                <a:xfrm>
                  <a:off x="4847211" y="2231879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87D8735E-9031-3E41-B1B0-4871396BF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211" y="2231879"/>
                  <a:ext cx="712054" cy="369332"/>
                </a:xfrm>
                <a:prstGeom prst="rect">
                  <a:avLst/>
                </a:prstGeom>
                <a:blipFill>
                  <a:blip r:embed="rId1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655673" y="213318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7F19C0A-4E6F-334D-BD24-1FC484764B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5673" y="2133181"/>
                  <a:ext cx="929931" cy="63495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8A7EBF1-5C9C-C245-A586-537F9E8205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8102" y="2481231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2932C7D-E4B3-5D47-A8D0-A906B69494C0}"/>
                </a:ext>
              </a:extLst>
            </p:cNvPr>
            <p:cNvSpPr/>
            <p:nvPr/>
          </p:nvSpPr>
          <p:spPr>
            <a:xfrm>
              <a:off x="1772212" y="2308107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1809476-AEC6-624A-8C82-8DFB0AE7A83E}"/>
                </a:ext>
              </a:extLst>
            </p:cNvPr>
            <p:cNvCxnSpPr>
              <a:cxnSpLocks/>
              <a:stCxn id="47" idx="6"/>
              <a:endCxn id="45" idx="1"/>
            </p:cNvCxnSpPr>
            <p:nvPr/>
          </p:nvCxnSpPr>
          <p:spPr>
            <a:xfrm flipV="1">
              <a:off x="2074053" y="2450656"/>
              <a:ext cx="58162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/>
                <p:nvPr/>
              </p:nvSpPr>
              <p:spPr>
                <a:xfrm>
                  <a:off x="1655623" y="2781690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3A686EE9-AD7B-D74A-85C7-2924607BB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5623" y="2781690"/>
                  <a:ext cx="23724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/>
                <p:nvPr/>
              </p:nvSpPr>
              <p:spPr>
                <a:xfrm>
                  <a:off x="1001789" y="201535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5C0CC0A4-47F0-7849-B0ED-5689BEABB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789" y="2015359"/>
                  <a:ext cx="716863" cy="369332"/>
                </a:xfrm>
                <a:prstGeom prst="rect">
                  <a:avLst/>
                </a:prstGeom>
                <a:blipFill>
                  <a:blip r:embed="rId19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/>
                <p:nvPr/>
              </p:nvSpPr>
              <p:spPr>
                <a:xfrm>
                  <a:off x="1998090" y="1942965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0E298F7-77E1-7343-9570-9854F41AA8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8090" y="1942965"/>
                  <a:ext cx="716863" cy="369332"/>
                </a:xfrm>
                <a:prstGeom prst="rect">
                  <a:avLst/>
                </a:prstGeom>
                <a:blipFill>
                  <a:blip r:embed="rId20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/>
                <p:nvPr/>
              </p:nvSpPr>
              <p:spPr>
                <a:xfrm>
                  <a:off x="3934249" y="2029709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7CE1576F-6AE3-594D-9BE2-58B9AB0EB9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4249" y="2029709"/>
                  <a:ext cx="716478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/>
                <p:nvPr/>
              </p:nvSpPr>
              <p:spPr>
                <a:xfrm>
                  <a:off x="5493880" y="1964418"/>
                  <a:ext cx="716478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F2E63ED-93E9-E543-AE7E-ECFC6DD54B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3880" y="1964418"/>
                  <a:ext cx="716478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63E4834-183D-824E-BFDF-4BEF73BB9D53}"/>
                </a:ext>
              </a:extLst>
            </p:cNvPr>
            <p:cNvSpPr/>
            <p:nvPr/>
          </p:nvSpPr>
          <p:spPr>
            <a:xfrm>
              <a:off x="6156964" y="2264191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5D7142B-DF18-474D-A65D-D0A0FA353A05}"/>
                </a:ext>
              </a:extLst>
            </p:cNvPr>
            <p:cNvCxnSpPr>
              <a:cxnSpLocks/>
              <a:stCxn id="58" idx="6"/>
            </p:cNvCxnSpPr>
            <p:nvPr/>
          </p:nvCxnSpPr>
          <p:spPr>
            <a:xfrm flipV="1">
              <a:off x="6458805" y="2399041"/>
              <a:ext cx="855817" cy="1607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320150CC-EEFB-1346-9D45-02D18A784683}"/>
                </a:ext>
              </a:extLst>
            </p:cNvPr>
            <p:cNvCxnSpPr>
              <a:cxnSpLocks/>
              <a:stCxn id="58" idx="4"/>
              <a:endCxn id="47" idx="4"/>
            </p:cNvCxnSpPr>
            <p:nvPr/>
          </p:nvCxnSpPr>
          <p:spPr>
            <a:xfrm rot="5400000">
              <a:off x="4093551" y="395613"/>
              <a:ext cx="43916" cy="4384752"/>
            </a:xfrm>
            <a:prstGeom prst="bentConnector3">
              <a:avLst>
                <a:gd name="adj1" fmla="val 1253092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B1010C8-B013-4B47-A679-A666DA54AF5F}"/>
                </a:ext>
              </a:extLst>
            </p:cNvPr>
            <p:cNvSpPr txBox="1"/>
            <p:nvPr/>
          </p:nvSpPr>
          <p:spPr>
            <a:xfrm>
              <a:off x="578734" y="1458586"/>
              <a:ext cx="7615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SISO PID Design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EACF74A-C961-8940-A08A-84613B159C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07162" y="2758364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C83A051-1B40-9E41-8730-B86D48E08D5E}"/>
                    </a:ext>
                  </a:extLst>
                </p:cNvPr>
                <p:cNvSpPr/>
                <p:nvPr/>
              </p:nvSpPr>
              <p:spPr>
                <a:xfrm>
                  <a:off x="3981480" y="2881941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C83A051-1B40-9E41-8730-B86D48E08D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1480" y="2881941"/>
                  <a:ext cx="712054" cy="369332"/>
                </a:xfrm>
                <a:prstGeom prst="rect">
                  <a:avLst/>
                </a:prstGeom>
                <a:blipFill>
                  <a:blip r:embed="rId2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841E83C-B804-CD44-A60B-3B84D3708238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383E60A-A101-D443-86C8-CD689E4A1324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0E485EF-0777-7848-A441-1C3A88E6919D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D76A723-360C-2E4B-83F6-BDD16707CBA2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2D76A723-360C-2E4B-83F6-BDD16707CB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4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0286CB9-AC4C-FB42-85A2-EC23C798C821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98B5C248-8F56-D14D-A4D2-679960BEFC54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98B5C248-8F56-D14D-A4D2-679960BEF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05D9C43-FB0C-AE4D-BEDA-110EF99DC43D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EEC67C-A082-6540-AF78-56C867376703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EFAC89-E4CE-6D42-91F5-39414783A4A9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7ACA3B65-B890-3141-BD8D-6FA387D626B2}"/>
                </a:ext>
              </a:extLst>
            </p:cNvPr>
            <p:cNvCxnSpPr>
              <a:cxnSpLocks/>
              <a:stCxn id="39" idx="3"/>
              <a:endCxn id="39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0DBA55C-CA2C-9842-ACE5-4DAC40FA3822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0DBA55C-CA2C-9842-ACE5-4DAC40FA38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26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6488595-AFD5-D248-A479-6D57B7494AF5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7DDE502-1BCB-E84A-A4A6-CFE845BA7E17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7DDE502-1BCB-E84A-A4A6-CFE845BA7E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2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276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DBCE-BA4C-124A-977A-0691825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6660982" cy="838200"/>
          </a:xfrm>
        </p:spPr>
        <p:txBody>
          <a:bodyPr/>
          <a:lstStyle/>
          <a:p>
            <a:r>
              <a:rPr lang="en-US" dirty="0"/>
              <a:t>Controllability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5F66F-8CF5-A345-8E19-2118225C7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54906"/>
            <a:ext cx="5801988" cy="151049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Defn</a:t>
            </a:r>
            <a:r>
              <a:rPr lang="en-US" dirty="0"/>
              <a:t>: The system can be driven into any state in finite time by some combination of inputs.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A1EF5-1178-BB4E-917E-5733F58C6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A536972-0E9F-614D-BD79-454101807341}"/>
              </a:ext>
            </a:extLst>
          </p:cNvPr>
          <p:cNvSpPr txBox="1">
            <a:spLocks/>
          </p:cNvSpPr>
          <p:nvPr/>
        </p:nvSpPr>
        <p:spPr>
          <a:xfrm>
            <a:off x="586449" y="2802984"/>
            <a:ext cx="3707758" cy="47265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S0 -&gt; S1; k0*S0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2522520-4E8E-264F-8246-DDD4DAA35312}"/>
              </a:ext>
            </a:extLst>
          </p:cNvPr>
          <p:cNvSpPr txBox="1">
            <a:spLocks/>
          </p:cNvSpPr>
          <p:nvPr/>
        </p:nvSpPr>
        <p:spPr>
          <a:xfrm>
            <a:off x="457200" y="3568859"/>
            <a:ext cx="4198349" cy="19522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S0 is the input and S1 is the state, are there values of S0 so that we obtain arbitrary values of S1?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B4028A-1D32-8642-9214-1C9F50CC37B2}"/>
              </a:ext>
            </a:extLst>
          </p:cNvPr>
          <p:cNvSpPr txBox="1">
            <a:spLocks/>
          </p:cNvSpPr>
          <p:nvPr/>
        </p:nvSpPr>
        <p:spPr>
          <a:xfrm>
            <a:off x="5255819" y="3611659"/>
            <a:ext cx="3397169" cy="250336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If S0 is the input and S1, S2 are the states, are there values of S0 so that we obtain arbitrary values of S2, S3?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F471E64-D36B-4749-8FC7-3D0D4274B463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BC09153-1C7C-0A42-9412-46A23A9AFD11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0339C7E-B971-544F-A53A-E4AB9033FBA3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64AB3AA-C94C-0F40-8620-AF1202CC36E4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64AB3AA-C94C-0F40-8620-AF1202CC36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79B4664-0B11-284B-BF32-E629694218D2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43EA44B-F716-4A4B-AD86-BE12B6229F94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43EA44B-F716-4A4B-AD86-BE12B6229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2825F8-945A-3447-B41C-706AD3FEE5A2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50B8EB8-6640-4444-B1FB-F31F3FB21B0B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C4D2FE-37FE-1A41-9244-072323D95107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B86E5592-6260-9D49-837F-19B8B84719EF}"/>
                </a:ext>
              </a:extLst>
            </p:cNvPr>
            <p:cNvCxnSpPr>
              <a:cxnSpLocks/>
              <a:stCxn id="10" idx="3"/>
              <a:endCxn id="10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8FB53FA-87CC-C047-A4FF-8EF434925927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38FB53FA-87CC-C047-A4FF-8EF4349259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99D4144-ED40-3C48-AA0B-F0A22FD1C8AC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3FDFBD-5865-5847-9B29-2EC951F0C384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3FDFBD-5865-5847-9B29-2EC951F0C3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B4B730D0-7103-FF47-80CF-DF041D28586B}"/>
              </a:ext>
            </a:extLst>
          </p:cNvPr>
          <p:cNvSpPr txBox="1">
            <a:spLocks/>
          </p:cNvSpPr>
          <p:nvPr/>
        </p:nvSpPr>
        <p:spPr>
          <a:xfrm>
            <a:off x="5182197" y="2391059"/>
            <a:ext cx="3707758" cy="100365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S0 -&gt; S1; k0*S0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S1 -&gt; S2; k1*S1</a:t>
            </a:r>
          </a:p>
        </p:txBody>
      </p:sp>
    </p:spTree>
    <p:extLst>
      <p:ext uri="{BB962C8B-B14F-4D97-AF65-F5344CB8AC3E}">
        <p14:creationId xmlns:p14="http://schemas.microsoft.com/office/powerpoint/2010/main" val="137847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/>
      <p:bldP spid="6" grpId="0"/>
      <p:bldP spid="7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DBCE-BA4C-124A-977A-0691825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225970" cy="838200"/>
          </a:xfrm>
        </p:spPr>
        <p:txBody>
          <a:bodyPr/>
          <a:lstStyle/>
          <a:p>
            <a:r>
              <a:rPr lang="en-US" dirty="0"/>
              <a:t>Tests for Controllability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85F66F-8CF5-A345-8E19-2118225C7A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15706"/>
                <a:ext cx="5550061" cy="653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Controllability matr</a:t>
                </a:r>
                <a:r>
                  <a:rPr lang="en-US" b="0" dirty="0"/>
                  <a:t>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has rank </a:t>
                </a:r>
                <a:r>
                  <a:rPr lang="en-US" i="1" dirty="0"/>
                  <a:t>n.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D85F66F-8CF5-A345-8E19-2118225C7A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15706"/>
                <a:ext cx="5550061" cy="653975"/>
              </a:xfrm>
              <a:blipFill>
                <a:blip r:embed="rId2"/>
                <a:stretch>
                  <a:fillRect l="-2517" t="-9434" b="-67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A1EF5-1178-BB4E-917E-5733F58C6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CA7B41BE-C0F6-664F-8EE4-44E685C6EC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3386549"/>
                <a:ext cx="8229600" cy="653975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PBH Test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r>
                  <a:rPr lang="en-US" dirty="0"/>
                  <a:t> has rank </a:t>
                </a:r>
                <a:r>
                  <a:rPr lang="en-US" i="1" dirty="0"/>
                  <a:t>n.</a:t>
                </a:r>
                <a:endParaRPr lang="en-US" dirty="0"/>
              </a:p>
            </p:txBody>
          </p:sp>
        </mc:Choice>
        <mc:Fallback xmlns="">
          <p:sp>
            <p:nvSpPr>
              <p:cNvPr id="8" name="Content Placeholder 3">
                <a:extLst>
                  <a:ext uri="{FF2B5EF4-FFF2-40B4-BE49-F238E27FC236}">
                    <a16:creationId xmlns:a16="http://schemas.microsoft.com/office/drawing/2014/main" id="{CA7B41BE-C0F6-664F-8EE4-44E685C6E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86549"/>
                <a:ext cx="8229600" cy="653975"/>
              </a:xfrm>
              <a:prstGeom prst="rect">
                <a:avLst/>
              </a:prstGeom>
              <a:blipFill>
                <a:blip r:embed="rId3"/>
                <a:stretch>
                  <a:fillRect l="-1698" t="-9434" b="-8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90348694-ED28-AE4A-8181-FB3F882A2094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0FD7E3-9B45-F34F-BF92-417769C360CE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22AEDA6-21A3-1B46-A7BA-F58C1F0CB0D0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0C9108-4B39-4145-B0B5-D84C025A711A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D66D58-4E3D-1F42-89AA-3B9450AB2930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D651ED-78B2-9B4C-B91F-4F4A175BEE1F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72F23D-1609-C444-8906-AD41E1448CFA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5E45E1A5-DD6B-CB4E-80C0-17085D0F0114}"/>
                </a:ext>
              </a:extLst>
            </p:cNvPr>
            <p:cNvCxnSpPr>
              <a:cxnSpLocks/>
              <a:stCxn id="10" idx="3"/>
              <a:endCxn id="10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56B3B0-48C6-D24F-8D68-25AE06445B88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03E74A81-4E24-1445-A050-76974997DAFF}"/>
              </a:ext>
            </a:extLst>
          </p:cNvPr>
          <p:cNvSpPr txBox="1">
            <a:spLocks/>
          </p:cNvSpPr>
          <p:nvPr/>
        </p:nvSpPr>
        <p:spPr>
          <a:xfrm>
            <a:off x="405484" y="4762818"/>
            <a:ext cx="8229600" cy="6539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Degree of controllability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Gramian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8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63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1DBCE-BA4C-124A-977A-069182549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5225970" cy="838200"/>
          </a:xfrm>
        </p:spPr>
        <p:txBody>
          <a:bodyPr/>
          <a:lstStyle/>
          <a:p>
            <a:r>
              <a:rPr lang="en-US" dirty="0"/>
              <a:t>Observability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A1EF5-1178-BB4E-917E-5733F58C69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48694-ED28-AE4A-8181-FB3F882A2094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0FD7E3-9B45-F34F-BF92-417769C360CE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22AEDA6-21A3-1B46-A7BA-F58C1F0CB0D0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0E2A7A-48C1-8143-A8E1-15BC5FC7F6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90C9108-4B39-4145-B0B5-D84C025A711A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9552E75-9636-3F46-AED1-67CDC71DF5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ED66D58-4E3D-1F42-89AA-3B9450AB2930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D651ED-78B2-9B4C-B91F-4F4A175BEE1F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72F23D-1609-C444-8906-AD41E1448CFA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5E45E1A5-DD6B-CB4E-80C0-17085D0F0114}"/>
                </a:ext>
              </a:extLst>
            </p:cNvPr>
            <p:cNvCxnSpPr>
              <a:cxnSpLocks/>
              <a:stCxn id="10" idx="3"/>
              <a:endCxn id="10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C358B0F-107C-7B4A-A2AA-7A5CDB246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F56B3B0-48C6-D24F-8D68-25AE06445B88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1A258FD-C415-BB47-90A8-F0DA9F2F24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774CC0B-D81E-1949-9528-E9076535A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6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DBA6E-D663-474D-A166-C70ECC1C7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5689653" cy="1227991"/>
          </a:xfrm>
        </p:spPr>
        <p:txBody>
          <a:bodyPr/>
          <a:lstStyle/>
          <a:p>
            <a:r>
              <a:rPr lang="en-US" dirty="0"/>
              <a:t>Defn: Can estimate state from a time history of outputs.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2EC2EB-93BF-6A40-B024-75023A27B7B1}"/>
                  </a:ext>
                </a:extLst>
              </p:cNvPr>
              <p:cNvSpPr/>
              <p:nvPr/>
            </p:nvSpPr>
            <p:spPr>
              <a:xfrm>
                <a:off x="457200" y="2474893"/>
                <a:ext cx="5343524" cy="18158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 is observable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800" dirty="0"/>
                  <a:t> is controllable. So, we can use controllability results to determine observability.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2EC2EB-93BF-6A40-B024-75023A27B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474893"/>
                <a:ext cx="5343524" cy="1815882"/>
              </a:xfrm>
              <a:prstGeom prst="rect">
                <a:avLst/>
              </a:prstGeom>
              <a:blipFill>
                <a:blip r:embed="rId7"/>
                <a:stretch>
                  <a:fillRect l="-2138" t="-3472" r="-166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26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2CDA-8F8D-514B-9D35-654539EF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Observers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F0312C-B0A0-E346-88C0-56D73DCD7A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41FBA-D85F-D74F-9725-1F59B25721DF}"/>
              </a:ext>
            </a:extLst>
          </p:cNvPr>
          <p:cNvSpPr txBox="1"/>
          <p:nvPr/>
        </p:nvSpPr>
        <p:spPr>
          <a:xfrm>
            <a:off x="457201" y="970842"/>
            <a:ext cx="58019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do you do if you want to do full state feedback but you don’t have the full state?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7EBEE1-A20B-D74A-AC1F-21D4D3EA5CC5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60C4A7-D7DA-2248-81A1-A902FE018F93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9E30915-FFB7-6B49-A3D1-4AE741854AD1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5D249A0-E14D-C24D-846A-0A82DD69FC4C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C5D249A0-E14D-C24D-846A-0A82DD69FC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A7FBCF3-9743-C940-896F-CC0B916B063C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0F094BD-74A8-424E-9171-00C2D55A1111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0F094BD-74A8-424E-9171-00C2D55A11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E09C25-3A6A-DD44-84E3-4949C467F8E2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3C1D8E7-BDBE-CC4F-82BD-F25C3351D4C7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443E2F0-A6D3-B643-83C2-5DF52E976709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4" name="Elbow Connector 13">
              <a:extLst>
                <a:ext uri="{FF2B5EF4-FFF2-40B4-BE49-F238E27FC236}">
                  <a16:creationId xmlns:a16="http://schemas.microsoft.com/office/drawing/2014/main" id="{67B27F84-DBB2-AA4E-B2C0-2570BB8D4A0F}"/>
                </a:ext>
              </a:extLst>
            </p:cNvPr>
            <p:cNvCxnSpPr>
              <a:cxnSpLocks/>
              <a:stCxn id="6" idx="3"/>
              <a:endCxn id="6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C5B0E98-0461-134E-AEF7-14923D855923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C5B0E98-0461-134E-AEF7-14923D8559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040C5D4-F6E3-D84C-B772-89B67F09CA9F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E409187-DF00-7E49-BF84-4DF80E589BCE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EE409187-DF00-7E49-BF84-4DF80E589B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098" name="Picture 2" descr="Analytical redundancy using state observer. | Download Scientific Diagram">
            <a:extLst>
              <a:ext uri="{FF2B5EF4-FFF2-40B4-BE49-F238E27FC236}">
                <a16:creationId xmlns:a16="http://schemas.microsoft.com/office/drawing/2014/main" id="{6F5BEF3D-0988-7242-98F6-7B07E77A1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21" y="1910643"/>
            <a:ext cx="51689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7250541A-8738-764D-ADC9-B85A0DA73E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7250541A-8738-764D-ADC9-B85A0DA73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7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6F34F0D-F1DF-C14E-9496-B5F801D964B1}"/>
              </a:ext>
            </a:extLst>
          </p:cNvPr>
          <p:cNvSpPr txBox="1"/>
          <p:nvPr/>
        </p:nvSpPr>
        <p:spPr>
          <a:xfrm>
            <a:off x="1451538" y="5477580"/>
            <a:ext cx="5801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 observers are feedbacks that estimate unknown internal state assuming an accurate linear model of the system.</a:t>
            </a:r>
          </a:p>
        </p:txBody>
      </p:sp>
    </p:spTree>
    <p:extLst>
      <p:ext uri="{BB962C8B-B14F-4D97-AF65-F5344CB8AC3E}">
        <p14:creationId xmlns:p14="http://schemas.microsoft.com/office/powerpoint/2010/main" val="360391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88ED-DA6C-6341-9CA0-A7B79335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99313C-4722-664A-8DCF-56567C153F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pic>
        <p:nvPicPr>
          <p:cNvPr id="1026" name="Picture 2" descr="Control system - Wikipedia">
            <a:extLst>
              <a:ext uri="{FF2B5EF4-FFF2-40B4-BE49-F238E27FC236}">
                <a16:creationId xmlns:a16="http://schemas.microsoft.com/office/drawing/2014/main" id="{D7EEB87E-4E7B-F247-90AD-3A903B81E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142" y="1263569"/>
            <a:ext cx="2268541" cy="1792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B10B40-DCCA-AD44-AEF0-0AF2DD8E61E8}"/>
              </a:ext>
            </a:extLst>
          </p:cNvPr>
          <p:cNvSpPr txBox="1"/>
          <p:nvPr/>
        </p:nvSpPr>
        <p:spPr>
          <a:xfrm>
            <a:off x="4017036" y="1959587"/>
            <a:ext cx="380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Which controller design is best?</a:t>
            </a:r>
          </a:p>
        </p:txBody>
      </p:sp>
      <p:pic>
        <p:nvPicPr>
          <p:cNvPr id="1028" name="Picture 4" descr="Lec1 Optimal control - YouTube">
            <a:extLst>
              <a:ext uri="{FF2B5EF4-FFF2-40B4-BE49-F238E27FC236}">
                <a16:creationId xmlns:a16="http://schemas.microsoft.com/office/drawing/2014/main" id="{C35D9AEC-9F22-574C-8662-B8E349682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22" y="3559215"/>
            <a:ext cx="2874380" cy="215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C25A4-693B-4041-96D1-6D72FFE1821A}"/>
              </a:ext>
            </a:extLst>
          </p:cNvPr>
          <p:cNvSpPr txBox="1"/>
          <p:nvPr/>
        </p:nvSpPr>
        <p:spPr>
          <a:xfrm>
            <a:off x="4481953" y="3513722"/>
            <a:ext cx="367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Optimal control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Define a cost function such that the lowest cost policy is “best”.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Controller has an optimizer that finds the lowest cost policy.</a:t>
            </a:r>
          </a:p>
        </p:txBody>
      </p:sp>
    </p:spTree>
    <p:extLst>
      <p:ext uri="{BB962C8B-B14F-4D97-AF65-F5344CB8AC3E}">
        <p14:creationId xmlns:p14="http://schemas.microsoft.com/office/powerpoint/2010/main" val="228860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217B-74AF-E641-AE9D-DD4A15B0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of An Optimal Controller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C41E6E-1992-4643-AED4-C21B0B4FF2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65366" y="6189135"/>
            <a:ext cx="511834" cy="365125"/>
          </a:xfrm>
        </p:spPr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D74AD-FCF8-B34D-A92C-9B170E69615E}"/>
              </a:ext>
            </a:extLst>
          </p:cNvPr>
          <p:cNvSpPr>
            <a:spLocks noChangeAspect="1"/>
          </p:cNvSpPr>
          <p:nvPr/>
        </p:nvSpPr>
        <p:spPr>
          <a:xfrm>
            <a:off x="4994631" y="1550097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518E6D-618E-CD4D-A12D-768731ACEFC5}"/>
              </a:ext>
            </a:extLst>
          </p:cNvPr>
          <p:cNvCxnSpPr>
            <a:cxnSpLocks/>
            <a:stCxn id="9" idx="3"/>
            <a:endCxn id="5" idx="1"/>
          </p:cNvCxnSpPr>
          <p:nvPr/>
        </p:nvCxnSpPr>
        <p:spPr>
          <a:xfrm>
            <a:off x="3678302" y="1859025"/>
            <a:ext cx="1316329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1C8ACF-9EEC-974C-BCC9-4CD34879419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651963" y="1824914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9DE9F-553D-614B-ABB5-0B7511F54461}"/>
                  </a:ext>
                </a:extLst>
              </p:cNvPr>
              <p:cNvSpPr/>
              <p:nvPr/>
            </p:nvSpPr>
            <p:spPr>
              <a:xfrm>
                <a:off x="4939909" y="1640248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0D9DE9F-553D-614B-ABB5-0B7511F54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909" y="1640248"/>
                <a:ext cx="712054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ECDF742-7F60-4849-A965-E6D1A7C5FCA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48371" y="1541550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ECDF742-7F60-4849-A965-E6D1A7C5F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371" y="1541550"/>
                <a:ext cx="929931" cy="63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E1D93E-3DE3-864B-94CE-601EE3DCF7DE}"/>
              </a:ext>
            </a:extLst>
          </p:cNvPr>
          <p:cNvCxnSpPr>
            <a:cxnSpLocks/>
          </p:cNvCxnSpPr>
          <p:nvPr/>
        </p:nvCxnSpPr>
        <p:spPr>
          <a:xfrm flipV="1">
            <a:off x="1200800" y="1889600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27EC4D2-C7EE-9342-8690-EB9C660A4077}"/>
              </a:ext>
            </a:extLst>
          </p:cNvPr>
          <p:cNvSpPr/>
          <p:nvPr/>
        </p:nvSpPr>
        <p:spPr>
          <a:xfrm>
            <a:off x="1864910" y="1716476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C97F3D-DF95-F848-9FD9-7909979AA1EA}"/>
              </a:ext>
            </a:extLst>
          </p:cNvPr>
          <p:cNvCxnSpPr>
            <a:cxnSpLocks/>
            <a:stCxn id="11" idx="6"/>
            <a:endCxn id="9" idx="1"/>
          </p:cNvCxnSpPr>
          <p:nvPr/>
        </p:nvCxnSpPr>
        <p:spPr>
          <a:xfrm flipV="1">
            <a:off x="2166751" y="1859025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F7A5B2-35A6-6D4A-9590-8E1F29055B9D}"/>
                  </a:ext>
                </a:extLst>
              </p:cNvPr>
              <p:cNvSpPr txBox="1"/>
              <p:nvPr/>
            </p:nvSpPr>
            <p:spPr>
              <a:xfrm>
                <a:off x="1748321" y="2190059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EF7A5B2-35A6-6D4A-9590-8E1F29055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321" y="2190059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A79CF-2ACF-1C4B-939B-33319B4022EB}"/>
                  </a:ext>
                </a:extLst>
              </p:cNvPr>
              <p:cNvSpPr/>
              <p:nvPr/>
            </p:nvSpPr>
            <p:spPr>
              <a:xfrm>
                <a:off x="1094487" y="1423728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A79CF-2ACF-1C4B-939B-33319B402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87" y="1423728"/>
                <a:ext cx="716863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7AAA45-6503-7A48-B831-9F46AC500F8C}"/>
                  </a:ext>
                </a:extLst>
              </p:cNvPr>
              <p:cNvSpPr/>
              <p:nvPr/>
            </p:nvSpPr>
            <p:spPr>
              <a:xfrm>
                <a:off x="2090788" y="1351334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7AAA45-6503-7A48-B831-9F46AC500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788" y="1351334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096EEF-CE4D-A649-975B-B431DAF0429E}"/>
                  </a:ext>
                </a:extLst>
              </p:cNvPr>
              <p:cNvSpPr/>
              <p:nvPr/>
            </p:nvSpPr>
            <p:spPr>
              <a:xfrm>
                <a:off x="4026947" y="1438078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096EEF-CE4D-A649-975B-B431DAF04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947" y="1438078"/>
                <a:ext cx="716478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79F117-FEFE-6646-B4CA-B5826DA42F56}"/>
                  </a:ext>
                </a:extLst>
              </p:cNvPr>
              <p:cNvSpPr/>
              <p:nvPr/>
            </p:nvSpPr>
            <p:spPr>
              <a:xfrm>
                <a:off x="5586578" y="1372787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79F117-FEFE-6646-B4CA-B5826DA42F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578" y="1372787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0585E60-F087-604B-9C35-2B847D4D7C7D}"/>
              </a:ext>
            </a:extLst>
          </p:cNvPr>
          <p:cNvSpPr/>
          <p:nvPr/>
        </p:nvSpPr>
        <p:spPr>
          <a:xfrm>
            <a:off x="6249662" y="1672560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B5C2B5-1295-2D47-8A06-759414823239}"/>
              </a:ext>
            </a:extLst>
          </p:cNvPr>
          <p:cNvCxnSpPr>
            <a:cxnSpLocks/>
            <a:stCxn id="18" idx="6"/>
          </p:cNvCxnSpPr>
          <p:nvPr/>
        </p:nvCxnSpPr>
        <p:spPr>
          <a:xfrm flipV="1">
            <a:off x="6551503" y="1807410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AC1B3E9-4D72-AD44-B2C7-AA0003DB210E}"/>
              </a:ext>
            </a:extLst>
          </p:cNvPr>
          <p:cNvCxnSpPr>
            <a:cxnSpLocks/>
            <a:stCxn id="18" idx="4"/>
            <a:endCxn id="11" idx="4"/>
          </p:cNvCxnSpPr>
          <p:nvPr/>
        </p:nvCxnSpPr>
        <p:spPr>
          <a:xfrm rot="5400000">
            <a:off x="4186249" y="-196018"/>
            <a:ext cx="43916" cy="4384752"/>
          </a:xfrm>
          <a:prstGeom prst="bentConnector3">
            <a:avLst>
              <a:gd name="adj1" fmla="val 1279449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88C1F45-7915-CF4D-BD14-4B55B27D151F}"/>
              </a:ext>
            </a:extLst>
          </p:cNvPr>
          <p:cNvSpPr>
            <a:spLocks noChangeAspect="1"/>
          </p:cNvSpPr>
          <p:nvPr/>
        </p:nvSpPr>
        <p:spPr>
          <a:xfrm>
            <a:off x="4099860" y="2166733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EE8771-14BE-2C4A-B9AD-39EC39B650AD}"/>
                  </a:ext>
                </a:extLst>
              </p:cNvPr>
              <p:cNvSpPr/>
              <p:nvPr/>
            </p:nvSpPr>
            <p:spPr>
              <a:xfrm>
                <a:off x="4074178" y="2290310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EEE8771-14BE-2C4A-B9AD-39EC39B65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178" y="2290310"/>
                <a:ext cx="712054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DC4E9C3-CD40-E04A-AE78-0836427E4832}"/>
              </a:ext>
            </a:extLst>
          </p:cNvPr>
          <p:cNvSpPr>
            <a:spLocks noChangeAspect="1"/>
          </p:cNvSpPr>
          <p:nvPr/>
        </p:nvSpPr>
        <p:spPr>
          <a:xfrm>
            <a:off x="5079764" y="4212982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A0488E-9176-B741-8D30-3850F782BD9C}"/>
              </a:ext>
            </a:extLst>
          </p:cNvPr>
          <p:cNvCxnSpPr>
            <a:cxnSpLocks/>
            <a:stCxn id="29" idx="3"/>
            <a:endCxn id="25" idx="1"/>
          </p:cNvCxnSpPr>
          <p:nvPr/>
        </p:nvCxnSpPr>
        <p:spPr>
          <a:xfrm>
            <a:off x="3961160" y="4521910"/>
            <a:ext cx="1118604" cy="8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160FB69-1667-2443-B23D-A5446902B1A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5737096" y="4487799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D6455B4-8909-9943-BEF9-12080B2493CC}"/>
                  </a:ext>
                </a:extLst>
              </p:cNvPr>
              <p:cNvSpPr/>
              <p:nvPr/>
            </p:nvSpPr>
            <p:spPr>
              <a:xfrm>
                <a:off x="5025042" y="4303133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D6455B4-8909-9943-BEF9-12080B2493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042" y="4303133"/>
                <a:ext cx="712054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E76D0087-4296-274E-859C-9B6403722C7A}"/>
              </a:ext>
            </a:extLst>
          </p:cNvPr>
          <p:cNvSpPr>
            <a:spLocks noChangeAspect="1"/>
          </p:cNvSpPr>
          <p:nvPr/>
        </p:nvSpPr>
        <p:spPr>
          <a:xfrm>
            <a:off x="2833504" y="4204435"/>
            <a:ext cx="1127656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Controller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2CA491-C3DB-9941-9843-85FA17ECB1AE}"/>
              </a:ext>
            </a:extLst>
          </p:cNvPr>
          <p:cNvCxnSpPr>
            <a:cxnSpLocks/>
          </p:cNvCxnSpPr>
          <p:nvPr/>
        </p:nvCxnSpPr>
        <p:spPr>
          <a:xfrm flipV="1">
            <a:off x="1285933" y="4552485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0F6BA3B9-B12C-0A4B-A34E-3B027AA9C920}"/>
              </a:ext>
            </a:extLst>
          </p:cNvPr>
          <p:cNvSpPr/>
          <p:nvPr/>
        </p:nvSpPr>
        <p:spPr>
          <a:xfrm>
            <a:off x="1950043" y="4379361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E7CD9F-58BE-DD4E-AD2F-84C5DD377948}"/>
              </a:ext>
            </a:extLst>
          </p:cNvPr>
          <p:cNvCxnSpPr>
            <a:cxnSpLocks/>
            <a:stCxn id="31" idx="6"/>
            <a:endCxn id="29" idx="1"/>
          </p:cNvCxnSpPr>
          <p:nvPr/>
        </p:nvCxnSpPr>
        <p:spPr>
          <a:xfrm flipV="1">
            <a:off x="2251884" y="4521910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DFAFBC-FFCA-EE43-AA92-9F3DC713DB96}"/>
                  </a:ext>
                </a:extLst>
              </p:cNvPr>
              <p:cNvSpPr txBox="1"/>
              <p:nvPr/>
            </p:nvSpPr>
            <p:spPr>
              <a:xfrm>
                <a:off x="1833454" y="4852944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DDFAFBC-FFCA-EE43-AA92-9F3DC713D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454" y="4852944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6FCB21A-859E-344C-9DBC-069059EFA03F}"/>
                  </a:ext>
                </a:extLst>
              </p:cNvPr>
              <p:cNvSpPr/>
              <p:nvPr/>
            </p:nvSpPr>
            <p:spPr>
              <a:xfrm>
                <a:off x="1179620" y="4086613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6FCB21A-859E-344C-9DBC-069059EFA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620" y="4086613"/>
                <a:ext cx="716863" cy="369332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95A7609-D02F-9644-A382-C3C95BFFE24E}"/>
                  </a:ext>
                </a:extLst>
              </p:cNvPr>
              <p:cNvSpPr/>
              <p:nvPr/>
            </p:nvSpPr>
            <p:spPr>
              <a:xfrm>
                <a:off x="2175921" y="4014219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95A7609-D02F-9644-A382-C3C95BFFE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921" y="4014219"/>
                <a:ext cx="716863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8E1317E-0877-BC4D-95D2-E85DA37AD7FE}"/>
                  </a:ext>
                </a:extLst>
              </p:cNvPr>
              <p:cNvSpPr/>
              <p:nvPr/>
            </p:nvSpPr>
            <p:spPr>
              <a:xfrm>
                <a:off x="4112080" y="4100963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A8E1317E-0877-BC4D-95D2-E85DA37AD7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080" y="4100963"/>
                <a:ext cx="716478" cy="369332"/>
              </a:xfrm>
              <a:prstGeom prst="rect">
                <a:avLst/>
              </a:prstGeom>
              <a:blipFill>
                <a:blip r:embed="rId13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08BA116-4FFA-794D-A1AD-EA9B7787ED68}"/>
                  </a:ext>
                </a:extLst>
              </p:cNvPr>
              <p:cNvSpPr/>
              <p:nvPr/>
            </p:nvSpPr>
            <p:spPr>
              <a:xfrm>
                <a:off x="5671711" y="4035672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08BA116-4FFA-794D-A1AD-EA9B7787E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711" y="4035672"/>
                <a:ext cx="716478" cy="369332"/>
              </a:xfrm>
              <a:prstGeom prst="rect">
                <a:avLst/>
              </a:prstGeom>
              <a:blipFill>
                <a:blip r:embed="rId1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val 37">
            <a:extLst>
              <a:ext uri="{FF2B5EF4-FFF2-40B4-BE49-F238E27FC236}">
                <a16:creationId xmlns:a16="http://schemas.microsoft.com/office/drawing/2014/main" id="{10AF8328-66F7-374A-A3E0-26A8C160FC2F}"/>
              </a:ext>
            </a:extLst>
          </p:cNvPr>
          <p:cNvSpPr/>
          <p:nvPr/>
        </p:nvSpPr>
        <p:spPr>
          <a:xfrm>
            <a:off x="6334795" y="4335445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7E0DBF-A50E-3E44-BA99-71759D9FF3EF}"/>
              </a:ext>
            </a:extLst>
          </p:cNvPr>
          <p:cNvCxnSpPr>
            <a:cxnSpLocks/>
            <a:stCxn id="38" idx="6"/>
          </p:cNvCxnSpPr>
          <p:nvPr/>
        </p:nvCxnSpPr>
        <p:spPr>
          <a:xfrm flipV="1">
            <a:off x="6636636" y="4470295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E1613000-57AC-9641-AAD8-C624A6479AE4}"/>
              </a:ext>
            </a:extLst>
          </p:cNvPr>
          <p:cNvCxnSpPr>
            <a:cxnSpLocks/>
            <a:stCxn id="38" idx="4"/>
            <a:endCxn id="31" idx="4"/>
          </p:cNvCxnSpPr>
          <p:nvPr/>
        </p:nvCxnSpPr>
        <p:spPr>
          <a:xfrm rot="5400000">
            <a:off x="4271382" y="2466867"/>
            <a:ext cx="43916" cy="4384752"/>
          </a:xfrm>
          <a:prstGeom prst="bentConnector3">
            <a:avLst>
              <a:gd name="adj1" fmla="val 2903136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FAC1CA3-354B-1D4B-844C-AA40230C416E}"/>
              </a:ext>
            </a:extLst>
          </p:cNvPr>
          <p:cNvGrpSpPr/>
          <p:nvPr/>
        </p:nvGrpSpPr>
        <p:grpSpPr>
          <a:xfrm>
            <a:off x="4159311" y="5680716"/>
            <a:ext cx="712054" cy="634949"/>
            <a:chOff x="4159311" y="4480516"/>
            <a:chExt cx="712054" cy="63494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51CF6FB-FFA0-7444-99D8-A171A7C954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4993" y="4480516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1EC1A84-5E93-2344-9476-9AA4D6809AAA}"/>
                    </a:ext>
                  </a:extLst>
                </p:cNvPr>
                <p:cNvSpPr/>
                <p:nvPr/>
              </p:nvSpPr>
              <p:spPr>
                <a:xfrm>
                  <a:off x="4159311" y="4603236"/>
                  <a:ext cx="712054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1EC1A84-5E93-2344-9476-9AA4D6809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9311" y="4603236"/>
                  <a:ext cx="712054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43C205-530E-DF49-A0AC-50ECDAD34BB9}"/>
              </a:ext>
            </a:extLst>
          </p:cNvPr>
          <p:cNvGrpSpPr/>
          <p:nvPr/>
        </p:nvGrpSpPr>
        <p:grpSpPr>
          <a:xfrm>
            <a:off x="2925614" y="5083690"/>
            <a:ext cx="1012335" cy="634949"/>
            <a:chOff x="3898627" y="4480516"/>
            <a:chExt cx="1012335" cy="634949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07A36AA-EA64-EB41-BC0E-23D99CB4EE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8627" y="4480516"/>
              <a:ext cx="929931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6524716-94AB-FD49-B989-26CA9C78125E}"/>
                </a:ext>
              </a:extLst>
            </p:cNvPr>
            <p:cNvSpPr/>
            <p:nvPr/>
          </p:nvSpPr>
          <p:spPr>
            <a:xfrm>
              <a:off x="3967398" y="4591947"/>
              <a:ext cx="94356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Model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C45BED6-DA8B-274E-8A5E-903D3B4A9300}"/>
              </a:ext>
            </a:extLst>
          </p:cNvPr>
          <p:cNvGrpSpPr/>
          <p:nvPr/>
        </p:nvGrpSpPr>
        <p:grpSpPr>
          <a:xfrm>
            <a:off x="2777070" y="3318029"/>
            <a:ext cx="1537109" cy="634949"/>
            <a:chOff x="3601171" y="4480516"/>
            <a:chExt cx="1537109" cy="634949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E8E9FCE-8F5B-E644-9DF7-8E0C2259F4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1171" y="4480516"/>
              <a:ext cx="1227388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A3B5D26-71C5-9A4A-905F-E6138AFC236F}"/>
                </a:ext>
              </a:extLst>
            </p:cNvPr>
            <p:cNvSpPr/>
            <p:nvPr/>
          </p:nvSpPr>
          <p:spPr>
            <a:xfrm>
              <a:off x="3685173" y="4591947"/>
              <a:ext cx="1453107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Optimizer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0CF06F6-5EA9-6D4E-BC1C-90E697AD9A6B}"/>
              </a:ext>
            </a:extLst>
          </p:cNvPr>
          <p:cNvCxnSpPr>
            <a:stCxn id="29" idx="0"/>
            <a:endCxn id="49" idx="2"/>
          </p:cNvCxnSpPr>
          <p:nvPr/>
        </p:nvCxnSpPr>
        <p:spPr>
          <a:xfrm flipH="1" flipV="1">
            <a:off x="3390764" y="3952978"/>
            <a:ext cx="6568" cy="2514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E71460D-BBDD-DA42-9EC6-BA2D642D62F4}"/>
              </a:ext>
            </a:extLst>
          </p:cNvPr>
          <p:cNvCxnSpPr>
            <a:stCxn id="46" idx="0"/>
            <a:endCxn id="29" idx="2"/>
          </p:cNvCxnSpPr>
          <p:nvPr/>
        </p:nvCxnSpPr>
        <p:spPr>
          <a:xfrm flipV="1">
            <a:off x="3390580" y="4839385"/>
            <a:ext cx="6752" cy="2443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3">
            <a:extLst>
              <a:ext uri="{FF2B5EF4-FFF2-40B4-BE49-F238E27FC236}">
                <a16:creationId xmlns:a16="http://schemas.microsoft.com/office/drawing/2014/main" id="{2A78B3BC-BC1E-2E41-9BA7-3761B61E8BD6}"/>
              </a:ext>
            </a:extLst>
          </p:cNvPr>
          <p:cNvSpPr txBox="1">
            <a:spLocks/>
          </p:cNvSpPr>
          <p:nvPr/>
        </p:nvSpPr>
        <p:spPr>
          <a:xfrm>
            <a:off x="401076" y="1038955"/>
            <a:ext cx="2010149" cy="4805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PID Controller</a:t>
            </a:r>
            <a:endParaRPr lang="en-US" sz="2000" dirty="0"/>
          </a:p>
        </p:txBody>
      </p:sp>
      <p:sp>
        <p:nvSpPr>
          <p:cNvPr id="64" name="Content Placeholder 3">
            <a:extLst>
              <a:ext uri="{FF2B5EF4-FFF2-40B4-BE49-F238E27FC236}">
                <a16:creationId xmlns:a16="http://schemas.microsoft.com/office/drawing/2014/main" id="{87C398A6-46F8-BA42-8E59-76B71B551599}"/>
              </a:ext>
            </a:extLst>
          </p:cNvPr>
          <p:cNvSpPr txBox="1">
            <a:spLocks/>
          </p:cNvSpPr>
          <p:nvPr/>
        </p:nvSpPr>
        <p:spPr>
          <a:xfrm>
            <a:off x="280858" y="2998675"/>
            <a:ext cx="2338164" cy="48052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ＭＳ Ｐゴシック" pitchFamily="-112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Optimal Controller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731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/>
      <p:bldP spid="29" grpId="0" animBg="1"/>
      <p:bldP spid="31" grpId="0" animBg="1"/>
      <p:bldP spid="33" grpId="0"/>
      <p:bldP spid="34" grpId="0"/>
      <p:bldP spid="35" grpId="0"/>
      <p:bldP spid="36" grpId="0"/>
      <p:bldP spid="37" grpId="0"/>
      <p:bldP spid="38" grpId="0" animBg="1"/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3F4E-22DA-FA4A-8AD3-46033C096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Predictive Control (MPC)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395354-A473-0A41-B659-C3DFF41155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pic>
        <p:nvPicPr>
          <p:cNvPr id="2050" name="Picture 2" descr="Model Predictive Control | Institute for Systems Theory and Automatic  Control | University of Stuttgart">
            <a:extLst>
              <a:ext uri="{FF2B5EF4-FFF2-40B4-BE49-F238E27FC236}">
                <a16:creationId xmlns:a16="http://schemas.microsoft.com/office/drawing/2014/main" id="{C0683D63-63B9-874C-A13E-EAB075FFD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02" y="1440018"/>
            <a:ext cx="6389225" cy="365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DF952F-F6A0-954C-BF3E-8490E3FAE4C2}"/>
              </a:ext>
            </a:extLst>
          </p:cNvPr>
          <p:cNvSpPr txBox="1"/>
          <p:nvPr/>
        </p:nvSpPr>
        <p:spPr>
          <a:xfrm>
            <a:off x="1965211" y="5306833"/>
            <a:ext cx="41024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MPC adds to optimal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Prediction over a short time horizon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Recalculation of optimizations</a:t>
            </a:r>
          </a:p>
        </p:txBody>
      </p:sp>
    </p:spTree>
    <p:extLst>
      <p:ext uri="{BB962C8B-B14F-4D97-AF65-F5344CB8AC3E}">
        <p14:creationId xmlns:p14="http://schemas.microsoft.com/office/powerpoint/2010/main" val="14844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45C43-737C-CA42-914A-C1D79A84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E80155-FBDD-034E-9AC5-B9C652457A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  <p:pic>
        <p:nvPicPr>
          <p:cNvPr id="5122" name="Picture 2" descr="Adaptive Control System - an overview | ScienceDirect Topics">
            <a:extLst>
              <a:ext uri="{FF2B5EF4-FFF2-40B4-BE49-F238E27FC236}">
                <a16:creationId xmlns:a16="http://schemas.microsoft.com/office/drawing/2014/main" id="{F13AA192-CCA3-DF46-BE42-97963E46C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994" y="2308963"/>
            <a:ext cx="5727700" cy="280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54C298-2F2D-6B44-9E6E-5B0505F40865}"/>
              </a:ext>
            </a:extLst>
          </p:cNvPr>
          <p:cNvSpPr txBox="1"/>
          <p:nvPr/>
        </p:nvSpPr>
        <p:spPr>
          <a:xfrm>
            <a:off x="457201" y="1377245"/>
            <a:ext cx="42261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if the model of the system changes over time?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5434A1-DDCD-0342-9BF2-D49ECE660A03}"/>
              </a:ext>
            </a:extLst>
          </p:cNvPr>
          <p:cNvGrpSpPr/>
          <p:nvPr/>
        </p:nvGrpSpPr>
        <p:grpSpPr>
          <a:xfrm>
            <a:off x="6260932" y="512218"/>
            <a:ext cx="2697619" cy="1333541"/>
            <a:chOff x="847872" y="1676052"/>
            <a:chExt cx="2984066" cy="126637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684F320-8130-E344-B2E8-F2E0AA98FF26}"/>
                </a:ext>
              </a:extLst>
            </p:cNvPr>
            <p:cNvSpPr/>
            <p:nvPr/>
          </p:nvSpPr>
          <p:spPr>
            <a:xfrm>
              <a:off x="1945865" y="1788725"/>
              <a:ext cx="851238" cy="7093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A9E2FCA-91EB-0F4B-BB25-A1D547C985E9}"/>
                </a:ext>
              </a:extLst>
            </p:cNvPr>
            <p:cNvCxnSpPr>
              <a:cxnSpLocks/>
            </p:cNvCxnSpPr>
            <p:nvPr/>
          </p:nvCxnSpPr>
          <p:spPr>
            <a:xfrm>
              <a:off x="1527903" y="2228851"/>
              <a:ext cx="35484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461DCBD-3728-6E4B-9DCE-4BDD367B56D4}"/>
                    </a:ext>
                  </a:extLst>
                </p:cNvPr>
                <p:cNvSpPr/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461DCBD-3728-6E4B-9DCE-4BDD367B5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1" y="2025043"/>
                  <a:ext cx="68723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4000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BDBFB6A-0346-4146-9E41-38A78E3ED18E}"/>
                </a:ext>
              </a:extLst>
            </p:cNvPr>
            <p:cNvCxnSpPr>
              <a:cxnSpLocks/>
            </p:cNvCxnSpPr>
            <p:nvPr/>
          </p:nvCxnSpPr>
          <p:spPr>
            <a:xfrm>
              <a:off x="2799032" y="2363599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2DF3C90-4E35-EE43-96AF-5F9316DFEB11}"/>
                    </a:ext>
                  </a:extLst>
                </p:cNvPr>
                <p:cNvSpPr/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52DF3C90-4E35-EE43-96AF-5F9316DFEB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919" y="2333261"/>
                  <a:ext cx="67601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2041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C2474A9-E1EE-1E46-BC29-052F04479513}"/>
                </a:ext>
              </a:extLst>
            </p:cNvPr>
            <p:cNvSpPr txBox="1"/>
            <p:nvPr/>
          </p:nvSpPr>
          <p:spPr>
            <a:xfrm>
              <a:off x="847872" y="2376206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992FB8-222A-AC45-B2B5-53AD4A960BBE}"/>
                </a:ext>
              </a:extLst>
            </p:cNvPr>
            <p:cNvSpPr txBox="1"/>
            <p:nvPr/>
          </p:nvSpPr>
          <p:spPr>
            <a:xfrm>
              <a:off x="3141340" y="2665423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491662D-29D3-8D4E-AA66-A895F656A15F}"/>
                </a:ext>
              </a:extLst>
            </p:cNvPr>
            <p:cNvSpPr txBox="1"/>
            <p:nvPr/>
          </p:nvSpPr>
          <p:spPr>
            <a:xfrm>
              <a:off x="1847978" y="2568733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System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6D29A556-AC76-7746-9FE8-D5B3828747A0}"/>
                </a:ext>
              </a:extLst>
            </p:cNvPr>
            <p:cNvCxnSpPr>
              <a:cxnSpLocks/>
              <a:stCxn id="7" idx="3"/>
              <a:endCxn id="7" idx="0"/>
            </p:cNvCxnSpPr>
            <p:nvPr/>
          </p:nvCxnSpPr>
          <p:spPr>
            <a:xfrm flipH="1" flipV="1">
              <a:off x="2371484" y="1788725"/>
              <a:ext cx="425619" cy="354693"/>
            </a:xfrm>
            <a:prstGeom prst="bentConnector4">
              <a:avLst>
                <a:gd name="adj1" fmla="val -53710"/>
                <a:gd name="adj2" fmla="val 16445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57D05F9-DB79-1842-B0C3-7DA28FFBCB1D}"/>
                    </a:ext>
                  </a:extLst>
                </p:cNvPr>
                <p:cNvSpPr/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F57D05F9-DB79-1842-B0C3-7DA28FFBCB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122" y="1676052"/>
                  <a:ext cx="67120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08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B22883-F4DE-0F45-BC94-1DE630C9E021}"/>
                </a:ext>
              </a:extLst>
            </p:cNvPr>
            <p:cNvSpPr txBox="1"/>
            <p:nvPr/>
          </p:nvSpPr>
          <p:spPr>
            <a:xfrm>
              <a:off x="1967056" y="1895184"/>
              <a:ext cx="54213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4B9E36C-E356-6846-B1E0-1FA09C58DE84}"/>
                    </a:ext>
                  </a:extLst>
                </p:cNvPr>
                <p:cNvSpPr/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4B9E36C-E356-6846-B1E0-1FA09C58DE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718" y="2104023"/>
                  <a:ext cx="617669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A2C8B1A5-A665-194C-9CBB-7232CB0CB9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</p:spPr>
            <p:txBody>
              <a:bodyPr/>
              <a:lstStyle>
                <a:lvl1pPr marL="342900" indent="-3429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2pPr>
                <a:lvl3pPr marL="11430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3pPr>
                <a:lvl4pPr marL="16002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4pPr>
                <a:lvl5pPr marL="2057400" indent="-228600" algn="l" defTabSz="457200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800" kern="12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A2C8B1A5-A665-194C-9CBB-7232CB0CB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4544" y="1862101"/>
                <a:ext cx="2671379" cy="737490"/>
              </a:xfrm>
              <a:prstGeom prst="rect">
                <a:avLst/>
              </a:prstGeom>
              <a:blipFill>
                <a:blip r:embed="rId7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BBE9541-2D06-2D4A-86E5-6669C99E1C26}"/>
              </a:ext>
            </a:extLst>
          </p:cNvPr>
          <p:cNvSpPr txBox="1"/>
          <p:nvPr/>
        </p:nvSpPr>
        <p:spPr>
          <a:xfrm>
            <a:off x="1671006" y="5493681"/>
            <a:ext cx="58019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Adaptive control provides a way to dynamically update the model of the system by comparing predictive outputs with actual outputs.</a:t>
            </a:r>
          </a:p>
        </p:txBody>
      </p:sp>
    </p:spTree>
    <p:extLst>
      <p:ext uri="{BB962C8B-B14F-4D97-AF65-F5344CB8AC3E}">
        <p14:creationId xmlns:p14="http://schemas.microsoft.com/office/powerpoint/2010/main" val="398595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B7324A-63E8-B542-8C1D-3A3D000E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5DF97-5F60-054F-8307-ACF8AC8A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Filter design</a:t>
            </a:r>
          </a:p>
          <a:p>
            <a:r>
              <a:rPr lang="en-US" dirty="0"/>
              <a:t>Frequency design</a:t>
            </a:r>
          </a:p>
          <a:p>
            <a:r>
              <a:rPr lang="en-US" dirty="0"/>
              <a:t>Controllability</a:t>
            </a:r>
          </a:p>
          <a:p>
            <a:r>
              <a:rPr lang="en-US" dirty="0"/>
              <a:t>Observability</a:t>
            </a:r>
          </a:p>
          <a:p>
            <a:r>
              <a:rPr lang="en-US" dirty="0"/>
              <a:t>Optimal control</a:t>
            </a:r>
          </a:p>
          <a:p>
            <a:r>
              <a:rPr lang="en-US" dirty="0"/>
              <a:t>Model predictive control</a:t>
            </a:r>
          </a:p>
          <a:p>
            <a:r>
              <a:rPr lang="en-US" dirty="0"/>
              <a:t>State Observers</a:t>
            </a:r>
          </a:p>
          <a:p>
            <a:r>
              <a:rPr lang="en-US" dirty="0"/>
              <a:t>Adaptive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EB84F-D236-2248-9075-EA528DB36D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29043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6E2C0-7DEE-3612-639B-F3FAEAFF6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4EBDA7-E645-D776-E33E-80229AD5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AA6BA-D6BE-F3C1-B035-FE4F87ADD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Filter design</a:t>
            </a:r>
          </a:p>
          <a:p>
            <a:r>
              <a:rPr lang="en-US" dirty="0"/>
              <a:t>Frequency design</a:t>
            </a:r>
          </a:p>
          <a:p>
            <a:r>
              <a:rPr lang="en-US" dirty="0"/>
              <a:t>Controllability</a:t>
            </a:r>
          </a:p>
          <a:p>
            <a:r>
              <a:rPr lang="en-US" dirty="0"/>
              <a:t>Observability</a:t>
            </a:r>
          </a:p>
          <a:p>
            <a:r>
              <a:rPr lang="en-US" dirty="0"/>
              <a:t>Optimal control</a:t>
            </a:r>
          </a:p>
          <a:p>
            <a:r>
              <a:rPr lang="en-US" dirty="0"/>
              <a:t>Model predictive control</a:t>
            </a:r>
          </a:p>
          <a:p>
            <a:r>
              <a:rPr lang="en-US" dirty="0"/>
              <a:t>State Observers</a:t>
            </a:r>
          </a:p>
          <a:p>
            <a:r>
              <a:rPr lang="en-US" dirty="0"/>
              <a:t>Adaptive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93723-5B65-C11E-CB80-494292E778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875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9CC9-1BD3-2ED6-0F20-42F8A8CD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930D1A-2708-CDEE-DFB8-FB3A42CDB13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564582" y="6324600"/>
            <a:ext cx="512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8A4C55-8DAA-A526-1C1E-20247FD85167}"/>
              </a:ext>
            </a:extLst>
          </p:cNvPr>
          <p:cNvGrpSpPr/>
          <p:nvPr/>
        </p:nvGrpSpPr>
        <p:grpSpPr>
          <a:xfrm>
            <a:off x="5559855" y="328181"/>
            <a:ext cx="3126945" cy="832348"/>
            <a:chOff x="5559855" y="464811"/>
            <a:chExt cx="3126945" cy="8323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2A59E0-42A0-4BE3-F11F-9D10C4407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E8BF21C-973D-7C1B-6FD1-F49DA6F58EC0}"/>
                </a:ext>
              </a:extLst>
            </p:cNvPr>
            <p:cNvCxnSpPr>
              <a:cxnSpLocks/>
              <a:stCxn id="9" idx="3"/>
              <a:endCxn id="19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D6423F-20F2-C7EE-FC74-719CC6FE9E4C}"/>
                </a:ext>
              </a:extLst>
            </p:cNvPr>
            <p:cNvCxnSpPr>
              <a:cxnSpLocks/>
              <a:stCxn id="8" idx="3"/>
              <a:endCxn id="14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000978-9953-5032-FD1B-747A2B507DB0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000978-9953-5032-FD1B-747A2B507D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9B73C0-11F5-A42F-4A2F-1ED287C43E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79659DC-3D7D-56D4-7481-82A2AEFE01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A3191C-C287-B523-96B0-8366EB809B5D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51E45708-7919-B1A6-2202-5B6539133FDC}"/>
                </a:ext>
              </a:extLst>
            </p:cNvPr>
            <p:cNvCxnSpPr>
              <a:cxnSpLocks/>
              <a:stCxn id="17" idx="1"/>
              <a:endCxn id="11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0DC537F-798E-6435-93F0-6AD29444C657}"/>
                </a:ext>
              </a:extLst>
            </p:cNvPr>
            <p:cNvCxnSpPr>
              <a:cxnSpLocks/>
              <a:stCxn id="11" idx="6"/>
              <a:endCxn id="9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E0CB951-DB44-3AE4-44C8-7D0199E867B2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71958B-2486-6A34-B9E5-5F503F9AF6FB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3C5096-77E5-C2C3-9A63-06AE7FA4A074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16D0DD-135F-9F5E-782B-FA32947C7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16D0DD-135F-9F5E-782B-FA32947C7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748C4D23-385C-26E2-AF7F-2AE865A9A8E5}"/>
                </a:ext>
              </a:extLst>
            </p:cNvPr>
            <p:cNvCxnSpPr>
              <a:cxnSpLocks/>
              <a:stCxn id="14" idx="4"/>
              <a:endCxn id="17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BC2C41-8EF7-3038-7BD6-5254F5714C29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BDDB25-D36D-7B19-528C-94D5B0D88ED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C1B6DE-C1CB-FB9B-7525-45E73FFCFF02}"/>
                </a:ext>
              </a:extLst>
            </p:cNvPr>
            <p:cNvCxnSpPr>
              <a:cxnSpLocks/>
              <a:stCxn id="19" idx="6"/>
              <a:endCxn id="5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65355A-3A09-D37A-B366-223FA58A7EAB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4E499A8-FA1E-FBB5-0095-E24C1FA991E7}"/>
              </a:ext>
            </a:extLst>
          </p:cNvPr>
          <p:cNvSpPr txBox="1"/>
          <p:nvPr/>
        </p:nvSpPr>
        <p:spPr>
          <a:xfrm>
            <a:off x="415160" y="106192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Discrete time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775F85-E938-2860-3062-092060E92389}"/>
              </a:ext>
            </a:extLst>
          </p:cNvPr>
          <p:cNvSpPr txBox="1"/>
          <p:nvPr/>
        </p:nvSpPr>
        <p:spPr>
          <a:xfrm>
            <a:off x="388880" y="3716928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Continuous time state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C5C72-0192-2412-D6F4-FC11E6FA7BF0}"/>
                  </a:ext>
                </a:extLst>
              </p:cNvPr>
              <p:cNvSpPr txBox="1"/>
              <p:nvPr/>
            </p:nvSpPr>
            <p:spPr>
              <a:xfrm>
                <a:off x="415160" y="4174303"/>
                <a:ext cx="17661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C5C72-0192-2412-D6F4-FC11E6FA7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60" y="4174303"/>
                <a:ext cx="1766189" cy="307777"/>
              </a:xfrm>
              <a:prstGeom prst="rect">
                <a:avLst/>
              </a:prstGeom>
              <a:blipFill>
                <a:blip r:embed="rId4"/>
                <a:stretch>
                  <a:fillRect l="-2143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90F67A-B7AF-2189-8EB5-FAC530B7F896}"/>
                  </a:ext>
                </a:extLst>
              </p:cNvPr>
              <p:cNvSpPr txBox="1"/>
              <p:nvPr/>
            </p:nvSpPr>
            <p:spPr>
              <a:xfrm>
                <a:off x="430440" y="1498828"/>
                <a:ext cx="4078168" cy="36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90F67A-B7AF-2189-8EB5-FAC530B7F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40" y="1498828"/>
                <a:ext cx="4078168" cy="366382"/>
              </a:xfrm>
              <a:prstGeom prst="rect">
                <a:avLst/>
              </a:prstGeom>
              <a:blipFill>
                <a:blip r:embed="rId5"/>
                <a:stretch>
                  <a:fillRect l="-932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05FF9F74-47F8-F861-F8F6-51F07267A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309641"/>
            <a:ext cx="3974861" cy="3949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58148-6D86-35BE-2A83-CAF8F1037C8C}"/>
                  </a:ext>
                </a:extLst>
              </p:cNvPr>
              <p:cNvSpPr txBox="1"/>
              <p:nvPr/>
            </p:nvSpPr>
            <p:spPr>
              <a:xfrm>
                <a:off x="3030568" y="4174303"/>
                <a:ext cx="8231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58148-6D86-35BE-2A83-CAF8F1037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68" y="4174303"/>
                <a:ext cx="823174" cy="307777"/>
              </a:xfrm>
              <a:prstGeom prst="rect">
                <a:avLst/>
              </a:prstGeom>
              <a:blipFill>
                <a:blip r:embed="rId7"/>
                <a:stretch>
                  <a:fillRect l="-6061" r="-606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79C4C-171E-F7B2-F3B4-7C37906F6F82}"/>
                  </a:ext>
                </a:extLst>
              </p:cNvPr>
              <p:cNvSpPr txBox="1"/>
              <p:nvPr/>
            </p:nvSpPr>
            <p:spPr>
              <a:xfrm>
                <a:off x="1246048" y="1929935"/>
                <a:ext cx="11662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79C4C-171E-F7B2-F3B4-7C37906F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48" y="1929935"/>
                <a:ext cx="1166217" cy="307777"/>
              </a:xfrm>
              <a:prstGeom prst="rect">
                <a:avLst/>
              </a:prstGeom>
              <a:blipFill>
                <a:blip r:embed="rId8"/>
                <a:stretch>
                  <a:fillRect l="-3191" r="-5319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4AD04A6-0BBE-918D-34F1-33367BB2C8F6}"/>
              </a:ext>
            </a:extLst>
          </p:cNvPr>
          <p:cNvSpPr txBox="1"/>
          <p:nvPr/>
        </p:nvSpPr>
        <p:spPr>
          <a:xfrm>
            <a:off x="4281180" y="5359172"/>
            <a:ext cx="3767378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Rule of thumb: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small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for weak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large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for strong signal</a:t>
            </a:r>
          </a:p>
        </p:txBody>
      </p:sp>
    </p:spTree>
    <p:extLst>
      <p:ext uri="{BB962C8B-B14F-4D97-AF65-F5344CB8AC3E}">
        <p14:creationId xmlns:p14="http://schemas.microsoft.com/office/powerpoint/2010/main" val="81560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3" grpId="0"/>
      <p:bldP spid="35" grpId="0"/>
      <p:bldP spid="29" grpId="0"/>
      <p:bldP spid="30" grpId="0"/>
      <p:bldP spid="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5AFA-6432-4B1D-3ECD-DFE6C253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1" y="381000"/>
            <a:ext cx="4480863" cy="838200"/>
          </a:xfrm>
        </p:spPr>
        <p:txBody>
          <a:bodyPr/>
          <a:lstStyle/>
          <a:p>
            <a:r>
              <a:rPr lang="en-US" dirty="0"/>
              <a:t>Filter Transfer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6F7F-5958-C2E0-C767-D9AE5AC880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87825" y="6275297"/>
            <a:ext cx="533400" cy="365125"/>
          </a:xfrm>
        </p:spPr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487B84-224C-255F-3BC8-DD7204491AE6}"/>
              </a:ext>
            </a:extLst>
          </p:cNvPr>
          <p:cNvSpPr txBox="1"/>
          <p:nvPr/>
        </p:nvSpPr>
        <p:spPr>
          <a:xfrm>
            <a:off x="4597226" y="1112259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Continuous time state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3942EC-71A5-A2D5-CA4B-570D485C50B3}"/>
                  </a:ext>
                </a:extLst>
              </p:cNvPr>
              <p:cNvSpPr txBox="1"/>
              <p:nvPr/>
            </p:nvSpPr>
            <p:spPr>
              <a:xfrm>
                <a:off x="4660830" y="1569634"/>
                <a:ext cx="14964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A3942EC-71A5-A2D5-CA4B-570D485C5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830" y="1569634"/>
                <a:ext cx="1496435" cy="307777"/>
              </a:xfrm>
              <a:prstGeom prst="rect">
                <a:avLst/>
              </a:prstGeom>
              <a:blipFill>
                <a:blip r:embed="rId2"/>
                <a:stretch>
                  <a:fillRect l="-3390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3FCC35-08B0-C7A1-C8E3-ECD4E9C56374}"/>
                  </a:ext>
                </a:extLst>
              </p:cNvPr>
              <p:cNvSpPr txBox="1"/>
              <p:nvPr/>
            </p:nvSpPr>
            <p:spPr>
              <a:xfrm>
                <a:off x="4660830" y="2575610"/>
                <a:ext cx="23672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63FCC35-08B0-C7A1-C8E3-ECD4E9C56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830" y="2575610"/>
                <a:ext cx="2367251" cy="276999"/>
              </a:xfrm>
              <a:prstGeom prst="rect">
                <a:avLst/>
              </a:prstGeom>
              <a:blipFill>
                <a:blip r:embed="rId3"/>
                <a:stretch>
                  <a:fillRect l="-1604" r="-2674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562E5362-B46F-7DDE-B0E8-25A410B04441}"/>
              </a:ext>
            </a:extLst>
          </p:cNvPr>
          <p:cNvSpPr txBox="1"/>
          <p:nvPr/>
        </p:nvSpPr>
        <p:spPr>
          <a:xfrm>
            <a:off x="4609501" y="2131726"/>
            <a:ext cx="2350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Transfer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B397EBC-17AC-1826-36A4-42E21C022ACC}"/>
                  </a:ext>
                </a:extLst>
              </p:cNvPr>
              <p:cNvSpPr txBox="1"/>
              <p:nvPr/>
            </p:nvSpPr>
            <p:spPr>
              <a:xfrm>
                <a:off x="772661" y="4159679"/>
                <a:ext cx="218284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B397EBC-17AC-1826-36A4-42E21C022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661" y="4159679"/>
                <a:ext cx="2182841" cy="276999"/>
              </a:xfrm>
              <a:prstGeom prst="rect">
                <a:avLst/>
              </a:prstGeom>
              <a:blipFill>
                <a:blip r:embed="rId4"/>
                <a:stretch>
                  <a:fillRect l="-115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2E70370-32A4-6FE5-2C70-36EA21026EC4}"/>
              </a:ext>
            </a:extLst>
          </p:cNvPr>
          <p:cNvSpPr txBox="1"/>
          <p:nvPr/>
        </p:nvSpPr>
        <p:spPr>
          <a:xfrm>
            <a:off x="721332" y="3715795"/>
            <a:ext cx="39760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Closed Loop Transfer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B7B5B4-58C8-5199-274E-34D453793318}"/>
                  </a:ext>
                </a:extLst>
              </p:cNvPr>
              <p:cNvSpPr txBox="1"/>
              <p:nvPr/>
            </p:nvSpPr>
            <p:spPr>
              <a:xfrm>
                <a:off x="803971" y="4537105"/>
                <a:ext cx="2459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7B7B5B4-58C8-5199-274E-34D453793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71" y="4537105"/>
                <a:ext cx="2459648" cy="276999"/>
              </a:xfrm>
              <a:prstGeom prst="rect">
                <a:avLst/>
              </a:prstGeom>
              <a:blipFill>
                <a:blip r:embed="rId5"/>
                <a:stretch>
                  <a:fillRect l="-1546" r="-3093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11F371DE-0633-76E6-3570-8B9A8EC3E36E}"/>
              </a:ext>
            </a:extLst>
          </p:cNvPr>
          <p:cNvGrpSpPr/>
          <p:nvPr/>
        </p:nvGrpSpPr>
        <p:grpSpPr>
          <a:xfrm>
            <a:off x="236692" y="1420224"/>
            <a:ext cx="4214009" cy="1155386"/>
            <a:chOff x="4666497" y="328181"/>
            <a:chExt cx="4214009" cy="11553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FCA26C7-9C58-F0F4-44AD-EF1D56644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99122" y="625113"/>
              <a:ext cx="399764" cy="38220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0ABB55C-D2CB-8AE5-C254-8C2FA3CDF93B}"/>
                </a:ext>
              </a:extLst>
            </p:cNvPr>
            <p:cNvCxnSpPr>
              <a:cxnSpLocks/>
              <a:stCxn id="10" idx="3"/>
              <a:endCxn id="20" idx="2"/>
            </p:cNvCxnSpPr>
            <p:nvPr/>
          </p:nvCxnSpPr>
          <p:spPr>
            <a:xfrm>
              <a:off x="6670789" y="811071"/>
              <a:ext cx="255695" cy="60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E6BC0CF-0C60-7C6C-62A3-01C2D5735F75}"/>
                </a:ext>
              </a:extLst>
            </p:cNvPr>
            <p:cNvCxnSpPr>
              <a:cxnSpLocks/>
              <a:stCxn id="9" idx="3"/>
              <a:endCxn id="15" idx="2"/>
            </p:cNvCxnSpPr>
            <p:nvPr/>
          </p:nvCxnSpPr>
          <p:spPr>
            <a:xfrm flipV="1">
              <a:off x="7679445" y="800508"/>
              <a:ext cx="281750" cy="476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7C0FF7F-3CD2-66CF-120C-C0364EC5A65D}"/>
                    </a:ext>
                  </a:extLst>
                </p:cNvPr>
                <p:cNvSpPr/>
                <p:nvPr/>
              </p:nvSpPr>
              <p:spPr>
                <a:xfrm>
                  <a:off x="7237138" y="651387"/>
                  <a:ext cx="442307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7C0FF7F-3CD2-66CF-120C-C0364EC5A6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7138" y="651387"/>
                  <a:ext cx="442307" cy="307777"/>
                </a:xfrm>
                <a:prstGeom prst="rect">
                  <a:avLst/>
                </a:prstGeom>
                <a:blipFill>
                  <a:blip r:embed="rId6"/>
                  <a:stretch>
                    <a:fillRect r="-22857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19881A5-86A1-DEFF-D905-E14509EEBA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73903" y="619969"/>
              <a:ext cx="696886" cy="38220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/>
                <a:t>C(s)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E2B4A80-881F-67B6-7EDB-A82C990434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9233" y="829474"/>
              <a:ext cx="400591" cy="229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DBF7E3-B21C-588D-EE88-EE2F529202B5}"/>
                </a:ext>
              </a:extLst>
            </p:cNvPr>
            <p:cNvSpPr/>
            <p:nvPr/>
          </p:nvSpPr>
          <p:spPr>
            <a:xfrm>
              <a:off x="5301759" y="725264"/>
              <a:ext cx="187494" cy="181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860C6F95-7EE5-0E88-A80F-59DDB2E017B0}"/>
                </a:ext>
              </a:extLst>
            </p:cNvPr>
            <p:cNvCxnSpPr>
              <a:cxnSpLocks/>
              <a:stCxn id="18" idx="1"/>
              <a:endCxn id="12" idx="4"/>
            </p:cNvCxnSpPr>
            <p:nvPr/>
          </p:nvCxnSpPr>
          <p:spPr>
            <a:xfrm rot="10800000">
              <a:off x="5395507" y="906953"/>
              <a:ext cx="1053639" cy="385514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51FB25D-94B8-3DFA-7BB9-AC1A24A3DA71}"/>
                </a:ext>
              </a:extLst>
            </p:cNvPr>
            <p:cNvCxnSpPr>
              <a:cxnSpLocks/>
              <a:stCxn id="12" idx="6"/>
              <a:endCxn id="10" idx="1"/>
            </p:cNvCxnSpPr>
            <p:nvPr/>
          </p:nvCxnSpPr>
          <p:spPr>
            <a:xfrm flipV="1">
              <a:off x="5489253" y="811070"/>
              <a:ext cx="484650" cy="503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AA8CD1-1E46-DF2B-EFDC-8DC0EC008BA0}"/>
                </a:ext>
              </a:extLst>
            </p:cNvPr>
            <p:cNvSpPr/>
            <p:nvPr/>
          </p:nvSpPr>
          <p:spPr>
            <a:xfrm>
              <a:off x="7961195" y="709663"/>
              <a:ext cx="187494" cy="181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62293B5-BD24-2347-4FC6-FAAB20F78EEF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 flipV="1">
              <a:off x="8148691" y="795497"/>
              <a:ext cx="538109" cy="501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9DAAE9E-A9F0-4D7A-AC9B-25E5DCA8890A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 flipH="1">
              <a:off x="8054943" y="374120"/>
              <a:ext cx="3950" cy="3355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1608086-B613-6B83-624B-440845AC5A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9145" y="1101366"/>
              <a:ext cx="486368" cy="38220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i="1" dirty="0">
                  <a:solidFill>
                    <a:schemeClr val="bg1"/>
                  </a:solidFill>
                </a:rPr>
                <a:t>F(s)</a:t>
              </a:r>
            </a:p>
          </p:txBody>
        </p:sp>
        <p:cxnSp>
          <p:nvCxnSpPr>
            <p:cNvPr id="19" name="Elbow Connector 18">
              <a:extLst>
                <a:ext uri="{FF2B5EF4-FFF2-40B4-BE49-F238E27FC236}">
                  <a16:creationId xmlns:a16="http://schemas.microsoft.com/office/drawing/2014/main" id="{9777383E-569B-1FB0-F8FD-D2E60DA0F268}"/>
                </a:ext>
              </a:extLst>
            </p:cNvPr>
            <p:cNvCxnSpPr>
              <a:cxnSpLocks/>
              <a:stCxn id="15" idx="4"/>
              <a:endCxn id="18" idx="3"/>
            </p:cNvCxnSpPr>
            <p:nvPr/>
          </p:nvCxnSpPr>
          <p:spPr>
            <a:xfrm rot="5400000">
              <a:off x="7294671" y="532195"/>
              <a:ext cx="401115" cy="1119429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CF7485-44C0-799F-459D-C675DBBD55D4}"/>
                </a:ext>
              </a:extLst>
            </p:cNvPr>
            <p:cNvSpPr/>
            <p:nvPr/>
          </p:nvSpPr>
          <p:spPr>
            <a:xfrm>
              <a:off x="6926485" y="726298"/>
              <a:ext cx="187494" cy="1816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BE2745-0670-043F-5679-5A9E100D6329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 flipH="1">
              <a:off x="7020232" y="328181"/>
              <a:ext cx="2852" cy="39811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A7C5DFB-0C14-B1CB-63AD-F4A7A4788BA2}"/>
                </a:ext>
              </a:extLst>
            </p:cNvPr>
            <p:cNvCxnSpPr>
              <a:cxnSpLocks/>
              <a:stCxn id="20" idx="6"/>
              <a:endCxn id="6" idx="1"/>
            </p:cNvCxnSpPr>
            <p:nvPr/>
          </p:nvCxnSpPr>
          <p:spPr>
            <a:xfrm flipV="1">
              <a:off x="7113979" y="816215"/>
              <a:ext cx="185142" cy="92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EE2AAE-0210-E880-FF46-7CCDE95667B8}"/>
                </a:ext>
              </a:extLst>
            </p:cNvPr>
            <p:cNvSpPr txBox="1"/>
            <p:nvPr/>
          </p:nvSpPr>
          <p:spPr>
            <a:xfrm>
              <a:off x="5151137" y="934581"/>
              <a:ext cx="277374" cy="4272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7CA4F09-A139-103F-2AB8-9E36332E60B1}"/>
                </a:ext>
              </a:extLst>
            </p:cNvPr>
            <p:cNvSpPr txBox="1"/>
            <p:nvPr/>
          </p:nvSpPr>
          <p:spPr>
            <a:xfrm>
              <a:off x="4666497" y="422176"/>
              <a:ext cx="6892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/>
                <a:t>R</a:t>
              </a:r>
              <a:r>
                <a:rPr lang="en-US" sz="1800" i="1" dirty="0"/>
                <a:t>(s)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8D50505-E555-4174-99E0-546E041ED72F}"/>
                </a:ext>
              </a:extLst>
            </p:cNvPr>
            <p:cNvSpPr txBox="1"/>
            <p:nvPr/>
          </p:nvSpPr>
          <p:spPr>
            <a:xfrm>
              <a:off x="8191299" y="383248"/>
              <a:ext cx="6892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/>
                <a:t>Y(s)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4A2EB5A-0BD2-C630-D5E8-CB47A48BD7EB}"/>
                </a:ext>
              </a:extLst>
            </p:cNvPr>
            <p:cNvSpPr txBox="1"/>
            <p:nvPr/>
          </p:nvSpPr>
          <p:spPr>
            <a:xfrm>
              <a:off x="5340102" y="379747"/>
              <a:ext cx="6892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i="1" dirty="0"/>
                <a:t>E(s)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8233F11-3586-BB20-8089-F14CF4A87DF4}"/>
                  </a:ext>
                </a:extLst>
              </p:cNvPr>
              <p:cNvSpPr txBox="1"/>
              <p:nvPr/>
            </p:nvSpPr>
            <p:spPr>
              <a:xfrm>
                <a:off x="746381" y="5194076"/>
                <a:ext cx="337438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8233F11-3586-BB20-8089-F14CF4A87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81" y="5194076"/>
                <a:ext cx="3374385" cy="586699"/>
              </a:xfrm>
              <a:prstGeom prst="rect">
                <a:avLst/>
              </a:prstGeom>
              <a:blipFill>
                <a:blip r:embed="rId7"/>
                <a:stretch>
                  <a:fillRect l="-749" r="-187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08B691A7-0A25-12C9-11CB-58B35E54973C}"/>
              </a:ext>
            </a:extLst>
          </p:cNvPr>
          <p:cNvSpPr txBox="1"/>
          <p:nvPr/>
        </p:nvSpPr>
        <p:spPr>
          <a:xfrm>
            <a:off x="4939628" y="4115905"/>
            <a:ext cx="38161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affects DC 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Filter affects root-locus branches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6220EEE-6BF3-BCD7-1E9A-51DB2AE11122}"/>
                  </a:ext>
                </a:extLst>
              </p:cNvPr>
              <p:cNvSpPr txBox="1"/>
              <p:nvPr/>
            </p:nvSpPr>
            <p:spPr>
              <a:xfrm>
                <a:off x="4697357" y="3007203"/>
                <a:ext cx="1338059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6220EEE-6BF3-BCD7-1E9A-51DB2AE11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7357" y="3007203"/>
                <a:ext cx="1338059" cy="478977"/>
              </a:xfrm>
              <a:prstGeom prst="rect">
                <a:avLst/>
              </a:prstGeom>
              <a:blipFill>
                <a:blip r:embed="rId8"/>
                <a:stretch>
                  <a:fillRect l="-3774" r="-2830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A871F7-C26B-0E29-B952-9C71A5A3F1C6}"/>
                  </a:ext>
                </a:extLst>
              </p:cNvPr>
              <p:cNvSpPr txBox="1"/>
              <p:nvPr/>
            </p:nvSpPr>
            <p:spPr>
              <a:xfrm>
                <a:off x="6369380" y="3128542"/>
                <a:ext cx="2001958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Why must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DA871F7-C26B-0E29-B952-9C71A5A3F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380" y="3128542"/>
                <a:ext cx="2001958" cy="369332"/>
              </a:xfrm>
              <a:prstGeom prst="rect">
                <a:avLst/>
              </a:prstGeom>
              <a:blipFill>
                <a:blip r:embed="rId9"/>
                <a:stretch>
                  <a:fillRect l="-251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377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1" grpId="0"/>
      <p:bldP spid="38" grpId="0"/>
      <p:bldP spid="44" grpId="0"/>
      <p:bldP spid="45" grpId="0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41FDE-84D7-1AA1-649F-AB67317A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Design in the Frequency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F13E5-6429-8523-ABCC-75A65D45F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response</a:t>
            </a:r>
          </a:p>
          <a:p>
            <a:r>
              <a:rPr lang="en-US" dirty="0"/>
              <a:t>Frequency-domain control criteria</a:t>
            </a:r>
          </a:p>
          <a:p>
            <a:r>
              <a:rPr lang="en-US" dirty="0"/>
              <a:t>Frequency-domain control design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6BD47-C515-7FA1-7350-A879B36E9E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159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3713-1CFA-4FF6-6BD6-FFD688FD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36BA4-8825-2D57-98E6-2F663A146E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15E078D-AFA9-D46B-F5EC-49A2885B725D}"/>
              </a:ext>
            </a:extLst>
          </p:cNvPr>
          <p:cNvGrpSpPr/>
          <p:nvPr/>
        </p:nvGrpSpPr>
        <p:grpSpPr>
          <a:xfrm>
            <a:off x="2854493" y="2653974"/>
            <a:ext cx="1030012" cy="2211001"/>
            <a:chOff x="2854493" y="2653974"/>
            <a:chExt cx="1030012" cy="22110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DAEEB3B-AECB-43AE-DD8A-16C2E1F6D9A5}"/>
                    </a:ext>
                  </a:extLst>
                </p:cNvPr>
                <p:cNvSpPr/>
                <p:nvPr/>
              </p:nvSpPr>
              <p:spPr>
                <a:xfrm>
                  <a:off x="2970105" y="3186384"/>
                  <a:ext cx="914400" cy="9144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System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DAEEB3B-AECB-43AE-DD8A-16C2E1F6D9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105" y="3186384"/>
                  <a:ext cx="91440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CC3A361-25F9-500F-744B-4908EB4DB08D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>
              <a:off x="3427305" y="2653974"/>
              <a:ext cx="0" cy="532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F349755-1164-B81A-E196-78090CA31D9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427305" y="4100784"/>
              <a:ext cx="0" cy="76419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6A6242D-BFEB-39C8-AF27-7AE6A4B6B83B}"/>
                    </a:ext>
                  </a:extLst>
                </p:cNvPr>
                <p:cNvSpPr txBox="1"/>
                <p:nvPr/>
              </p:nvSpPr>
              <p:spPr>
                <a:xfrm>
                  <a:off x="2854493" y="2692284"/>
                  <a:ext cx="4923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6A6242D-BFEB-39C8-AF27-7AE6A4B6B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4493" y="2692284"/>
                  <a:ext cx="492379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5000" r="-15000" b="-4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13A2854-F914-1147-818D-D178F5E93AE9}"/>
                    </a:ext>
                  </a:extLst>
                </p:cNvPr>
                <p:cNvSpPr txBox="1"/>
                <p:nvPr/>
              </p:nvSpPr>
              <p:spPr>
                <a:xfrm>
                  <a:off x="2942081" y="4351052"/>
                  <a:ext cx="4047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b="0" dirty="0"/>
                    <a:t>y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13A2854-F914-1147-818D-D178F5E93A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2081" y="4351052"/>
                  <a:ext cx="40479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3333" t="-26087" r="-27273" b="-478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EFF13280-950F-E7E4-D709-6E988A94C4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3268" y="1227304"/>
            <a:ext cx="4165600" cy="10033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EBD023-F1C3-B146-6CC5-A3F717A77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0876" y="4947525"/>
            <a:ext cx="4267200" cy="16637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B8344D-84BE-4D70-AC64-9DED5C8E83B8}"/>
              </a:ext>
            </a:extLst>
          </p:cNvPr>
          <p:cNvSpPr txBox="1"/>
          <p:nvPr/>
        </p:nvSpPr>
        <p:spPr>
          <a:xfrm>
            <a:off x="4926565" y="2653974"/>
            <a:ext cx="3760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sinusoid input to a linear system outputs a sinusoid at the same frequency but with changes in amplitude and phase.</a:t>
            </a:r>
          </a:p>
        </p:txBody>
      </p:sp>
    </p:spTree>
    <p:extLst>
      <p:ext uri="{BB962C8B-B14F-4D97-AF65-F5344CB8AC3E}">
        <p14:creationId xmlns:p14="http://schemas.microsoft.com/office/powerpoint/2010/main" val="252185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E8427-D1E2-97A8-BDEA-A419CA67C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Bode Plot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FF559-B276-DDAA-FF07-3A554A281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8591"/>
            <a:ext cx="8229600" cy="970385"/>
          </a:xfrm>
        </p:spPr>
        <p:txBody>
          <a:bodyPr/>
          <a:lstStyle/>
          <a:p>
            <a:r>
              <a:rPr lang="en-US" dirty="0"/>
              <a:t>A bode plot shows the response of a linear system to many frequencies of sinusoids (x-axis).</a:t>
            </a:r>
          </a:p>
          <a:p>
            <a:pPr lvl="1"/>
            <a:r>
              <a:rPr lang="en-US" dirty="0"/>
              <a:t>Amplitude response (top plot)</a:t>
            </a:r>
          </a:p>
          <a:p>
            <a:pPr lvl="1"/>
            <a:r>
              <a:rPr lang="en-US" dirty="0"/>
              <a:t>Phase lag (bottom plot)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C50565-C49F-41E3-5020-2518052A2C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3A5A86-57B1-4253-7DEA-5E81AC868475}"/>
              </a:ext>
            </a:extLst>
          </p:cNvPr>
          <p:cNvGrpSpPr/>
          <p:nvPr/>
        </p:nvGrpSpPr>
        <p:grpSpPr>
          <a:xfrm>
            <a:off x="457200" y="3213100"/>
            <a:ext cx="3963696" cy="3263900"/>
            <a:chOff x="2465095" y="3349625"/>
            <a:chExt cx="3963696" cy="32639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B459288-1410-E4A9-4732-21981A3F9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55291" y="3349625"/>
              <a:ext cx="3873500" cy="3263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6965FD-15AA-A74D-EE96-90442B5E42FE}"/>
                </a:ext>
              </a:extLst>
            </p:cNvPr>
            <p:cNvSpPr txBox="1"/>
            <p:nvPr/>
          </p:nvSpPr>
          <p:spPr>
            <a:xfrm rot="16200000">
              <a:off x="2128825" y="3980677"/>
              <a:ext cx="118494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amplitude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9B9445-8D77-3D0C-8F7E-2814DB3DFA50}"/>
                </a:ext>
              </a:extLst>
            </p:cNvPr>
            <p:cNvSpPr txBox="1"/>
            <p:nvPr/>
          </p:nvSpPr>
          <p:spPr>
            <a:xfrm rot="16200000">
              <a:off x="2243239" y="5501002"/>
              <a:ext cx="813043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phase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E5E97F8-B61F-B4AC-28A0-603A366F5CBE}"/>
              </a:ext>
            </a:extLst>
          </p:cNvPr>
          <p:cNvSpPr txBox="1"/>
          <p:nvPr/>
        </p:nvSpPr>
        <p:spPr>
          <a:xfrm>
            <a:off x="4855032" y="3436348"/>
            <a:ext cx="3760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slope of the plots changes at “corner” frequencies that correspond to poles and zeros in the transfer function of the linear system.</a:t>
            </a:r>
          </a:p>
        </p:txBody>
      </p:sp>
    </p:spTree>
    <p:extLst>
      <p:ext uri="{BB962C8B-B14F-4D97-AF65-F5344CB8AC3E}">
        <p14:creationId xmlns:p14="http://schemas.microsoft.com/office/powerpoint/2010/main" val="341272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1E687-A97B-500F-6E16-B4F37E3C1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0D93-5BB7-DAE1-AF40-261CB90AF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Bode Plots for Control Design?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CF176-1DDB-A314-1391-8661705A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8591"/>
            <a:ext cx="8229600" cy="970385"/>
          </a:xfrm>
        </p:spPr>
        <p:txBody>
          <a:bodyPr/>
          <a:lstStyle/>
          <a:p>
            <a:r>
              <a:rPr lang="en-US" dirty="0"/>
              <a:t>Eliminating noise in control is equivalent to a low-pass filer. </a:t>
            </a:r>
          </a:p>
          <a:p>
            <a:r>
              <a:rPr lang="en-US" dirty="0"/>
              <a:t>Control design creates a desired low-pass filter.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50EBBF-E8CB-101F-F54B-4EF3F32992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4B8E43-53FA-08C3-5C6F-AA360335F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365" y="2626567"/>
            <a:ext cx="31623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1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F4814D-A787-B047-9BA6-164D8B3DC656}"/>
              </a:ext>
            </a:extLst>
          </p:cNvPr>
          <p:cNvGrpSpPr/>
          <p:nvPr/>
        </p:nvGrpSpPr>
        <p:grpSpPr>
          <a:xfrm>
            <a:off x="450589" y="1788725"/>
            <a:ext cx="3476356" cy="1400037"/>
            <a:chOff x="2290960" y="1788725"/>
            <a:chExt cx="3476356" cy="140003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1757D99-92D4-8548-9BAC-2450F9065942}"/>
                </a:ext>
              </a:extLst>
            </p:cNvPr>
            <p:cNvSpPr/>
            <p:nvPr/>
          </p:nvSpPr>
          <p:spPr>
            <a:xfrm>
              <a:off x="3723074" y="1788725"/>
              <a:ext cx="914400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A4CED49-23E0-AF42-9254-F73DE7593A35}"/>
                </a:ext>
              </a:extLst>
            </p:cNvPr>
            <p:cNvCxnSpPr>
              <a:cxnSpLocks/>
              <a:endCxn id="27" idx="1"/>
            </p:cNvCxnSpPr>
            <p:nvPr/>
          </p:nvCxnSpPr>
          <p:spPr>
            <a:xfrm>
              <a:off x="2924420" y="2245925"/>
              <a:ext cx="7986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C6B7E7D-506B-0A49-978A-4B89EA605281}"/>
                    </a:ext>
                  </a:extLst>
                </p:cNvPr>
                <p:cNvSpPr/>
                <p:nvPr/>
              </p:nvSpPr>
              <p:spPr>
                <a:xfrm>
                  <a:off x="2292889" y="2061259"/>
                  <a:ext cx="73917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C6B7E7D-506B-0A49-978A-4B89EA6052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2889" y="2061259"/>
                  <a:ext cx="739177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179E857-D006-A84F-AA65-956C5B5C2BB8}"/>
                </a:ext>
              </a:extLst>
            </p:cNvPr>
            <p:cNvCxnSpPr>
              <a:cxnSpLocks/>
            </p:cNvCxnSpPr>
            <p:nvPr/>
          </p:nvCxnSpPr>
          <p:spPr>
            <a:xfrm>
              <a:off x="4639403" y="2467774"/>
              <a:ext cx="798654" cy="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0934076-DC78-9B43-8C24-42FC10B194D4}"/>
                    </a:ext>
                  </a:extLst>
                </p:cNvPr>
                <p:cNvSpPr/>
                <p:nvPr/>
              </p:nvSpPr>
              <p:spPr>
                <a:xfrm>
                  <a:off x="4996290" y="2437436"/>
                  <a:ext cx="72795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E0934076-DC78-9B43-8C24-42FC10B194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290" y="2437436"/>
                  <a:ext cx="727956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9C3233F-7A27-AB45-A2E1-6A4B4BD36E6C}"/>
                </a:ext>
              </a:extLst>
            </p:cNvPr>
            <p:cNvSpPr txBox="1"/>
            <p:nvPr/>
          </p:nvSpPr>
          <p:spPr>
            <a:xfrm>
              <a:off x="2290960" y="2412422"/>
              <a:ext cx="6206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input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5C6A928-1B52-1647-8832-A3DC79767FFF}"/>
                </a:ext>
              </a:extLst>
            </p:cNvPr>
            <p:cNvSpPr txBox="1"/>
            <p:nvPr/>
          </p:nvSpPr>
          <p:spPr>
            <a:xfrm>
              <a:off x="5028011" y="2839047"/>
              <a:ext cx="739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output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260C359-BEEC-7349-AD4F-43E5E46210D7}"/>
                </a:ext>
              </a:extLst>
            </p:cNvPr>
            <p:cNvSpPr txBox="1"/>
            <p:nvPr/>
          </p:nvSpPr>
          <p:spPr>
            <a:xfrm>
              <a:off x="3723074" y="2788652"/>
              <a:ext cx="10967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System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081161F-8374-824F-8BA8-B75179B8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Systems, SISO, MIMO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E55FA-BE61-B648-B26F-E4F48D350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8804" y="1836335"/>
                <a:ext cx="4080084" cy="1001211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𝑩𝒖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marL="0" indent="0">
                  <a:buNone/>
                </a:pPr>
                <a:endParaRPr lang="en-US" sz="16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FE55FA-BE61-B648-B26F-E4F48D350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8804" y="1836335"/>
                <a:ext cx="4080084" cy="100121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F140D-9076-2340-93A6-B4DDA0F98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6FC0D3-B5D5-744F-95E1-194DFB0D1D39}"/>
              </a:ext>
            </a:extLst>
          </p:cNvPr>
          <p:cNvGrpSpPr/>
          <p:nvPr/>
        </p:nvGrpSpPr>
        <p:grpSpPr>
          <a:xfrm>
            <a:off x="1967056" y="1788725"/>
            <a:ext cx="2014639" cy="684630"/>
            <a:chOff x="3807427" y="1788725"/>
            <a:chExt cx="2014639" cy="684630"/>
          </a:xfrm>
        </p:grpSpPr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894BC070-EA1B-D440-A47A-A2C471648856}"/>
                </a:ext>
              </a:extLst>
            </p:cNvPr>
            <p:cNvCxnSpPr>
              <a:cxnSpLocks/>
              <a:stCxn id="27" idx="3"/>
              <a:endCxn id="27" idx="0"/>
            </p:cNvCxnSpPr>
            <p:nvPr/>
          </p:nvCxnSpPr>
          <p:spPr>
            <a:xfrm flipH="1" flipV="1">
              <a:off x="4191849" y="1788725"/>
              <a:ext cx="457200" cy="457200"/>
            </a:xfrm>
            <a:prstGeom prst="bentConnector4">
              <a:avLst>
                <a:gd name="adj1" fmla="val -50000"/>
                <a:gd name="adj2" fmla="val 15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7817251-2641-FF4A-BE9F-445F893412B3}"/>
                    </a:ext>
                  </a:extLst>
                </p:cNvPr>
                <p:cNvSpPr/>
                <p:nvPr/>
              </p:nvSpPr>
              <p:spPr>
                <a:xfrm>
                  <a:off x="5100523" y="1832659"/>
                  <a:ext cx="721543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7817251-2641-FF4A-BE9F-445F893412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523" y="1832659"/>
                  <a:ext cx="72154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52B4AF-D481-6B4A-AA75-69DDD7593CA9}"/>
                </a:ext>
              </a:extLst>
            </p:cNvPr>
            <p:cNvSpPr txBox="1"/>
            <p:nvPr/>
          </p:nvSpPr>
          <p:spPr>
            <a:xfrm>
              <a:off x="3807427" y="1895184"/>
              <a:ext cx="6014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state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539948-6D3F-0741-B8F6-99166FB4465C}"/>
                    </a:ext>
                  </a:extLst>
                </p:cNvPr>
                <p:cNvSpPr/>
                <p:nvPr/>
              </p:nvSpPr>
              <p:spPr>
                <a:xfrm>
                  <a:off x="3843319" y="2104023"/>
                  <a:ext cx="671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82539948-6D3F-0741-B8F6-99166FB446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3319" y="2104023"/>
                  <a:ext cx="67120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75FCF6-1870-BD47-8ECA-A53FBF0A6BCA}"/>
                  </a:ext>
                </a:extLst>
              </p:cNvPr>
              <p:cNvSpPr txBox="1"/>
              <p:nvPr/>
            </p:nvSpPr>
            <p:spPr>
              <a:xfrm>
                <a:off x="1362197" y="3429000"/>
                <a:ext cx="6448304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Single Input Single Output (SISO)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scalars</a:t>
                </a:r>
              </a:p>
              <a:p>
                <a:r>
                  <a:rPr lang="en-US" sz="2000" b="1" dirty="0"/>
                  <a:t>Multiple Input Multiple Output (MIMO)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are vectors (possibly with different lengths)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75FCF6-1870-BD47-8ECA-A53FBF0A6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197" y="3429000"/>
                <a:ext cx="6448304" cy="1323439"/>
              </a:xfrm>
              <a:prstGeom prst="rect">
                <a:avLst/>
              </a:prstGeom>
              <a:blipFill>
                <a:blip r:embed="rId7"/>
                <a:stretch>
                  <a:fillRect l="-984" t="-2857" r="-19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E297C1-EDA8-5C42-820C-1BFAC7F3A994}"/>
                  </a:ext>
                </a:extLst>
              </p:cNvPr>
              <p:cNvSpPr txBox="1"/>
              <p:nvPr/>
            </p:nvSpPr>
            <p:spPr>
              <a:xfrm>
                <a:off x="1481107" y="5209089"/>
                <a:ext cx="4639412" cy="8904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Transfer Function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Can be a matrix for a MIMO system.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6E297C1-EDA8-5C42-820C-1BFAC7F3A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107" y="5209089"/>
                <a:ext cx="4639412" cy="890437"/>
              </a:xfrm>
              <a:prstGeom prst="rect">
                <a:avLst/>
              </a:prstGeom>
              <a:blipFill>
                <a:blip r:embed="rId8"/>
                <a:stretch>
                  <a:fillRect l="-1366" r="-546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50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212982</TotalTime>
  <Words>1205</Words>
  <Application>Microsoft Macintosh PowerPoint</Application>
  <PresentationFormat>On-screen Show (4:3)</PresentationFormat>
  <Paragraphs>255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ＭＳ Ｐゴシック</vt:lpstr>
      <vt:lpstr>Arial</vt:lpstr>
      <vt:lpstr>Calibri</vt:lpstr>
      <vt:lpstr>Cambria Math</vt:lpstr>
      <vt:lpstr>Courier New</vt:lpstr>
      <vt:lpstr>Office Theme</vt:lpstr>
      <vt:lpstr>BIOE 498 / BIOE 599  Advanced Biological Control Systems   Other Topics in Closed Loop Systems  </vt:lpstr>
      <vt:lpstr>Agenda</vt:lpstr>
      <vt:lpstr>Filters</vt:lpstr>
      <vt:lpstr>Filter Transfer Functions</vt:lpstr>
      <vt:lpstr>Control Design in the Frequency Domain</vt:lpstr>
      <vt:lpstr>Frequency Response</vt:lpstr>
      <vt:lpstr>Bode Plot</vt:lpstr>
      <vt:lpstr>Why Bode Plots for Control Design?</vt:lpstr>
      <vt:lpstr>State Space Systems, SISO, MIMO</vt:lpstr>
      <vt:lpstr>Examples of Closed Loop Systems</vt:lpstr>
      <vt:lpstr>Controllability</vt:lpstr>
      <vt:lpstr>Tests for Controllability</vt:lpstr>
      <vt:lpstr>Observability</vt:lpstr>
      <vt:lpstr>State Observers</vt:lpstr>
      <vt:lpstr>Optimal Control</vt:lpstr>
      <vt:lpstr>Design of An Optimal Controller</vt:lpstr>
      <vt:lpstr>Model Predictive Control (MPC)</vt:lpstr>
      <vt:lpstr>Adaptive Control</vt:lpstr>
      <vt:lpstr>Summary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Hellerstein</cp:lastModifiedBy>
  <cp:revision>3373</cp:revision>
  <dcterms:created xsi:type="dcterms:W3CDTF">2008-11-04T22:35:39Z</dcterms:created>
  <dcterms:modified xsi:type="dcterms:W3CDTF">2025-03-05T23:50:51Z</dcterms:modified>
</cp:coreProperties>
</file>