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531" r:id="rId3"/>
    <p:sldId id="532" r:id="rId4"/>
    <p:sldId id="533" r:id="rId5"/>
    <p:sldId id="534" r:id="rId6"/>
    <p:sldId id="53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/>
    <p:restoredTop sz="94719"/>
  </p:normalViewPr>
  <p:slideViewPr>
    <p:cSldViewPr snapToGrid="0">
      <p:cViewPr>
        <p:scale>
          <a:sx n="153" d="100"/>
          <a:sy n="153" d="100"/>
        </p:scale>
        <p:origin x="8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7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1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6: </a:t>
            </a:r>
            <a:r>
              <a:rPr lang="en-US" sz="3200" b="1" u="sng" dirty="0"/>
              <a:t>Building Closed Loop Testbeds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3779201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008157" y="2227603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436533" y="2162715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 noChangeAspect="1"/>
          </p:cNvSpPr>
          <p:nvPr/>
        </p:nvSpPr>
        <p:spPr>
          <a:xfrm>
            <a:off x="5034232" y="2120787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5125672" y="2166507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3125486" y="432427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:r>
                  <a:rPr lang="en-US" sz="2400" dirty="0"/>
                  <a:t>y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1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630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35585" cy="838200"/>
          </a:xfrm>
        </p:spPr>
        <p:txBody>
          <a:bodyPr/>
          <a:lstStyle/>
          <a:p>
            <a:r>
              <a:rPr lang="en-US" dirty="0"/>
              <a:t>Open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DA6E-9B43-A417-44B3-0EDAFD77BC05}"/>
              </a:ext>
            </a:extLst>
          </p:cNvPr>
          <p:cNvSpPr txBox="1"/>
          <p:nvPr/>
        </p:nvSpPr>
        <p:spPr>
          <a:xfrm>
            <a:off x="457200" y="2319223"/>
            <a:ext cx="481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Suppose we have an SBML model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LINEAR_MDL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8084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ctl.ControlSBML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(LINEAR_MDL,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=["S1", "S2", "S3", "S4"])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ctlsb.makeNonlinearIOSystem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984772" y="500378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7155" y="5312717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50934" y="524782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984772" y="5093940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1009809" y="5155540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6064224" y="4730951"/>
            <a:ext cx="2557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8628F-A5C0-0153-5316-83902917DD5B}"/>
              </a:ext>
            </a:extLst>
          </p:cNvPr>
          <p:cNvSpPr>
            <a:spLocks noChangeAspect="1"/>
          </p:cNvSpPr>
          <p:nvPr/>
        </p:nvSpPr>
        <p:spPr>
          <a:xfrm>
            <a:off x="3779201" y="143211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F4F6C-6765-9EBA-62FE-B479FC2BD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08157" y="1741041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306B9A-FC85-AA49-29CC-6293A4EF2AA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36533" y="167615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/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/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/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234456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/>
              <a:t>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936BB-BC5A-7D62-7FDA-6EBF00F9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2" grpId="0"/>
      <p:bldP spid="23" grpId="0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721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Updates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Calculates the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states=1, # States are unnamed and so must give a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inputs=['in'],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outputs=['out'], name='controller')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414320" y="5079290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825318" y="5389885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766715" y="5393762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456265" y="5211386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912869" y="5220608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5270654" y="5224485"/>
            <a:ext cx="255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494515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787F5-B12D-CD01-AD52-A14DE71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ED9456-E3D3-3392-E584-DCDE7B2571A5}"/>
              </a:ext>
            </a:extLst>
          </p:cNvPr>
          <p:cNvSpPr>
            <a:spLocks noChangeAspect="1"/>
          </p:cNvSpPr>
          <p:nvPr/>
        </p:nvSpPr>
        <p:spPr>
          <a:xfrm>
            <a:off x="5718761" y="1420515"/>
            <a:ext cx="116731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BF326-791F-A9AF-4EE3-3C1219AC10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86764" y="1729443"/>
            <a:ext cx="53199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8C94B-9AA1-0721-786E-AA1D33A85126}"/>
              </a:ext>
            </a:extLst>
          </p:cNvPr>
          <p:cNvCxnSpPr>
            <a:cxnSpLocks/>
          </p:cNvCxnSpPr>
          <p:nvPr/>
        </p:nvCxnSpPr>
        <p:spPr>
          <a:xfrm>
            <a:off x="6920892" y="167204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/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𝑪𝒐𝒏𝒕𝒓𝒐𝒍𝒍𝒆𝒓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/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/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  <a:blipFill>
                <a:blip r:embed="rId5"/>
                <a:stretch>
                  <a:fillRect l="-5263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9AAAEAE-86C0-9687-3605-1866B980D6A1}"/>
              </a:ext>
            </a:extLst>
          </p:cNvPr>
          <p:cNvSpPr>
            <a:spLocks noChangeAspect="1"/>
          </p:cNvSpPr>
          <p:nvPr/>
        </p:nvSpPr>
        <p:spPr>
          <a:xfrm>
            <a:off x="1936600" y="1314509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C7A1A-7A23-2825-DC6D-5EDBEF1A9D6D}"/>
              </a:ext>
            </a:extLst>
          </p:cNvPr>
          <p:cNvCxnSpPr>
            <a:cxnSpLocks/>
          </p:cNvCxnSpPr>
          <p:nvPr/>
        </p:nvCxnSpPr>
        <p:spPr>
          <a:xfrm flipV="1">
            <a:off x="580989" y="166255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E3F474-3CE4-43AB-F4E1-495A63E96B0B}"/>
              </a:ext>
            </a:extLst>
          </p:cNvPr>
          <p:cNvSpPr/>
          <p:nvPr/>
        </p:nvSpPr>
        <p:spPr>
          <a:xfrm>
            <a:off x="1245099" y="148943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A0012-6D6E-89E2-92A0-C87C73B49AD8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546940" y="163198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/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/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/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013BD-4EA7-2784-D225-3600DB75A19D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1396020" y="1791275"/>
            <a:ext cx="0" cy="4487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/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  <a:blipFill>
                <a:blip r:embed="rId9"/>
                <a:stretch>
                  <a:fillRect l="-4545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Notched Right Arrow 38">
            <a:extLst>
              <a:ext uri="{FF2B5EF4-FFF2-40B4-BE49-F238E27FC236}">
                <a16:creationId xmlns:a16="http://schemas.microsoft.com/office/drawing/2014/main" id="{33DFEFC1-3895-3C06-E7DE-945DAD205A31}"/>
              </a:ext>
            </a:extLst>
          </p:cNvPr>
          <p:cNvSpPr/>
          <p:nvPr/>
        </p:nvSpPr>
        <p:spPr>
          <a:xfrm>
            <a:off x="3794729" y="1536083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9FD85-70B7-D2A7-F959-2E04F3DB7347}"/>
              </a:ext>
            </a:extLst>
          </p:cNvPr>
          <p:cNvSpPr txBox="1"/>
          <p:nvPr/>
        </p:nvSpPr>
        <p:spPr>
          <a:xfrm>
            <a:off x="3724713" y="2055464"/>
            <a:ext cx="146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</a:t>
            </a:r>
            <a:r>
              <a:rPr lang="en-US" i="1" dirty="0"/>
              <a:t>e(t)</a:t>
            </a:r>
            <a:r>
              <a:rPr lang="en-US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0010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2" grpId="0"/>
      <p:bldP spid="23" grpId="0"/>
      <p:bldP spid="24" grpId="0"/>
      <p:bldP spid="32" grpId="0"/>
      <p:bldP spid="9" grpId="0" animBg="1"/>
      <p:bldP spid="12" grpId="0"/>
      <p:bldP spid="13" grpId="0"/>
      <p:bldP spid="14" grpId="0"/>
      <p:bldP spid="39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8486-993A-6999-505A-F34825F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  <a:br>
              <a:rPr lang="en-US" dirty="0"/>
            </a:br>
            <a:r>
              <a:rPr lang="en-US" sz="2800" dirty="0"/>
              <a:t>Connections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800" dirty="0"/>
              <a:t> Objects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97701-9A1E-F351-A9C7-63140221B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7E324-1D0D-CE0A-C312-8CB4F95D7A6C}"/>
              </a:ext>
            </a:extLst>
          </p:cNvPr>
          <p:cNvSpPr txBox="1"/>
          <p:nvPr/>
        </p:nvSpPr>
        <p:spPr>
          <a:xfrm>
            <a:off x="393240" y="3976384"/>
            <a:ext cx="7837402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OUTLIST = ["linear_sys.S1", "linear_sys.S4",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simple_closed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control.interconnect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controller],       # systems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connections=[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'linear_sys.S1', 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'linear_sys.S4'],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=OUTLIST,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890A-0140-01BC-485B-E511BC0C42A4}"/>
              </a:ext>
            </a:extLst>
          </p:cNvPr>
          <p:cNvSpPr>
            <a:spLocks noChangeAspect="1"/>
          </p:cNvSpPr>
          <p:nvPr/>
        </p:nvSpPr>
        <p:spPr>
          <a:xfrm>
            <a:off x="3481432" y="145460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0CA67-2C68-E40E-EC96-3A184790AFE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892430" y="1765204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F39500-1371-26BC-CC7B-099562FA2C8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833827" y="1769081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E9471-B32C-FE13-D976-C524AAEA70E9}"/>
              </a:ext>
            </a:extLst>
          </p:cNvPr>
          <p:cNvSpPr/>
          <p:nvPr/>
        </p:nvSpPr>
        <p:spPr>
          <a:xfrm>
            <a:off x="3523377" y="1586705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F5189-B743-3872-9B71-5B7C08F7AC7C}"/>
              </a:ext>
            </a:extLst>
          </p:cNvPr>
          <p:cNvSpPr/>
          <p:nvPr/>
        </p:nvSpPr>
        <p:spPr>
          <a:xfrm>
            <a:off x="979981" y="1595927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80C3-7429-2246-E01A-6791B1F4FD4A}"/>
              </a:ext>
            </a:extLst>
          </p:cNvPr>
          <p:cNvSpPr/>
          <p:nvPr/>
        </p:nvSpPr>
        <p:spPr>
          <a:xfrm>
            <a:off x="5337766" y="1599804"/>
            <a:ext cx="192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89E0E-467E-68AF-736C-78DD8C3E710E}"/>
              </a:ext>
            </a:extLst>
          </p:cNvPr>
          <p:cNvSpPr>
            <a:spLocks noChangeAspect="1"/>
          </p:cNvSpPr>
          <p:nvPr/>
        </p:nvSpPr>
        <p:spPr>
          <a:xfrm>
            <a:off x="3816992" y="2747203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ABFB0-1853-8849-A959-00E8C07416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89375" y="3056131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28C16-39BD-40D2-9172-A30F39E26E1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83154" y="299124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AFFD4-C0EF-5A43-040D-914AA108B9F3}"/>
              </a:ext>
            </a:extLst>
          </p:cNvPr>
          <p:cNvSpPr/>
          <p:nvPr/>
        </p:nvSpPr>
        <p:spPr>
          <a:xfrm>
            <a:off x="3816992" y="2837354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DDBD-C725-DEF7-5964-8F0E7F838D65}"/>
              </a:ext>
            </a:extLst>
          </p:cNvPr>
          <p:cNvSpPr/>
          <p:nvPr/>
        </p:nvSpPr>
        <p:spPr>
          <a:xfrm>
            <a:off x="842029" y="2898954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3D2675-3BA9-8607-55D8-3EF165CE77E0}"/>
              </a:ext>
            </a:extLst>
          </p:cNvPr>
          <p:cNvSpPr/>
          <p:nvPr/>
        </p:nvSpPr>
        <p:spPr>
          <a:xfrm>
            <a:off x="5930000" y="3405544"/>
            <a:ext cx="178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C92EBC2-42C0-465A-126E-117FF8E1A4F2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H="1">
            <a:off x="842029" y="1769081"/>
            <a:ext cx="6422837" cy="1299150"/>
          </a:xfrm>
          <a:prstGeom prst="bentConnector5">
            <a:avLst>
              <a:gd name="adj1" fmla="val -3559"/>
              <a:gd name="adj2" fmla="val 41606"/>
              <a:gd name="adj3" fmla="val 103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E201BA-4534-76BA-CAF7-765D22739720}"/>
              </a:ext>
            </a:extLst>
          </p:cNvPr>
          <p:cNvSpPr txBox="1"/>
          <p:nvPr/>
        </p:nvSpPr>
        <p:spPr>
          <a:xfrm>
            <a:off x="5899454" y="2636146"/>
            <a:ext cx="181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6EC66B-9961-C467-BD25-69F8B56DA598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H="1" flipV="1">
            <a:off x="979981" y="1765204"/>
            <a:ext cx="6735690" cy="1809617"/>
          </a:xfrm>
          <a:prstGeom prst="bentConnector5">
            <a:avLst>
              <a:gd name="adj1" fmla="val -3394"/>
              <a:gd name="adj2" fmla="val 50000"/>
              <a:gd name="adj3" fmla="val 1033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/>
      <p:bldP spid="17" grpId="0"/>
      <p:bldP spid="18" grpId="0"/>
      <p:bldP spid="24" grpId="0" animBg="1"/>
      <p:bldP spid="27" grpId="0"/>
      <p:bldP spid="28" grpId="0"/>
      <p:bldP spid="2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679948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335669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637510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733491" y="1916879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4669400" y="137484"/>
            <a:ext cx="66601" cy="4432219"/>
          </a:xfrm>
          <a:prstGeom prst="bentConnector3">
            <a:avLst>
              <a:gd name="adj1" fmla="val 79271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251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19231</TotalTime>
  <Words>491</Words>
  <Application>Microsoft Macintosh PowerPoint</Application>
  <PresentationFormat>On-screen Show (4:3)</PresentationFormat>
  <Paragraphs>99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Arial</vt:lpstr>
      <vt:lpstr>Calibri</vt:lpstr>
      <vt:lpstr>Cambria Math</vt:lpstr>
      <vt:lpstr>Office Theme</vt:lpstr>
      <vt:lpstr>BIOE 498 / BIOE 599  Advanced Biological Control Systems   Lecture 6: Building Closed Loop Testbeds  </vt:lpstr>
      <vt:lpstr>Control Architecture</vt:lpstr>
      <vt:lpstr>Open Loop System</vt:lpstr>
      <vt:lpstr>PI Controller</vt:lpstr>
      <vt:lpstr>Interconnect Connections for NonlinearIOSystem Objects</vt:lpstr>
      <vt:lpstr>Wolf Closed Loop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250</cp:revision>
  <dcterms:created xsi:type="dcterms:W3CDTF">2008-11-04T22:35:39Z</dcterms:created>
  <dcterms:modified xsi:type="dcterms:W3CDTF">2023-01-24T21:01:34Z</dcterms:modified>
</cp:coreProperties>
</file>