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506" r:id="rId3"/>
    <p:sldId id="544" r:id="rId4"/>
    <p:sldId id="433" r:id="rId5"/>
    <p:sldId id="502" r:id="rId6"/>
    <p:sldId id="552" r:id="rId7"/>
    <p:sldId id="545" r:id="rId8"/>
    <p:sldId id="551" r:id="rId9"/>
    <p:sldId id="543" r:id="rId10"/>
    <p:sldId id="547" r:id="rId11"/>
    <p:sldId id="548" r:id="rId12"/>
    <p:sldId id="550" r:id="rId13"/>
    <p:sldId id="546" r:id="rId14"/>
    <p:sldId id="549" r:id="rId15"/>
    <p:sldId id="505" r:id="rId16"/>
    <p:sldId id="510" r:id="rId17"/>
    <p:sldId id="508" r:id="rId18"/>
    <p:sldId id="494" r:id="rId19"/>
    <p:sldId id="507" r:id="rId20"/>
    <p:sldId id="529" r:id="rId21"/>
    <p:sldId id="517" r:id="rId22"/>
    <p:sldId id="512" r:id="rId23"/>
    <p:sldId id="530" r:id="rId24"/>
    <p:sldId id="531" r:id="rId25"/>
    <p:sldId id="542" r:id="rId26"/>
    <p:sldId id="537" r:id="rId27"/>
    <p:sldId id="515" r:id="rId28"/>
    <p:sldId id="538" r:id="rId29"/>
    <p:sldId id="539" r:id="rId30"/>
    <p:sldId id="540" r:id="rId31"/>
    <p:sldId id="533" r:id="rId32"/>
    <p:sldId id="553" r:id="rId3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7"/>
    <p:restoredTop sz="86359"/>
  </p:normalViewPr>
  <p:slideViewPr>
    <p:cSldViewPr snapToGrid="0" snapToObjects="1">
      <p:cViewPr varScale="1">
        <p:scale>
          <a:sx n="137" d="100"/>
          <a:sy n="137" d="100"/>
        </p:scale>
        <p:origin x="16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2/5/24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2/5/24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 gain for constant amplification: 5</a:t>
            </a:r>
          </a:p>
          <a:p>
            <a:r>
              <a:rPr lang="en-US" dirty="0"/>
              <a:t>DC gain for exponential: 1/a</a:t>
            </a:r>
          </a:p>
          <a:p>
            <a:r>
              <a:rPr lang="en-US" dirty="0"/>
              <a:t>DC gain for filter: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254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7" Type="http://schemas.openxmlformats.org/officeDocument/2006/relationships/image" Target="../media/image4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2.png"/><Relationship Id="rId4" Type="http://schemas.openxmlformats.org/officeDocument/2006/relationships/image" Target="../media/image39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0.png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1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400.png"/><Relationship Id="rId7" Type="http://schemas.openxmlformats.org/officeDocument/2006/relationships/image" Target="../media/image56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410.png"/><Relationship Id="rId9" Type="http://schemas.openxmlformats.org/officeDocument/2006/relationships/image" Target="../media/image4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3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190.png"/><Relationship Id="rId10" Type="http://schemas.openxmlformats.org/officeDocument/2006/relationships/image" Target="../media/image230.png"/><Relationship Id="rId4" Type="http://schemas.openxmlformats.org/officeDocument/2006/relationships/image" Target="../media/image180.png"/><Relationship Id="rId9" Type="http://schemas.openxmlformats.org/officeDocument/2006/relationships/image" Target="../media/image2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Linear Time Invariant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in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/>
              <p:nvPr/>
            </p:nvSpPr>
            <p:spPr>
              <a:xfrm>
                <a:off x="592741" y="4304040"/>
                <a:ext cx="8090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z-transform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, delayed by one time unit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1" y="4304040"/>
                <a:ext cx="8090452" cy="369332"/>
              </a:xfrm>
              <a:prstGeom prst="rect">
                <a:avLst/>
              </a:prstGeom>
              <a:blipFill>
                <a:blip r:embed="rId2"/>
                <a:stretch>
                  <a:fillRect l="-62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549798" y="4816703"/>
                <a:ext cx="791960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8" y="4816703"/>
                <a:ext cx="7919604" cy="280077"/>
              </a:xfrm>
              <a:prstGeom prst="rect">
                <a:avLst/>
              </a:prstGeom>
              <a:blipFill>
                <a:blip r:embed="rId3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F512D-3188-43CC-603F-71BB6050B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88823"/>
              </p:ext>
            </p:extLst>
          </p:nvPr>
        </p:nvGraphicFramePr>
        <p:xfrm>
          <a:off x="2407870" y="924565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DA28B7-8EEB-83EE-64DE-3D3335F29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03197"/>
              </p:ext>
            </p:extLst>
          </p:nvPr>
        </p:nvGraphicFramePr>
        <p:xfrm>
          <a:off x="2407870" y="2760203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D60B11-7D9D-03F8-5A7E-01BD646320FD}"/>
                  </a:ext>
                </a:extLst>
              </p:cNvPr>
              <p:cNvSpPr txBox="1"/>
              <p:nvPr/>
            </p:nvSpPr>
            <p:spPr>
              <a:xfrm>
                <a:off x="386325" y="1256427"/>
                <a:ext cx="1535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original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D60B11-7D9D-03F8-5A7E-01BD6463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1256427"/>
                <a:ext cx="1535228" cy="369332"/>
              </a:xfrm>
              <a:prstGeom prst="rect">
                <a:avLst/>
              </a:prstGeom>
              <a:blipFill>
                <a:blip r:embed="rId4"/>
                <a:stretch>
                  <a:fillRect l="-3279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1CAEA-B1A7-16C4-79D1-59685256AB7E}"/>
                  </a:ext>
                </a:extLst>
              </p:cNvPr>
              <p:cNvSpPr txBox="1"/>
              <p:nvPr/>
            </p:nvSpPr>
            <p:spPr>
              <a:xfrm>
                <a:off x="386325" y="2959829"/>
                <a:ext cx="1366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1CAEA-B1A7-16C4-79D1-59685256A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2959829"/>
                <a:ext cx="1366080" cy="369332"/>
              </a:xfrm>
              <a:prstGeom prst="rect">
                <a:avLst/>
              </a:prstGeom>
              <a:blipFill>
                <a:blip r:embed="rId5"/>
                <a:stretch>
                  <a:fillRect l="-3704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079F20-5BCA-7E03-867C-296094A5F424}"/>
                  </a:ext>
                </a:extLst>
              </p:cNvPr>
              <p:cNvSpPr txBox="1"/>
              <p:nvPr/>
            </p:nvSpPr>
            <p:spPr>
              <a:xfrm>
                <a:off x="607671" y="3960180"/>
                <a:ext cx="642567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079F20-5BCA-7E03-867C-296094A5F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1" y="3960180"/>
                <a:ext cx="6425670" cy="280077"/>
              </a:xfrm>
              <a:prstGeom prst="rect">
                <a:avLst/>
              </a:prstGeom>
              <a:blipFill>
                <a:blip r:embed="rId6"/>
                <a:stretch>
                  <a:fillRect l="-395"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A44435-15B0-5E7D-656B-3E1287B10B76}"/>
                  </a:ext>
                </a:extLst>
              </p:cNvPr>
              <p:cNvSpPr txBox="1"/>
              <p:nvPr/>
            </p:nvSpPr>
            <p:spPr>
              <a:xfrm>
                <a:off x="640968" y="5197215"/>
                <a:ext cx="8090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z-transform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shifted by one time unit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A44435-15B0-5E7D-656B-3E1287B1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8" y="5197215"/>
                <a:ext cx="8090452" cy="369332"/>
              </a:xfrm>
              <a:prstGeom prst="rect">
                <a:avLst/>
              </a:prstGeom>
              <a:blipFill>
                <a:blip r:embed="rId7"/>
                <a:stretch>
                  <a:fillRect l="-62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10E977C-435B-E5C0-1DBD-2D63680F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16043"/>
              </p:ext>
            </p:extLst>
          </p:nvPr>
        </p:nvGraphicFramePr>
        <p:xfrm>
          <a:off x="2407870" y="1829495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E75989-631E-3B7F-49DE-A7B227A79C40}"/>
                  </a:ext>
                </a:extLst>
              </p:cNvPr>
              <p:cNvSpPr txBox="1"/>
              <p:nvPr/>
            </p:nvSpPr>
            <p:spPr>
              <a:xfrm>
                <a:off x="386325" y="1972108"/>
                <a:ext cx="1409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E75989-631E-3B7F-49DE-A7B227A7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1972108"/>
                <a:ext cx="1409360" cy="369332"/>
              </a:xfrm>
              <a:prstGeom prst="rect">
                <a:avLst/>
              </a:prstGeom>
              <a:blipFill>
                <a:blip r:embed="rId8"/>
                <a:stretch>
                  <a:fillRect l="-357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501B1D-14A9-ECD3-9AE4-BEDBFD9EF342}"/>
                  </a:ext>
                </a:extLst>
              </p:cNvPr>
              <p:cNvSpPr txBox="1"/>
              <p:nvPr/>
            </p:nvSpPr>
            <p:spPr>
              <a:xfrm>
                <a:off x="586450" y="5640434"/>
                <a:ext cx="678544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10.1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/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501B1D-14A9-ECD3-9AE4-BEDBFD9EF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50" y="5640434"/>
                <a:ext cx="6785447" cy="300660"/>
              </a:xfrm>
              <a:prstGeom prst="rect">
                <a:avLst/>
              </a:prstGeom>
              <a:blipFill>
                <a:blip r:embed="rId9"/>
                <a:stretch>
                  <a:fillRect l="-187" r="-74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71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8" grpId="0"/>
      <p:bldP spid="39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0158-A031-9D78-030F-62F57D2B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CCDAB-166E-1E32-27BC-0A5FFDACB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95B793-29CB-64AB-B763-8A1DF01DB647}"/>
                  </a:ext>
                </a:extLst>
              </p:cNvPr>
              <p:cNvSpPr txBox="1"/>
              <p:nvPr/>
            </p:nvSpPr>
            <p:spPr>
              <a:xfrm>
                <a:off x="2612590" y="1487409"/>
                <a:ext cx="1905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10, 0,15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95B793-29CB-64AB-B763-8A1DF01DB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90" y="1487409"/>
                <a:ext cx="1905971" cy="276999"/>
              </a:xfrm>
              <a:prstGeom prst="rect">
                <a:avLst/>
              </a:prstGeom>
              <a:blipFill>
                <a:blip r:embed="rId2"/>
                <a:stretch>
                  <a:fillRect l="-1987" r="-264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E8127E-FA4A-9F5A-B130-FBD80155B0DC}"/>
                  </a:ext>
                </a:extLst>
              </p:cNvPr>
              <p:cNvSpPr txBox="1"/>
              <p:nvPr/>
            </p:nvSpPr>
            <p:spPr>
              <a:xfrm>
                <a:off x="2560980" y="1850693"/>
                <a:ext cx="310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E8127E-FA4A-9F5A-B130-FBD80155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80" y="1850693"/>
                <a:ext cx="310104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BB6883-D4E5-4FBE-38CF-C1E836403DD1}"/>
                  </a:ext>
                </a:extLst>
              </p:cNvPr>
              <p:cNvSpPr txBox="1"/>
              <p:nvPr/>
            </p:nvSpPr>
            <p:spPr>
              <a:xfrm>
                <a:off x="2605966" y="2415062"/>
                <a:ext cx="1693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2, 3,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BB6883-D4E5-4FBE-38CF-C1E836403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66" y="2415062"/>
                <a:ext cx="1693284" cy="276999"/>
              </a:xfrm>
              <a:prstGeom prst="rect">
                <a:avLst/>
              </a:prstGeom>
              <a:blipFill>
                <a:blip r:embed="rId4"/>
                <a:stretch>
                  <a:fillRect l="-2222" r="-22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B87373-6D1F-CE39-CBC2-6AFC170A53CF}"/>
                  </a:ext>
                </a:extLst>
              </p:cNvPr>
              <p:cNvSpPr txBox="1"/>
              <p:nvPr/>
            </p:nvSpPr>
            <p:spPr>
              <a:xfrm>
                <a:off x="2554356" y="2778346"/>
                <a:ext cx="27096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B87373-6D1F-CE39-CBC2-6AFC170A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6" y="2778346"/>
                <a:ext cx="2709653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4AD51-49DB-3AA4-B96B-8A3986023F2B}"/>
                  </a:ext>
                </a:extLst>
              </p:cNvPr>
              <p:cNvSpPr txBox="1"/>
              <p:nvPr/>
            </p:nvSpPr>
            <p:spPr>
              <a:xfrm>
                <a:off x="2554356" y="3787816"/>
                <a:ext cx="5362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4AD51-49DB-3AA4-B96B-8A3986023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6" y="3787816"/>
                <a:ext cx="5362430" cy="276999"/>
              </a:xfrm>
              <a:prstGeom prst="rect">
                <a:avLst/>
              </a:prstGeom>
              <a:blipFill>
                <a:blip r:embed="rId6"/>
                <a:stretch>
                  <a:fillRect l="-47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E5CC821-5C4D-5F31-6024-88B32E6AAC18}"/>
              </a:ext>
            </a:extLst>
          </p:cNvPr>
          <p:cNvSpPr txBox="1"/>
          <p:nvPr/>
        </p:nvSpPr>
        <p:spPr>
          <a:xfrm>
            <a:off x="1808922" y="4880113"/>
            <a:ext cx="582162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The z-transform of the sum of two time series is the sum of the z-transforms.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BFBBFA-CFCB-EDFE-10ED-E00E0D6E2F72}"/>
                  </a:ext>
                </a:extLst>
              </p:cNvPr>
              <p:cNvSpPr txBox="1"/>
              <p:nvPr/>
            </p:nvSpPr>
            <p:spPr>
              <a:xfrm>
                <a:off x="2642616" y="3261945"/>
                <a:ext cx="2014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=6, 12, 3, 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BFBBFA-CFCB-EDFE-10ED-E00E0D6E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6" y="3261945"/>
                <a:ext cx="2014462" cy="276999"/>
              </a:xfrm>
              <a:prstGeom prst="rect">
                <a:avLst/>
              </a:prstGeom>
              <a:blipFill>
                <a:blip r:embed="rId7"/>
                <a:stretch>
                  <a:fillRect l="-1258" r="-62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0158-A031-9D78-030F-62F57D2B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a Constant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CCDAB-166E-1E32-27BC-0A5FFDACB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44438D-4211-3DB2-40C6-7206C5C9EC89}"/>
                  </a:ext>
                </a:extLst>
              </p:cNvPr>
              <p:cNvSpPr txBox="1"/>
              <p:nvPr/>
            </p:nvSpPr>
            <p:spPr>
              <a:xfrm>
                <a:off x="3030820" y="1352076"/>
                <a:ext cx="1944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10, 0, 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44438D-4211-3DB2-40C6-7206C5C9E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820" y="1352076"/>
                <a:ext cx="1944442" cy="276999"/>
              </a:xfrm>
              <a:prstGeom prst="rect">
                <a:avLst/>
              </a:prstGeom>
              <a:blipFill>
                <a:blip r:embed="rId2"/>
                <a:stretch>
                  <a:fillRect l="-1948" r="-259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D6B876-062C-C7F4-94A3-72953F8D1769}"/>
                  </a:ext>
                </a:extLst>
              </p:cNvPr>
              <p:cNvSpPr txBox="1"/>
              <p:nvPr/>
            </p:nvSpPr>
            <p:spPr>
              <a:xfrm>
                <a:off x="2979210" y="1715360"/>
                <a:ext cx="310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D6B876-062C-C7F4-94A3-72953F8D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10" y="1715360"/>
                <a:ext cx="310104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BFFD6-77EF-2D1B-5B73-9F6212665FC6}"/>
                  </a:ext>
                </a:extLst>
              </p:cNvPr>
              <p:cNvSpPr txBox="1"/>
              <p:nvPr/>
            </p:nvSpPr>
            <p:spPr>
              <a:xfrm>
                <a:off x="3054013" y="2120705"/>
                <a:ext cx="2078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=15, 30, 0, 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BFFD6-77EF-2D1B-5B73-9F6212665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13" y="2120705"/>
                <a:ext cx="2078005" cy="276999"/>
              </a:xfrm>
              <a:prstGeom prst="rect">
                <a:avLst/>
              </a:prstGeom>
              <a:blipFill>
                <a:blip r:embed="rId4"/>
                <a:stretch>
                  <a:fillRect l="-1818" r="-181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C206EF-832B-FAF1-FFC9-E28A58EF2101}"/>
                  </a:ext>
                </a:extLst>
              </p:cNvPr>
              <p:cNvSpPr txBox="1"/>
              <p:nvPr/>
            </p:nvSpPr>
            <p:spPr>
              <a:xfrm>
                <a:off x="3002403" y="2483989"/>
                <a:ext cx="3139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C206EF-832B-FAF1-FFC9-E28A58EF2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403" y="2483989"/>
                <a:ext cx="3139193" cy="276999"/>
              </a:xfrm>
              <a:prstGeom prst="rect">
                <a:avLst/>
              </a:prstGeom>
              <a:blipFill>
                <a:blip r:embed="rId5"/>
                <a:stretch>
                  <a:fillRect l="-12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87936F-50AF-060B-40D2-4ABF4E9E21EC}"/>
                  </a:ext>
                </a:extLst>
              </p:cNvPr>
              <p:cNvSpPr txBox="1"/>
              <p:nvPr/>
            </p:nvSpPr>
            <p:spPr>
              <a:xfrm>
                <a:off x="3055413" y="2944501"/>
                <a:ext cx="1522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87936F-50AF-060B-40D2-4ABF4E9E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13" y="2944501"/>
                <a:ext cx="1522533" cy="276999"/>
              </a:xfrm>
              <a:prstGeom prst="rect">
                <a:avLst/>
              </a:prstGeom>
              <a:blipFill>
                <a:blip r:embed="rId6"/>
                <a:stretch>
                  <a:fillRect l="-4959" r="-165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FDE46B0-F57E-8397-3FDA-23C7AEC209AC}"/>
              </a:ext>
            </a:extLst>
          </p:cNvPr>
          <p:cNvSpPr txBox="1"/>
          <p:nvPr/>
        </p:nvSpPr>
        <p:spPr>
          <a:xfrm>
            <a:off x="1696884" y="4511699"/>
            <a:ext cx="55162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The z-transform of the product of a constant times a time series is the constant times the z-transform of the time series.</a:t>
            </a:r>
          </a:p>
        </p:txBody>
      </p:sp>
    </p:spTree>
    <p:extLst>
      <p:ext uri="{BB962C8B-B14F-4D97-AF65-F5344CB8AC3E}">
        <p14:creationId xmlns:p14="http://schemas.microsoft.com/office/powerpoint/2010/main" val="57842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Find the z-Transform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0CFA16-C44B-A3C0-4DB3-B695259B623C}"/>
              </a:ext>
            </a:extLst>
          </p:cNvPr>
          <p:cNvGrpSpPr/>
          <p:nvPr/>
        </p:nvGrpSpPr>
        <p:grpSpPr>
          <a:xfrm>
            <a:off x="1027046" y="1341783"/>
            <a:ext cx="4542907" cy="369332"/>
            <a:chOff x="1053548" y="1152942"/>
            <a:chExt cx="454290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D7A692-134E-B095-2B6A-F68B24C7D98B}"/>
                    </a:ext>
                  </a:extLst>
                </p:cNvPr>
                <p:cNvSpPr txBox="1"/>
                <p:nvPr/>
              </p:nvSpPr>
              <p:spPr>
                <a:xfrm>
                  <a:off x="3836038" y="1177220"/>
                  <a:ext cx="17604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D7A692-134E-B095-2B6A-F68B24C7D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038" y="1177220"/>
                  <a:ext cx="176041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878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44CB7D-FD87-E5E0-207F-1FB67BA9ADF8}"/>
                </a:ext>
              </a:extLst>
            </p:cNvPr>
            <p:cNvSpPr txBox="1"/>
            <p:nvPr/>
          </p:nvSpPr>
          <p:spPr>
            <a:xfrm>
              <a:off x="1053548" y="1152942"/>
              <a:ext cx="2852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A. Find the z-transform of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CB2F96-166A-CBFC-C631-8303E3912E99}"/>
              </a:ext>
            </a:extLst>
          </p:cNvPr>
          <p:cNvSpPr txBox="1"/>
          <p:nvPr/>
        </p:nvSpPr>
        <p:spPr>
          <a:xfrm>
            <a:off x="1027046" y="306977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 For which values of </a:t>
            </a:r>
            <a:r>
              <a:rPr lang="en-US" i="1" dirty="0"/>
              <a:t>a</a:t>
            </a:r>
            <a:r>
              <a:rPr lang="en-US" dirty="0"/>
              <a:t> is this signal bounded (stable)?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6F95A-2BBE-540B-6C3B-90BA81C2B1BD}"/>
                  </a:ext>
                </a:extLst>
              </p:cNvPr>
              <p:cNvSpPr txBox="1"/>
              <p:nvPr/>
            </p:nvSpPr>
            <p:spPr>
              <a:xfrm>
                <a:off x="1391480" y="3488635"/>
                <a:ext cx="164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6F95A-2BBE-540B-6C3B-90BA81C2B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0" y="3488635"/>
                <a:ext cx="1645835" cy="369332"/>
              </a:xfrm>
              <a:prstGeom prst="rect">
                <a:avLst/>
              </a:prstGeom>
              <a:blipFill>
                <a:blip r:embed="rId3"/>
                <a:stretch>
                  <a:fillRect l="-305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6EAEEEF-958C-8412-0C1B-04CA61D0E36B}"/>
              </a:ext>
            </a:extLst>
          </p:cNvPr>
          <p:cNvGrpSpPr/>
          <p:nvPr/>
        </p:nvGrpSpPr>
        <p:grpSpPr>
          <a:xfrm>
            <a:off x="1391480" y="2067338"/>
            <a:ext cx="6921318" cy="499169"/>
            <a:chOff x="1441170" y="2067338"/>
            <a:chExt cx="6921318" cy="499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5E2989-52E1-03E2-0D07-255CBA4FE555}"/>
                    </a:ext>
                  </a:extLst>
                </p:cNvPr>
                <p:cNvSpPr txBox="1"/>
                <p:nvPr/>
              </p:nvSpPr>
              <p:spPr>
                <a:xfrm>
                  <a:off x="1441170" y="2080797"/>
                  <a:ext cx="6921318" cy="4857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Answer: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5E2989-52E1-03E2-0D07-255CBA4FE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170" y="2080797"/>
                  <a:ext cx="6921318" cy="485710"/>
                </a:xfrm>
                <a:prstGeom prst="rect">
                  <a:avLst/>
                </a:prstGeom>
                <a:blipFill>
                  <a:blip r:embed="rId4"/>
                  <a:stretch>
                    <a:fillRect l="-2015" t="-80000" b="-10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A681249-7F17-97CE-C135-B334C962EA21}"/>
                    </a:ext>
                  </a:extLst>
                </p:cNvPr>
                <p:cNvSpPr txBox="1"/>
                <p:nvPr/>
              </p:nvSpPr>
              <p:spPr>
                <a:xfrm>
                  <a:off x="5933658" y="2067338"/>
                  <a:ext cx="20197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A681249-7F17-97CE-C135-B334C962E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658" y="2067338"/>
                  <a:ext cx="20197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1765" r="-588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D7BEE0-58AC-3770-67E8-6A64E86A071C}"/>
                  </a:ext>
                </a:extLst>
              </p:cNvPr>
              <p:cNvSpPr txBox="1"/>
              <p:nvPr/>
            </p:nvSpPr>
            <p:spPr>
              <a:xfrm>
                <a:off x="1027046" y="4235963"/>
                <a:ext cx="663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C. Does the signal converge faster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or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D7BEE0-58AC-3770-67E8-6A64E86A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46" y="4235963"/>
                <a:ext cx="6636817" cy="369332"/>
              </a:xfrm>
              <a:prstGeom prst="rect">
                <a:avLst/>
              </a:prstGeom>
              <a:blipFill>
                <a:blip r:embed="rId6"/>
                <a:stretch>
                  <a:fillRect l="-76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A1C550-FD8E-9B3F-9738-CB80646983A4}"/>
                  </a:ext>
                </a:extLst>
              </p:cNvPr>
              <p:cNvSpPr txBox="1"/>
              <p:nvPr/>
            </p:nvSpPr>
            <p:spPr>
              <a:xfrm>
                <a:off x="1391480" y="4794450"/>
                <a:ext cx="1730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A1C550-FD8E-9B3F-9738-CB8064698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0" y="4794450"/>
                <a:ext cx="1730795" cy="369332"/>
              </a:xfrm>
              <a:prstGeom prst="rect">
                <a:avLst/>
              </a:prstGeom>
              <a:blipFill>
                <a:blip r:embed="rId7"/>
                <a:stretch>
                  <a:fillRect l="-292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881E-0795-210F-C475-E14E3900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Discrete to Continuous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0A763-0132-D6F2-B364-11921F77F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65071-ADBF-8D4B-44EE-70DFDDC32374}"/>
                  </a:ext>
                </a:extLst>
              </p:cNvPr>
              <p:cNvSpPr txBox="1"/>
              <p:nvPr/>
            </p:nvSpPr>
            <p:spPr>
              <a:xfrm>
                <a:off x="407508" y="1152940"/>
                <a:ext cx="2680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65071-ADBF-8D4B-44EE-70DFDDC3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8" y="1152940"/>
                <a:ext cx="2680606" cy="276999"/>
              </a:xfrm>
              <a:prstGeom prst="rect">
                <a:avLst/>
              </a:prstGeom>
              <a:blipFill>
                <a:blip r:embed="rId2"/>
                <a:stretch>
                  <a:fillRect l="-1887" r="-235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2F1E0-179D-1860-7B80-BF18ABCA2709}"/>
                  </a:ext>
                </a:extLst>
              </p:cNvPr>
              <p:cNvSpPr txBox="1"/>
              <p:nvPr/>
            </p:nvSpPr>
            <p:spPr>
              <a:xfrm>
                <a:off x="1593199" y="1809729"/>
                <a:ext cx="4958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2F1E0-179D-1860-7B80-BF18ABCA2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1809729"/>
                <a:ext cx="4958280" cy="276999"/>
              </a:xfrm>
              <a:prstGeom prst="rect">
                <a:avLst/>
              </a:prstGeom>
              <a:blipFill>
                <a:blip r:embed="rId3"/>
                <a:stretch>
                  <a:fillRect l="-767" r="-127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BC1114-9446-CD7B-4CE9-85F625548541}"/>
                  </a:ext>
                </a:extLst>
              </p:cNvPr>
              <p:cNvSpPr txBox="1"/>
              <p:nvPr/>
            </p:nvSpPr>
            <p:spPr>
              <a:xfrm>
                <a:off x="3854745" y="967410"/>
                <a:ext cx="4907817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BC1114-9446-CD7B-4CE9-85F625548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45" y="967410"/>
                <a:ext cx="4907817" cy="537519"/>
              </a:xfrm>
              <a:prstGeom prst="rect">
                <a:avLst/>
              </a:prstGeom>
              <a:blipFill>
                <a:blip r:embed="rId4"/>
                <a:stretch>
                  <a:fillRect l="-775" t="-2326" r="-1292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>
            <a:extLst>
              <a:ext uri="{FF2B5EF4-FFF2-40B4-BE49-F238E27FC236}">
                <a16:creationId xmlns:a16="http://schemas.microsoft.com/office/drawing/2014/main" id="{B2188886-6AF4-1176-5A59-26B2910395C2}"/>
              </a:ext>
            </a:extLst>
          </p:cNvPr>
          <p:cNvSpPr/>
          <p:nvPr/>
        </p:nvSpPr>
        <p:spPr>
          <a:xfrm>
            <a:off x="3250098" y="1211927"/>
            <a:ext cx="405867" cy="138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37CBB1-E135-243D-5AFD-A18664898FA6}"/>
                  </a:ext>
                </a:extLst>
              </p:cNvPr>
              <p:cNvSpPr txBox="1"/>
              <p:nvPr/>
            </p:nvSpPr>
            <p:spPr>
              <a:xfrm>
                <a:off x="1593199" y="2330323"/>
                <a:ext cx="4388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37CBB1-E135-243D-5AFD-A1866489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2330323"/>
                <a:ext cx="4388958" cy="276999"/>
              </a:xfrm>
              <a:prstGeom prst="rect">
                <a:avLst/>
              </a:prstGeom>
              <a:blipFill>
                <a:blip r:embed="rId5"/>
                <a:stretch>
                  <a:fillRect l="-867" r="-144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9C7D5D-6DAB-65C5-C94A-00198CCDC2D5}"/>
                  </a:ext>
                </a:extLst>
              </p:cNvPr>
              <p:cNvSpPr txBox="1"/>
              <p:nvPr/>
            </p:nvSpPr>
            <p:spPr>
              <a:xfrm>
                <a:off x="1593199" y="2820698"/>
                <a:ext cx="441544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9C7D5D-6DAB-65C5-C94A-00198CCD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2820698"/>
                <a:ext cx="4415440" cy="537519"/>
              </a:xfrm>
              <a:prstGeom prst="rect">
                <a:avLst/>
              </a:prstGeom>
              <a:blipFill>
                <a:blip r:embed="rId6"/>
                <a:stretch>
                  <a:fillRect l="-573" t="-2326" r="-114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648E0D-CC2D-E829-D408-13891A9C575B}"/>
                  </a:ext>
                </a:extLst>
              </p:cNvPr>
              <p:cNvSpPr txBox="1"/>
              <p:nvPr/>
            </p:nvSpPr>
            <p:spPr>
              <a:xfrm>
                <a:off x="1593199" y="3722406"/>
                <a:ext cx="5587555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/>
                      </m:fun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648E0D-CC2D-E829-D408-13891A9C5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3722406"/>
                <a:ext cx="5587555" cy="537519"/>
              </a:xfrm>
              <a:prstGeom prst="rect">
                <a:avLst/>
              </a:prstGeom>
              <a:blipFill>
                <a:blip r:embed="rId7"/>
                <a:stretch>
                  <a:fillRect t="-2326" r="-90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3C439-ADBA-FCEC-4DCC-148AF657151F}"/>
                  </a:ext>
                </a:extLst>
              </p:cNvPr>
              <p:cNvSpPr txBox="1"/>
              <p:nvPr/>
            </p:nvSpPr>
            <p:spPr>
              <a:xfrm>
                <a:off x="765313" y="4535370"/>
                <a:ext cx="4572000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3C439-ADBA-FCEC-4DCC-148AF6571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13" y="4535370"/>
                <a:ext cx="4572000" cy="629852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30F54-26B3-0190-F278-62A86ED24939}"/>
                  </a:ext>
                </a:extLst>
              </p:cNvPr>
              <p:cNvSpPr txBox="1"/>
              <p:nvPr/>
            </p:nvSpPr>
            <p:spPr>
              <a:xfrm>
                <a:off x="4159960" y="4557612"/>
                <a:ext cx="457200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30F54-26B3-0190-F278-62A86ED24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960" y="4557612"/>
                <a:ext cx="4572000" cy="612732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65DE0F-7487-7BC5-8013-567919CEB67B}"/>
                  </a:ext>
                </a:extLst>
              </p:cNvPr>
              <p:cNvSpPr txBox="1"/>
              <p:nvPr/>
            </p:nvSpPr>
            <p:spPr>
              <a:xfrm>
                <a:off x="1073425" y="5780583"/>
                <a:ext cx="7465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bounded? How does this relate to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is bounded?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65DE0F-7487-7BC5-8013-567919CE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5" y="5780583"/>
                <a:ext cx="7465826" cy="369332"/>
              </a:xfrm>
              <a:prstGeom prst="rect">
                <a:avLst/>
              </a:prstGeom>
              <a:blipFill>
                <a:blip r:embed="rId10"/>
                <a:stretch>
                  <a:fillRect l="-67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3297E6-F353-44EC-3F2D-46012D602B5E}"/>
                  </a:ext>
                </a:extLst>
              </p:cNvPr>
              <p:cNvSpPr txBox="1"/>
              <p:nvPr/>
            </p:nvSpPr>
            <p:spPr>
              <a:xfrm>
                <a:off x="2175143" y="6187973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3297E6-F353-44EC-3F2D-46012D60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143" y="6187973"/>
                <a:ext cx="638573" cy="276999"/>
              </a:xfrm>
              <a:prstGeom prst="rect">
                <a:avLst/>
              </a:prstGeom>
              <a:blipFill>
                <a:blip r:embed="rId11"/>
                <a:stretch>
                  <a:fillRect l="-392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0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1"/>
      <p:bldP spid="7" grpId="2"/>
      <p:bldP spid="8" grpId="0" animBg="1"/>
      <p:bldP spid="9" grpId="0"/>
      <p:bldP spid="10" grpId="0"/>
      <p:bldP spid="11" grpId="0"/>
      <p:bldP spid="13" grpId="0"/>
      <p:bldP spid="14" grpId="0"/>
      <p:bldP spid="15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First Order Linear Time Invariant (LTI)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457" y="1008887"/>
                <a:ext cx="6821889" cy="4107123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sz="2400" dirty="0"/>
                  <a:t>Differential equation</a:t>
                </a:r>
                <a:r>
                  <a:rPr lang="en-US" sz="2400" b="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b="0" dirty="0"/>
                  <a:t>This system generates a signal</a:t>
                </a:r>
              </a:p>
              <a:p>
                <a:r>
                  <a:rPr lang="en-US" sz="2400" dirty="0"/>
                  <a:t>Solving the differential equation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Guess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; 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Substitute the guess into the differential equation.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the </a:t>
                </a:r>
                <a:r>
                  <a:rPr lang="en-US" sz="1600" b="1" dirty="0"/>
                  <a:t>characteristic</a:t>
                </a:r>
                <a:r>
                  <a:rPr lang="en-US" sz="1600" dirty="0"/>
                  <a:t> equation.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Solve the characteristic equation. The solutions are the </a:t>
                </a:r>
                <a:r>
                  <a:rPr lang="en-US" sz="2000" b="1" u="sng" dirty="0"/>
                  <a:t>poles.</a:t>
                </a:r>
                <a:endParaRPr lang="en-US" sz="2000" b="1" i="1" u="sng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/>
                  <a:t>;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57" y="1008887"/>
                <a:ext cx="6821889" cy="4107123"/>
              </a:xfrm>
              <a:blipFill>
                <a:blip r:embed="rId2"/>
                <a:stretch>
                  <a:fillRect l="-1115" r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22" y="1304417"/>
            <a:ext cx="19177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1504A-F161-4456-EDD5-A845F9A2BFD7}"/>
              </a:ext>
            </a:extLst>
          </p:cNvPr>
          <p:cNvSpPr txBox="1"/>
          <p:nvPr/>
        </p:nvSpPr>
        <p:spPr>
          <a:xfrm>
            <a:off x="1064871" y="566340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</a:t>
            </a:r>
            <a:r>
              <a:rPr lang="en-US" dirty="0"/>
              <a:t> is found using the initial conditions.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319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Poles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570" y="1219200"/>
                <a:ext cx="7531768" cy="2154359"/>
              </a:xfrm>
            </p:spPr>
            <p:txBody>
              <a:bodyPr/>
              <a:lstStyle/>
              <a:p>
                <a:r>
                  <a:rPr lang="en-US" sz="2400" dirty="0"/>
                  <a:t>The poles are solutions to the characteristic equation. </a:t>
                </a:r>
              </a:p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pPr lvl="1"/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positive</a:t>
                </a:r>
              </a:p>
              <a:p>
                <a:pPr lvl="1"/>
                <a:r>
                  <a:rPr lang="en-US" sz="2000" dirty="0"/>
                  <a:t>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570" y="1219200"/>
                <a:ext cx="7531768" cy="2154359"/>
              </a:xfrm>
              <a:blipFill>
                <a:blip r:embed="rId2"/>
                <a:stretch>
                  <a:fillRect l="-1178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68" y="3515495"/>
            <a:ext cx="19177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A66A77-4679-7EDC-ED5A-029D99C1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03" y="3439295"/>
            <a:ext cx="2413000" cy="187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1C591-28AA-7123-09EB-BB1A4B5E8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250" y="3439295"/>
            <a:ext cx="2349500" cy="190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5AAACB-D70C-0BB4-DF21-B558FC937BDF}"/>
              </a:ext>
            </a:extLst>
          </p:cNvPr>
          <p:cNvSpPr txBox="1"/>
          <p:nvPr/>
        </p:nvSpPr>
        <p:spPr>
          <a:xfrm>
            <a:off x="1698859" y="55003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/>
              <p:nvPr/>
            </p:nvSpPr>
            <p:spPr>
              <a:xfrm>
                <a:off x="4572000" y="5529842"/>
                <a:ext cx="638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529842"/>
                <a:ext cx="638572" cy="276999"/>
              </a:xfrm>
              <a:prstGeom prst="rect">
                <a:avLst/>
              </a:prstGeom>
              <a:blipFill>
                <a:blip r:embed="rId7"/>
                <a:stretch>
                  <a:fillRect l="-3922" r="-588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/>
              <p:nvPr/>
            </p:nvSpPr>
            <p:spPr>
              <a:xfrm>
                <a:off x="7307541" y="5486231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1" y="5486231"/>
                <a:ext cx="638573" cy="276999"/>
              </a:xfrm>
              <a:prstGeom prst="rect">
                <a:avLst/>
              </a:prstGeom>
              <a:blipFill>
                <a:blip r:embed="rId8"/>
                <a:stretch>
                  <a:fillRect l="-3922" r="-784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033430-5073-C680-4326-886BDB80B0E5}"/>
                  </a:ext>
                </a:extLst>
              </p:cNvPr>
              <p:cNvSpPr txBox="1"/>
              <p:nvPr/>
            </p:nvSpPr>
            <p:spPr>
              <a:xfrm>
                <a:off x="1593803" y="5384631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033430-5073-C680-4326-886BDB80B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03" y="5384631"/>
                <a:ext cx="638573" cy="276999"/>
              </a:xfrm>
              <a:prstGeom prst="rect">
                <a:avLst/>
              </a:prstGeom>
              <a:blipFill>
                <a:blip r:embed="rId9"/>
                <a:stretch>
                  <a:fillRect l="-3922" r="-78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9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456512" cy="838200"/>
          </a:xfrm>
        </p:spPr>
        <p:txBody>
          <a:bodyPr/>
          <a:lstStyle/>
          <a:p>
            <a:r>
              <a:rPr lang="en-US" sz="2800" dirty="0"/>
              <a:t>High Order 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real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i="1" dirty="0"/>
                  <a:t>n</a:t>
                </a:r>
                <a:r>
                  <a:rPr lang="en-US" sz="2000" dirty="0"/>
                  <a:t> initial conditions</a:t>
                </a:r>
                <a:endParaRPr lang="en-US" sz="2000" b="0" dirty="0"/>
              </a:p>
              <a:p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are the poles of this equation</a:t>
                </a:r>
              </a:p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when an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is:</a:t>
                </a:r>
              </a:p>
              <a:p>
                <a:pPr lvl="1"/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positive</a:t>
                </a:r>
              </a:p>
              <a:p>
                <a:pPr lvl="1"/>
                <a:r>
                  <a:rPr lang="en-US" sz="2000" dirty="0"/>
                  <a:t>zero</a:t>
                </a:r>
              </a:p>
              <a:p>
                <a:pPr lvl="1"/>
                <a:r>
                  <a:rPr lang="en-US" sz="2000" dirty="0"/>
                  <a:t>imaginary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  <a:blipFill>
                <a:blip r:embed="rId2"/>
                <a:stretch>
                  <a:fillRect l="-1477" b="-6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D577EC-5502-2F20-D923-D3540B45F29F}"/>
              </a:ext>
            </a:extLst>
          </p:cNvPr>
          <p:cNvGrpSpPr/>
          <p:nvPr/>
        </p:nvGrpSpPr>
        <p:grpSpPr>
          <a:xfrm>
            <a:off x="5841786" y="1419632"/>
            <a:ext cx="2779772" cy="4547530"/>
            <a:chOff x="5841786" y="1419632"/>
            <a:chExt cx="2779772" cy="45475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5DBA02-8B9D-D896-AD7F-557D9359D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1786" y="1610061"/>
              <a:ext cx="2779772" cy="40281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6BBB20-0096-3ABC-6CC4-4821EA086ADC}"/>
                </a:ext>
              </a:extLst>
            </p:cNvPr>
            <p:cNvSpPr txBox="1"/>
            <p:nvPr/>
          </p:nvSpPr>
          <p:spPr>
            <a:xfrm>
              <a:off x="6725764" y="1419632"/>
              <a:ext cx="1035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order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AAB3CB-F39D-793F-2B09-C29078EB22CD}"/>
                </a:ext>
              </a:extLst>
            </p:cNvPr>
            <p:cNvSpPr txBox="1"/>
            <p:nvPr/>
          </p:nvSpPr>
          <p:spPr>
            <a:xfrm>
              <a:off x="6762664" y="2428683"/>
              <a:ext cx="10855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order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BD1D90-962A-0C02-E408-E051033F73B0}"/>
                </a:ext>
              </a:extLst>
            </p:cNvPr>
            <p:cNvSpPr txBox="1"/>
            <p:nvPr/>
          </p:nvSpPr>
          <p:spPr>
            <a:xfrm>
              <a:off x="6799561" y="3428105"/>
              <a:ext cx="10518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baseline="30000" dirty="0"/>
                <a:t>rd</a:t>
              </a:r>
              <a:r>
                <a:rPr lang="en-US" dirty="0"/>
                <a:t> order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947966-4BE9-E9BA-4B15-4376E284AB56}"/>
                </a:ext>
              </a:extLst>
            </p:cNvPr>
            <p:cNvSpPr txBox="1"/>
            <p:nvPr/>
          </p:nvSpPr>
          <p:spPr>
            <a:xfrm>
              <a:off x="6705875" y="4441018"/>
              <a:ext cx="1043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baseline="30000" dirty="0"/>
                <a:t>th</a:t>
              </a:r>
              <a:r>
                <a:rPr lang="en-US" dirty="0"/>
                <a:t> order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/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" r="-5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60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Tell Us About Stability and Oscillations</a:t>
            </a:r>
            <a:endParaRPr lang="en-US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(possibly complex) pole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  <a:blipFill>
                <a:blip r:embed="rId2"/>
                <a:stretch>
                  <a:fillRect l="-1481" t="-943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566601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)&lt;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566601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54" r="-20063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754" r="-1019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363" t="-1754" r="-127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7879" r="-3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7879" r="-2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87879" r="-101923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31915" r="-3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1915" r="-2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31915" r="-101923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12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011C-8089-0507-60EC-C04A7C1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424863" cy="838200"/>
          </a:xfrm>
        </p:spPr>
        <p:txBody>
          <a:bodyPr/>
          <a:lstStyle/>
          <a:p>
            <a:r>
              <a:rPr lang="en-US" dirty="0"/>
              <a:t>High Order Systems With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D862-5EE6-A3D5-1593-64A23816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79786"/>
            <a:ext cx="8229600" cy="1814660"/>
          </a:xfrm>
        </p:spPr>
        <p:txBody>
          <a:bodyPr/>
          <a:lstStyle/>
          <a:p>
            <a:r>
              <a:rPr lang="en-US" dirty="0"/>
              <a:t>This is getting complicated!</a:t>
            </a:r>
          </a:p>
          <a:p>
            <a:r>
              <a:rPr lang="en-US" dirty="0"/>
              <a:t>We need a simpler approach than solving in the time domain.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F289-437A-FFCF-6763-00D8E6F46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/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blipFill>
                <a:blip r:embed="rId2"/>
                <a:stretch>
                  <a:fillRect t="-133333" b="-1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C1D315E-4A73-5F23-91B8-4CFC69EA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4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5764-3DB3-EF22-C152-8DBBFD1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6AEB-805F-1325-C2A4-73A70010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models?</a:t>
            </a:r>
          </a:p>
          <a:p>
            <a:r>
              <a:rPr lang="en-US" dirty="0"/>
              <a:t>Discrete time analysis</a:t>
            </a:r>
          </a:p>
          <a:p>
            <a:r>
              <a:rPr lang="en-US" dirty="0"/>
              <a:t>Laplace transforms</a:t>
            </a:r>
          </a:p>
          <a:p>
            <a:pPr lvl="1"/>
            <a:r>
              <a:rPr lang="en-US" dirty="0"/>
              <a:t>Definition, calculation, poles</a:t>
            </a:r>
          </a:p>
          <a:p>
            <a:pPr lvl="1"/>
            <a:r>
              <a:rPr lang="en-US" dirty="0"/>
              <a:t>Solving high order approximations</a:t>
            </a:r>
          </a:p>
          <a:p>
            <a:r>
              <a:rPr lang="en-US" dirty="0"/>
              <a:t>Poles determine stability and oscillations.</a:t>
            </a:r>
          </a:p>
          <a:p>
            <a:r>
              <a:rPr lang="en-US" dirty="0"/>
              <a:t>Definition of transfer function.</a:t>
            </a:r>
          </a:p>
          <a:p>
            <a:r>
              <a:rPr lang="en-US" dirty="0"/>
              <a:t>Calculating DC 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F9456-3122-EF64-BE82-F57BC4B2E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034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pure imaginary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The Laplace transform is closely related to the Fourier transform and is the continuous analog to the z-transform.</a:t>
                </a:r>
              </a:p>
              <a:p>
                <a:r>
                  <a:rPr lang="en-US" dirty="0"/>
                  <a:t>Provides an easy way to find poles and DC gain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2663103" y="1219200"/>
                <a:ext cx="3810594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03" y="1219200"/>
                <a:ext cx="3810594" cy="799130"/>
              </a:xfrm>
              <a:prstGeom prst="rect">
                <a:avLst/>
              </a:prstGeom>
              <a:blipFill>
                <a:blip r:embed="rId3"/>
                <a:stretch>
                  <a:fillRect l="-4983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67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F0ED77-C4BF-D7C8-C539-A258987C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97" y="1993900"/>
            <a:ext cx="6502400" cy="170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/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/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1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blipFill>
                <a:blip r:embed="rId4"/>
                <a:stretch>
                  <a:fillRect r="-17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/>
              <p:nvPr/>
            </p:nvSpPr>
            <p:spPr>
              <a:xfrm>
                <a:off x="6290112" y="1626483"/>
                <a:ext cx="8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12" y="1626483"/>
                <a:ext cx="884922" cy="276999"/>
              </a:xfrm>
              <a:prstGeom prst="rect">
                <a:avLst/>
              </a:prstGeom>
              <a:blipFill>
                <a:blip r:embed="rId5"/>
                <a:stretch>
                  <a:fillRect l="-5714" r="-42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200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59" y="472280"/>
            <a:ext cx="6813242" cy="838200"/>
          </a:xfrm>
        </p:spPr>
        <p:txBody>
          <a:bodyPr/>
          <a:lstStyle/>
          <a:p>
            <a:r>
              <a:rPr lang="en-US" dirty="0"/>
              <a:t>Laplace Transforms of Basic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64271"/>
                <a:ext cx="8229600" cy="292126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(impulse at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(unit step at time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(ramp)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64271"/>
                <a:ext cx="8229600" cy="2921269"/>
              </a:xfrm>
              <a:blipFill>
                <a:blip r:embed="rId2"/>
                <a:stretch>
                  <a:fillRect l="-1389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1959704" y="1408407"/>
                <a:ext cx="3231281" cy="69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704" y="1408407"/>
                <a:ext cx="3231281" cy="691664"/>
              </a:xfrm>
              <a:prstGeom prst="rect">
                <a:avLst/>
              </a:prstGeom>
              <a:blipFill>
                <a:blip r:embed="rId3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41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86" y="398637"/>
            <a:ext cx="5332396" cy="838200"/>
          </a:xfrm>
        </p:spPr>
        <p:txBody>
          <a:bodyPr/>
          <a:lstStyle/>
          <a:p>
            <a:r>
              <a:rPr lang="en-US" dirty="0"/>
              <a:t>Laplace Transforms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blipFill>
                <a:blip r:embed="rId3"/>
                <a:stretch>
                  <a:fillRect t="-170423" b="-2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88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These Laplace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+∫8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65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8E35-9570-BF3E-B88B-86370D07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&amp; Laplace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pole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” is equivalent to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root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the denominator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”.</a:t>
                </a:r>
              </a:p>
              <a:p>
                <a:r>
                  <a:rPr lang="en-US" dirty="0"/>
                  <a:t>Examples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9F018-C58E-3372-BE08-DDC1BB892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377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poles? Are the systems stable?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	poles at 0. Step + impulse.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poles at -4, 0, 0.2. unstable.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7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67843" y="3384542"/>
                <a:ext cx="14339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3" y="3384542"/>
                <a:ext cx="1433919" cy="572914"/>
              </a:xfrm>
              <a:prstGeom prst="rect">
                <a:avLst/>
              </a:prstGeom>
              <a:blipFill>
                <a:blip r:embed="rId2"/>
                <a:stretch>
                  <a:fillRect l="-2632" t="-4348" r="-526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BDC927-D38F-F844-9ACD-2E84211BC8E5}"/>
              </a:ext>
            </a:extLst>
          </p:cNvPr>
          <p:cNvSpPr txBox="1"/>
          <p:nvPr/>
        </p:nvSpPr>
        <p:spPr>
          <a:xfrm>
            <a:off x="527750" y="2568707"/>
            <a:ext cx="74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14943" y="3602957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3" y="3602957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4412" r="-294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66523" y="3406909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23" y="3406909"/>
                <a:ext cx="772327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689934" y="958182"/>
            <a:ext cx="3189664" cy="1349640"/>
            <a:chOff x="85441" y="1873625"/>
            <a:chExt cx="5385913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65D3B-7898-B740-A1DC-70EF83C9F341}"/>
                </a:ext>
              </a:extLst>
            </p:cNvPr>
            <p:cNvSpPr txBox="1"/>
            <p:nvPr/>
          </p:nvSpPr>
          <p:spPr>
            <a:xfrm>
              <a:off x="85441" y="2164403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BB4660-E75C-C240-869D-7D4015AA381F}"/>
                </a:ext>
              </a:extLst>
            </p:cNvPr>
            <p:cNvSpPr txBox="1"/>
            <p:nvPr/>
          </p:nvSpPr>
          <p:spPr>
            <a:xfrm>
              <a:off x="2279301" y="2140811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0901B5-AE52-ED4F-AF68-35C915C16985}"/>
                </a:ext>
              </a:extLst>
            </p:cNvPr>
            <p:cNvSpPr txBox="1"/>
            <p:nvPr/>
          </p:nvSpPr>
          <p:spPr>
            <a:xfrm>
              <a:off x="4788710" y="2121659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9598" y="3580590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98" y="3580590"/>
                <a:ext cx="761106" cy="276999"/>
              </a:xfrm>
              <a:prstGeom prst="rect">
                <a:avLst/>
              </a:prstGeom>
              <a:blipFill>
                <a:blip r:embed="rId8"/>
                <a:stretch>
                  <a:fillRect l="-6667" r="-3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33520" y="3384542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20" y="3384542"/>
                <a:ext cx="772327" cy="669094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041CB9-3383-EA78-6836-18A49DE13AD6}"/>
              </a:ext>
            </a:extLst>
          </p:cNvPr>
          <p:cNvSpPr txBox="1"/>
          <p:nvPr/>
        </p:nvSpPr>
        <p:spPr>
          <a:xfrm>
            <a:off x="527750" y="4400487"/>
            <a:ext cx="764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transfer function is a Laplace transform and so has all of its properties.</a:t>
            </a:r>
          </a:p>
        </p:txBody>
      </p:sp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6" grpId="0"/>
      <p:bldP spid="37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BA73-C970-CA24-69B3-07D949B3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Value Theorem (for Signals)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CEEF70-7592-A5E9-0918-7C8D587BC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07811"/>
                <a:ext cx="8229600" cy="40538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CEEF70-7592-A5E9-0918-7C8D587BC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07811"/>
                <a:ext cx="8229600" cy="4053840"/>
              </a:xfrm>
              <a:blipFill>
                <a:blip r:embed="rId2"/>
                <a:stretch>
                  <a:fillRect l="-1698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3F727-09D4-01BF-BA48-A4022462E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/>
              <p:nvPr/>
            </p:nvSpPr>
            <p:spPr>
              <a:xfrm>
                <a:off x="457200" y="1277394"/>
                <a:ext cx="8229600" cy="573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converges,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77394"/>
                <a:ext cx="8229600" cy="573427"/>
              </a:xfrm>
              <a:prstGeom prst="rect">
                <a:avLst/>
              </a:prstGeom>
              <a:blipFill>
                <a:blip r:embed="rId3"/>
                <a:stretch>
                  <a:fillRect l="-1235" t="-869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28A1A9C-F32E-65FC-8105-775F8950FB5F}"/>
              </a:ext>
            </a:extLst>
          </p:cNvPr>
          <p:cNvGrpSpPr/>
          <p:nvPr/>
        </p:nvGrpSpPr>
        <p:grpSpPr>
          <a:xfrm>
            <a:off x="6106964" y="2209801"/>
            <a:ext cx="1566044" cy="1308652"/>
            <a:chOff x="5977757" y="2120348"/>
            <a:chExt cx="2099444" cy="17523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31AD172-A00F-ED7F-9B37-5A0AD8FB2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4210" y="2120348"/>
              <a:ext cx="1942991" cy="17523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B6D081-CD27-130B-1DE1-D9057D308BB1}"/>
                </a:ext>
              </a:extLst>
            </p:cNvPr>
            <p:cNvSpPr txBox="1"/>
            <p:nvPr/>
          </p:nvSpPr>
          <p:spPr>
            <a:xfrm>
              <a:off x="5977757" y="23346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735192F-3354-8751-413F-37268E31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359" y="3539265"/>
            <a:ext cx="1917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29B6-FD40-D35A-ED82-6931149E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466080" cy="838200"/>
          </a:xfrm>
        </p:spPr>
        <p:txBody>
          <a:bodyPr/>
          <a:lstStyle/>
          <a:p>
            <a:r>
              <a:rPr lang="en-US" dirty="0"/>
              <a:t>DC Gain For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</p:spPr>
            <p:txBody>
              <a:bodyPr/>
              <a:lstStyle/>
              <a:p>
                <a:r>
                  <a:rPr lang="en-US" b="0" dirty="0"/>
                  <a:t>Consider the transfer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DC Gain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Derivation of DC gain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Given this, the output signal for a step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From the final value theorem,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converges.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  <a:blipFill>
                <a:blip r:embed="rId2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34136-D5B2-57EE-BCA5-C41317254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5577B-6F52-AD91-00DD-59A3DA2E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2DC6D-FCF1-841A-DC5E-D300F964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188826"/>
          </a:xfrm>
        </p:spPr>
        <p:txBody>
          <a:bodyPr/>
          <a:lstStyle/>
          <a:p>
            <a:r>
              <a:rPr lang="en-US" dirty="0"/>
              <a:t>Most control properties are dynamic: stability, oscillations, settling times.</a:t>
            </a:r>
          </a:p>
          <a:p>
            <a:endParaRPr lang="en-US" dirty="0"/>
          </a:p>
          <a:p>
            <a:r>
              <a:rPr lang="en-US" dirty="0"/>
              <a:t>We need a way to easily assess these properties and to manipulate signals and systems (which are dynamical objects).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50760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20E3-7BCA-0F65-B107-D3E10D63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82" y="381000"/>
            <a:ext cx="5677382" cy="838200"/>
          </a:xfrm>
        </p:spPr>
        <p:txBody>
          <a:bodyPr/>
          <a:lstStyle/>
          <a:p>
            <a:r>
              <a:rPr lang="en-US" dirty="0"/>
              <a:t>Examples of Calculating DC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Constant amplification.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Unadjusted exponential filter.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Adjusted filter: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8271B-B4F9-9F43-E25A-1E8732FF8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/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DC Gain: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blipFill>
                <a:blip r:embed="rId4"/>
                <a:stretch>
                  <a:fillRect l="-2051"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84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2B1B-538B-F879-D377-DCEFD950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7F5E-ACD6-64BE-0D10-EC5AA273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Laplace Transforms of basic signals (S1-S4)</a:t>
            </a:r>
          </a:p>
          <a:p>
            <a:pPr lvl="1"/>
            <a:r>
              <a:rPr lang="en-US" dirty="0"/>
              <a:t>Impulse, step, ramp, exponential</a:t>
            </a:r>
          </a:p>
          <a:p>
            <a:r>
              <a:rPr lang="en-US" dirty="0"/>
              <a:t>Using properties of Laplace Transforms (P1-P4)</a:t>
            </a:r>
          </a:p>
          <a:p>
            <a:r>
              <a:rPr lang="en-US" dirty="0"/>
              <a:t>How stability, oscillation are determined by poles</a:t>
            </a:r>
          </a:p>
          <a:p>
            <a:r>
              <a:rPr lang="en-US" dirty="0"/>
              <a:t>Calculating DC gain from transfer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FFDAE-8719-7C09-739E-2FAA52DBA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6428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4E75-A200-E6ED-0392-93FA2FC3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Find the Transfer Function for a Sequential Chemical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74D4-4AD3-8F49-B41C-963E114A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43DBA-93B8-19B6-DEDA-ED770F169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660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276-8314-5E8F-C296-F8FF2F6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Signals &amp;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B975-93AD-3C75-4462-3DD9BCEF4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24" y="2735940"/>
            <a:ext cx="8229600" cy="3221783"/>
          </a:xfrm>
        </p:spPr>
        <p:txBody>
          <a:bodyPr/>
          <a:lstStyle/>
          <a:p>
            <a:r>
              <a:rPr lang="en-US" sz="2400" dirty="0"/>
              <a:t>We want a mathematical representation of the relationship between the input signal (</a:t>
            </a:r>
            <a:r>
              <a:rPr lang="en-US" sz="2400" i="1" dirty="0"/>
              <a:t>u</a:t>
            </a:r>
            <a:r>
              <a:rPr lang="en-US" sz="2400" dirty="0"/>
              <a:t>) and the output signal (</a:t>
            </a:r>
            <a:r>
              <a:rPr lang="en-US" sz="2400" i="1" dirty="0"/>
              <a:t>y</a:t>
            </a:r>
            <a:r>
              <a:rPr lang="en-US" sz="2400" dirty="0"/>
              <a:t>).</a:t>
            </a:r>
          </a:p>
          <a:p>
            <a:r>
              <a:rPr lang="en-US" sz="3200" b="1" dirty="0"/>
              <a:t>Properties of interest</a:t>
            </a:r>
            <a:endParaRPr lang="en-US" sz="2400" dirty="0"/>
          </a:p>
          <a:p>
            <a:pPr lvl="1"/>
            <a:r>
              <a:rPr lang="en-US" sz="2000" dirty="0"/>
              <a:t>Stability</a:t>
            </a:r>
          </a:p>
          <a:p>
            <a:pPr lvl="1"/>
            <a:r>
              <a:rPr lang="en-US" sz="2000" dirty="0"/>
              <a:t>Setting times</a:t>
            </a:r>
          </a:p>
          <a:p>
            <a:pPr lvl="1"/>
            <a:r>
              <a:rPr lang="en-US" sz="2000" dirty="0"/>
              <a:t>DC</a:t>
            </a:r>
            <a:r>
              <a:rPr lang="en-US" sz="2000" b="1" dirty="0"/>
              <a:t> </a:t>
            </a:r>
            <a:r>
              <a:rPr lang="en-US" sz="2000" dirty="0"/>
              <a:t>Gain (”final” value of </a:t>
            </a:r>
            <a:r>
              <a:rPr lang="en-US" sz="2000" i="1" dirty="0"/>
              <a:t>y</a:t>
            </a:r>
            <a:r>
              <a:rPr lang="en-US" sz="2000" dirty="0"/>
              <a:t> for a unit step of </a:t>
            </a:r>
            <a:r>
              <a:rPr lang="en-US" sz="2000" i="1" dirty="0"/>
              <a:t>u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Oscillations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B3B8-D16E-DB6E-8F6A-A63234F44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9BABE-FF6A-6EBD-FA73-1D3E09CDD9D8}"/>
              </a:ext>
            </a:extLst>
          </p:cNvPr>
          <p:cNvGrpSpPr/>
          <p:nvPr/>
        </p:nvGrpSpPr>
        <p:grpSpPr>
          <a:xfrm>
            <a:off x="2843567" y="1308727"/>
            <a:ext cx="2643212" cy="800639"/>
            <a:chOff x="2843567" y="1308727"/>
            <a:chExt cx="2643212" cy="8006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9F3B7D-E260-4E08-8AF4-0267EC9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6A8879-B3EF-9CC3-F353-DE9AD64BDE6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7ACD7-D255-FD52-AC84-C9F61FD26F3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11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1DF36C-5E61-85AD-7CDC-45F5EA07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System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E300F-3215-247F-2677-86324C598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1028" name="Picture 4" descr="12 e response of an unstable system ( 0 ζ &lt; ). | Download Scientific Diagram">
            <a:extLst>
              <a:ext uri="{FF2B5EF4-FFF2-40B4-BE49-F238E27FC236}">
                <a16:creationId xmlns:a16="http://schemas.microsoft.com/office/drawing/2014/main" id="{D69F5947-9868-0D57-0420-ABDC1A2A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98" y="2783181"/>
            <a:ext cx="1711526" cy="146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Unstable System Response | Download Scientific Diagram">
            <a:extLst>
              <a:ext uri="{FF2B5EF4-FFF2-40B4-BE49-F238E27FC236}">
                <a16:creationId xmlns:a16="http://schemas.microsoft.com/office/drawing/2014/main" id="{4974B8BA-7B5A-1800-DA86-B4145E9F31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6932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Oscillating Reactions Web Module">
            <a:extLst>
              <a:ext uri="{FF2B5EF4-FFF2-40B4-BE49-F238E27FC236}">
                <a16:creationId xmlns:a16="http://schemas.microsoft.com/office/drawing/2014/main" id="{A183E5F2-D11D-F211-B5AC-B72E4799C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4717884"/>
            <a:ext cx="2082800" cy="136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EED85B1-B0D6-D9D0-6C39-167E32796BD3}"/>
              </a:ext>
            </a:extLst>
          </p:cNvPr>
          <p:cNvGrpSpPr/>
          <p:nvPr/>
        </p:nvGrpSpPr>
        <p:grpSpPr>
          <a:xfrm>
            <a:off x="42040" y="2783181"/>
            <a:ext cx="2997842" cy="1777919"/>
            <a:chOff x="358816" y="1713053"/>
            <a:chExt cx="2997842" cy="1777919"/>
          </a:xfrm>
        </p:grpSpPr>
        <p:pic>
          <p:nvPicPr>
            <p:cNvPr id="1026" name="Picture 2" descr="Settling time - Wikipedia">
              <a:extLst>
                <a:ext uri="{FF2B5EF4-FFF2-40B4-BE49-F238E27FC236}">
                  <a16:creationId xmlns:a16="http://schemas.microsoft.com/office/drawing/2014/main" id="{F5D98BEA-AD88-2F61-5854-9CC71DA34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69" y="1713053"/>
              <a:ext cx="2438289" cy="1777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42C2B5-C399-6721-3707-9BCB4A1008E2}"/>
                </a:ext>
              </a:extLst>
            </p:cNvPr>
            <p:cNvSpPr/>
            <p:nvPr/>
          </p:nvSpPr>
          <p:spPr>
            <a:xfrm>
              <a:off x="1662497" y="2782623"/>
              <a:ext cx="1169042" cy="708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1DA142-F7C4-94B8-71D9-826C70EC98B2}"/>
                </a:ext>
              </a:extLst>
            </p:cNvPr>
            <p:cNvSpPr/>
            <p:nvPr/>
          </p:nvSpPr>
          <p:spPr>
            <a:xfrm>
              <a:off x="2395959" y="2390786"/>
              <a:ext cx="435580" cy="708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FA392C-0854-CD67-B385-C6B27B693139}"/>
                </a:ext>
              </a:extLst>
            </p:cNvPr>
            <p:cNvSpPr/>
            <p:nvPr/>
          </p:nvSpPr>
          <p:spPr>
            <a:xfrm>
              <a:off x="358816" y="1713053"/>
              <a:ext cx="1169042" cy="1428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EA2D9A-1941-215F-BC02-859F1DD7AF87}"/>
              </a:ext>
            </a:extLst>
          </p:cNvPr>
          <p:cNvGrpSpPr/>
          <p:nvPr/>
        </p:nvGrpSpPr>
        <p:grpSpPr>
          <a:xfrm>
            <a:off x="2843567" y="1123532"/>
            <a:ext cx="2643212" cy="800639"/>
            <a:chOff x="2843567" y="1308727"/>
            <a:chExt cx="2643212" cy="8006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C5FFFE-603A-D2A6-0214-5887453BA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F6A9938-86F3-4FDD-D5A2-172FF58E6D8D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72468C-72A2-8571-9207-85675B3B00C8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72468C-72A2-8571-9207-85675B3B00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E4E5D7-6279-0C1F-338D-E685A9617D3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50FD8B5-085F-36C4-6724-E52AC541B87D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50FD8B5-085F-36C4-6724-E52AC541B8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615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769980" cy="838200"/>
          </a:xfrm>
        </p:spPr>
        <p:txBody>
          <a:bodyPr/>
          <a:lstStyle/>
          <a:p>
            <a:r>
              <a:rPr lang="en-US" dirty="0"/>
              <a:t>Discrete vs. Continuous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A4329-D074-1CFB-213A-3B139804140B}"/>
              </a:ext>
            </a:extLst>
          </p:cNvPr>
          <p:cNvSpPr txBox="1"/>
          <p:nvPr/>
        </p:nvSpPr>
        <p:spPr>
          <a:xfrm>
            <a:off x="3987477" y="33600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43C930-8561-9A1E-5664-057B3C61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12" y="1616775"/>
            <a:ext cx="5378815" cy="3218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A1888-0820-4E1F-44B7-403742C3540E}"/>
                  </a:ext>
                </a:extLst>
              </p:cNvPr>
              <p:cNvSpPr txBox="1"/>
              <p:nvPr/>
            </p:nvSpPr>
            <p:spPr>
              <a:xfrm>
                <a:off x="2643868" y="2130095"/>
                <a:ext cx="4873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A1888-0820-4E1F-44B7-403742C35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68" y="2130095"/>
                <a:ext cx="487313" cy="276999"/>
              </a:xfrm>
              <a:prstGeom prst="rect">
                <a:avLst/>
              </a:prstGeom>
              <a:blipFill>
                <a:blip r:embed="rId3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466E50B-7C89-6819-B0C3-A774AB092DC8}"/>
              </a:ext>
            </a:extLst>
          </p:cNvPr>
          <p:cNvSpPr/>
          <p:nvPr/>
        </p:nvSpPr>
        <p:spPr>
          <a:xfrm>
            <a:off x="5853599" y="2057947"/>
            <a:ext cx="2401572" cy="27492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F5D40C-E568-B1A7-633B-974E836C2660}"/>
                  </a:ext>
                </a:extLst>
              </p:cNvPr>
              <p:cNvSpPr txBox="1"/>
              <p:nvPr/>
            </p:nvSpPr>
            <p:spPr>
              <a:xfrm>
                <a:off x="2556399" y="3578401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F5D40C-E568-B1A7-633B-974E836C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99" y="3578401"/>
                <a:ext cx="523670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25FA78-82FE-6CBD-EE54-7FB67FE0A830}"/>
                  </a:ext>
                </a:extLst>
              </p:cNvPr>
              <p:cNvSpPr txBox="1"/>
              <p:nvPr/>
            </p:nvSpPr>
            <p:spPr>
              <a:xfrm>
                <a:off x="5005813" y="2729926"/>
                <a:ext cx="16113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25FA78-82FE-6CBD-EE54-7FB67FE0A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13" y="2729926"/>
                <a:ext cx="161133" cy="276999"/>
              </a:xfrm>
              <a:prstGeom prst="rect">
                <a:avLst/>
              </a:prstGeom>
              <a:blipFill>
                <a:blip r:embed="rId5"/>
                <a:stretch>
                  <a:fillRect l="-28571" r="-1428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2642670-E4B3-9AC4-4BB6-30EBE774F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397" y="3617711"/>
            <a:ext cx="3365500" cy="184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A116802-CD09-DE75-1CBB-A6889E2DEB24}"/>
              </a:ext>
            </a:extLst>
          </p:cNvPr>
          <p:cNvSpPr/>
          <p:nvPr/>
        </p:nvSpPr>
        <p:spPr>
          <a:xfrm>
            <a:off x="2158639" y="3578401"/>
            <a:ext cx="773211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01D37-1C75-C894-3FF1-50E56783A6CF}"/>
              </a:ext>
            </a:extLst>
          </p:cNvPr>
          <p:cNvSpPr/>
          <p:nvPr/>
        </p:nvSpPr>
        <p:spPr>
          <a:xfrm>
            <a:off x="2331130" y="3264920"/>
            <a:ext cx="919229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4D7A3-5376-2980-B257-7C63D80E2B7F}"/>
              </a:ext>
            </a:extLst>
          </p:cNvPr>
          <p:cNvSpPr/>
          <p:nvPr/>
        </p:nvSpPr>
        <p:spPr>
          <a:xfrm>
            <a:off x="2331130" y="5320954"/>
            <a:ext cx="919229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A8270C-AE9D-F61D-5118-6282DAEAA5D6}"/>
                  </a:ext>
                </a:extLst>
              </p:cNvPr>
              <p:cNvSpPr txBox="1"/>
              <p:nvPr/>
            </p:nvSpPr>
            <p:spPr>
              <a:xfrm>
                <a:off x="5520475" y="4597628"/>
                <a:ext cx="19749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A8270C-AE9D-F61D-5118-6282DAEAA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75" y="4597628"/>
                <a:ext cx="197490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C79EF-DB7B-3D93-E2D8-347553D124AD}"/>
                  </a:ext>
                </a:extLst>
              </p:cNvPr>
              <p:cNvSpPr txBox="1"/>
              <p:nvPr/>
            </p:nvSpPr>
            <p:spPr>
              <a:xfrm>
                <a:off x="2499174" y="3606327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C79EF-DB7B-3D93-E2D8-347553D1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74" y="3606327"/>
                <a:ext cx="523670" cy="276999"/>
              </a:xfrm>
              <a:prstGeom prst="rect">
                <a:avLst/>
              </a:prstGeom>
              <a:blipFill>
                <a:blip r:embed="rId8"/>
                <a:stretch>
                  <a:fillRect l="-9302" r="-1162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E7E4AC9-1C0E-AF05-3DC3-D0A349522D3C}"/>
              </a:ext>
            </a:extLst>
          </p:cNvPr>
          <p:cNvGrpSpPr/>
          <p:nvPr/>
        </p:nvGrpSpPr>
        <p:grpSpPr>
          <a:xfrm>
            <a:off x="6727535" y="389885"/>
            <a:ext cx="1935984" cy="756009"/>
            <a:chOff x="2843567" y="1308727"/>
            <a:chExt cx="2643212" cy="8006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3EEAB4-DA00-A255-23D6-98E248D00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System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B0BECC-2D12-293D-1F54-6CE5702CFF05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B58857-6C51-6D8D-C73A-A0771ADD6430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3527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B58857-6C51-6D8D-C73A-A0771ADD6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3527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A57560-4174-2680-32EA-33CEABE5CFA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9D0276D-B134-D400-6D37-E92F9AA19D2D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3527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9D0276D-B134-D400-6D37-E92F9AA19D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352782"/>
                </a:xfrm>
                <a:prstGeom prst="rect">
                  <a:avLst/>
                </a:prstGeom>
                <a:blipFill>
                  <a:blip r:embed="rId10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099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218043" cy="838200"/>
          </a:xfrm>
        </p:spPr>
        <p:txBody>
          <a:bodyPr/>
          <a:lstStyle/>
          <a:p>
            <a:r>
              <a:rPr lang="en-US" dirty="0"/>
              <a:t>What Models?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A5C323-7438-23EA-081F-E05AC50C959B}"/>
              </a:ext>
            </a:extLst>
          </p:cNvPr>
          <p:cNvGrpSpPr/>
          <p:nvPr/>
        </p:nvGrpSpPr>
        <p:grpSpPr>
          <a:xfrm>
            <a:off x="6052929" y="298393"/>
            <a:ext cx="3011557" cy="1689433"/>
            <a:chOff x="457162" y="1501028"/>
            <a:chExt cx="6400838" cy="40735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FA4329-D074-1CFB-213A-3B139804140B}"/>
                </a:ext>
              </a:extLst>
            </p:cNvPr>
            <p:cNvSpPr txBox="1"/>
            <p:nvPr/>
          </p:nvSpPr>
          <p:spPr>
            <a:xfrm>
              <a:off x="2286000" y="3244334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43C930-8561-9A1E-5664-057B3C61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635" y="1501028"/>
              <a:ext cx="5378815" cy="321854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A1888-0820-4E1F-44B7-403742C3540E}"/>
                    </a:ext>
                  </a:extLst>
                </p:cNvPr>
                <p:cNvSpPr txBox="1"/>
                <p:nvPr/>
              </p:nvSpPr>
              <p:spPr>
                <a:xfrm>
                  <a:off x="942391" y="2014348"/>
                  <a:ext cx="48731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A1888-0820-4E1F-44B7-403742C35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391" y="2014348"/>
                  <a:ext cx="4873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6842" r="-126316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6E50B-7C89-6819-B0C3-A774AB092DC8}"/>
                </a:ext>
              </a:extLst>
            </p:cNvPr>
            <p:cNvSpPr/>
            <p:nvPr/>
          </p:nvSpPr>
          <p:spPr>
            <a:xfrm>
              <a:off x="4152122" y="1942200"/>
              <a:ext cx="2401572" cy="2749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F5D40C-E568-B1A7-633B-974E836C2660}"/>
                    </a:ext>
                  </a:extLst>
                </p:cNvPr>
                <p:cNvSpPr txBox="1"/>
                <p:nvPr/>
              </p:nvSpPr>
              <p:spPr>
                <a:xfrm>
                  <a:off x="854922" y="3462654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F5D40C-E568-B1A7-633B-974E836C2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922" y="3462654"/>
                  <a:ext cx="5236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000" r="-125000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25FA78-82FE-6CBD-EE54-7FB67FE0A830}"/>
                    </a:ext>
                  </a:extLst>
                </p:cNvPr>
                <p:cNvSpPr txBox="1"/>
                <p:nvPr/>
              </p:nvSpPr>
              <p:spPr>
                <a:xfrm>
                  <a:off x="3304336" y="2614179"/>
                  <a:ext cx="16113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25FA78-82FE-6CBD-EE54-7FB67FE0A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336" y="2614179"/>
                  <a:ext cx="1611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0000" r="-116667" b="-1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642670-E4B3-9AC4-4BB6-30EBE774F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5920" y="3501964"/>
              <a:ext cx="3365500" cy="18415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116802-CD09-DE75-1CBB-A6889E2DEB24}"/>
                </a:ext>
              </a:extLst>
            </p:cNvPr>
            <p:cNvSpPr/>
            <p:nvPr/>
          </p:nvSpPr>
          <p:spPr>
            <a:xfrm>
              <a:off x="457162" y="3462654"/>
              <a:ext cx="773211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E01D37-1C75-C894-3FF1-50E56783A6CF}"/>
                </a:ext>
              </a:extLst>
            </p:cNvPr>
            <p:cNvSpPr/>
            <p:nvPr/>
          </p:nvSpPr>
          <p:spPr>
            <a:xfrm>
              <a:off x="629653" y="3149173"/>
              <a:ext cx="919229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24D7A3-5376-2980-B257-7C63D80E2B7F}"/>
                </a:ext>
              </a:extLst>
            </p:cNvPr>
            <p:cNvSpPr/>
            <p:nvPr/>
          </p:nvSpPr>
          <p:spPr>
            <a:xfrm>
              <a:off x="629653" y="5205207"/>
              <a:ext cx="919229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A8270C-AE9D-F61D-5118-6282DAEAA5D6}"/>
                    </a:ext>
                  </a:extLst>
                </p:cNvPr>
                <p:cNvSpPr txBox="1"/>
                <p:nvPr/>
              </p:nvSpPr>
              <p:spPr>
                <a:xfrm>
                  <a:off x="3818998" y="4481881"/>
                  <a:ext cx="19749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A8270C-AE9D-F61D-5118-6282DAEAA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98" y="4481881"/>
                  <a:ext cx="19749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6667" r="-100000" b="-1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E8C79EF-DB7B-3D93-E2D8-347553D124AD}"/>
                    </a:ext>
                  </a:extLst>
                </p:cNvPr>
                <p:cNvSpPr txBox="1"/>
                <p:nvPr/>
              </p:nvSpPr>
              <p:spPr>
                <a:xfrm>
                  <a:off x="797697" y="3490580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E8C79EF-DB7B-3D93-E2D8-347553D12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697" y="3490580"/>
                  <a:ext cx="52367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000" r="-125000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22E362-CCD3-406E-3556-87F566A7EA99}"/>
              </a:ext>
            </a:extLst>
          </p:cNvPr>
          <p:cNvSpPr txBox="1"/>
          <p:nvPr/>
        </p:nvSpPr>
        <p:spPr>
          <a:xfrm>
            <a:off x="457199" y="983973"/>
            <a:ext cx="504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mostly work with continuous time, but we start with discrete time because it’s more intuitive.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576B41-C3E7-DE8D-061F-B114DCEA35A0}"/>
                  </a:ext>
                </a:extLst>
              </p:cNvPr>
              <p:cNvSpPr txBox="1"/>
              <p:nvPr/>
            </p:nvSpPr>
            <p:spPr>
              <a:xfrm>
                <a:off x="769841" y="2933439"/>
                <a:ext cx="6117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576B41-C3E7-DE8D-061F-B114DCEA3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41" y="2933439"/>
                <a:ext cx="6117316" cy="276999"/>
              </a:xfrm>
              <a:prstGeom prst="rect">
                <a:avLst/>
              </a:prstGeom>
              <a:blipFill>
                <a:blip r:embed="rId9"/>
                <a:stretch>
                  <a:fillRect r="-41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70A946-B659-ECCF-223F-3E99D3379FE2}"/>
                  </a:ext>
                </a:extLst>
              </p:cNvPr>
              <p:cNvSpPr txBox="1"/>
              <p:nvPr/>
            </p:nvSpPr>
            <p:spPr>
              <a:xfrm>
                <a:off x="708570" y="4700888"/>
                <a:ext cx="5452069" cy="555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70A946-B659-ECCF-223F-3E99D3379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70" y="4700888"/>
                <a:ext cx="5452069" cy="555921"/>
              </a:xfrm>
              <a:prstGeom prst="rect">
                <a:avLst/>
              </a:prstGeom>
              <a:blipFill>
                <a:blip r:embed="rId10"/>
                <a:stretch>
                  <a:fillRect l="-464" r="-928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49F97-7CC7-CC9B-3FC1-AEA63CB92142}"/>
              </a:ext>
            </a:extLst>
          </p:cNvPr>
          <p:cNvSpPr txBox="1"/>
          <p:nvPr/>
        </p:nvSpPr>
        <p:spPr>
          <a:xfrm>
            <a:off x="690329" y="2481967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discrete time model (autoregressive time series)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4E982-1BB6-DB1C-2108-F8872A8FDFF4}"/>
              </a:ext>
            </a:extLst>
          </p:cNvPr>
          <p:cNvSpPr txBox="1"/>
          <p:nvPr/>
        </p:nvSpPr>
        <p:spPr>
          <a:xfrm>
            <a:off x="649029" y="4237487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continuous time model (differential equation)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6847AA-2DB4-D53C-C9FE-5B837F4967BA}"/>
                  </a:ext>
                </a:extLst>
              </p:cNvPr>
              <p:cNvSpPr txBox="1"/>
              <p:nvPr/>
            </p:nvSpPr>
            <p:spPr>
              <a:xfrm>
                <a:off x="949124" y="3429000"/>
                <a:ext cx="5152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constants that do not change over time.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6847AA-2DB4-D53C-C9FE-5B837F496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4" y="3429000"/>
                <a:ext cx="5152244" cy="369332"/>
              </a:xfrm>
              <a:prstGeom prst="rect">
                <a:avLst/>
              </a:prstGeom>
              <a:blipFill>
                <a:blip r:embed="rId11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CE765-D11F-782E-1C40-5D1A3343039F}"/>
                  </a:ext>
                </a:extLst>
              </p:cNvPr>
              <p:cNvSpPr txBox="1"/>
              <p:nvPr/>
            </p:nvSpPr>
            <p:spPr>
              <a:xfrm>
                <a:off x="858482" y="5504695"/>
                <a:ext cx="2241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constants.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CE765-D11F-782E-1C40-5D1A3343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82" y="5504695"/>
                <a:ext cx="2241511" cy="369332"/>
              </a:xfrm>
              <a:prstGeom prst="rect">
                <a:avLst/>
              </a:prstGeom>
              <a:blipFill>
                <a:blip r:embed="rId12"/>
                <a:stretch>
                  <a:fillRect t="-6667" r="-11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2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279DEF-5059-2EF6-80FF-D186FC6BD552}"/>
              </a:ext>
            </a:extLst>
          </p:cNvPr>
          <p:cNvSpPr/>
          <p:nvPr/>
        </p:nvSpPr>
        <p:spPr>
          <a:xfrm>
            <a:off x="457200" y="5940802"/>
            <a:ext cx="6915873" cy="5981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Signals in Discrete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3E6AC7-6D94-161B-C552-A8FAF53B265D}"/>
              </a:ext>
            </a:extLst>
          </p:cNvPr>
          <p:cNvGrpSpPr/>
          <p:nvPr/>
        </p:nvGrpSpPr>
        <p:grpSpPr>
          <a:xfrm>
            <a:off x="480350" y="2606523"/>
            <a:ext cx="6053137" cy="2140442"/>
            <a:chOff x="818117" y="1147685"/>
            <a:chExt cx="6053137" cy="21404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D47892-2346-2667-1294-347781AD5283}"/>
                </a:ext>
              </a:extLst>
            </p:cNvPr>
            <p:cNvCxnSpPr/>
            <p:nvPr/>
          </p:nvCxnSpPr>
          <p:spPr>
            <a:xfrm>
              <a:off x="1798983" y="2753139"/>
              <a:ext cx="5039139" cy="0"/>
            </a:xfrm>
            <a:prstGeom prst="line">
              <a:avLst/>
            </a:prstGeom>
            <a:ln w="57150"/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1BF7E9-D688-A151-5345-E38CCFE40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176" y="1162880"/>
              <a:ext cx="0" cy="1583635"/>
            </a:xfrm>
            <a:prstGeom prst="line">
              <a:avLst/>
            </a:prstGeom>
            <a:ln w="57150"/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310963-2A92-670D-DEC4-DCF35A11029B}"/>
                    </a:ext>
                  </a:extLst>
                </p:cNvPr>
                <p:cNvSpPr txBox="1"/>
                <p:nvPr/>
              </p:nvSpPr>
              <p:spPr>
                <a:xfrm>
                  <a:off x="818117" y="1383485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310963-2A92-670D-DEC4-DCF35A110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17" y="1383485"/>
                  <a:ext cx="52367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9302" r="-11628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8F504B-89DB-EBCB-A93A-95139D71324F}"/>
                    </a:ext>
                  </a:extLst>
                </p:cNvPr>
                <p:cNvSpPr txBox="1"/>
                <p:nvPr/>
              </p:nvSpPr>
              <p:spPr>
                <a:xfrm>
                  <a:off x="6635818" y="2877667"/>
                  <a:ext cx="19749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8F504B-89DB-EBCB-A93A-95139D713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818" y="2877667"/>
                  <a:ext cx="19749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3529" r="-2352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6366D0-6138-05AB-9CF3-4820135DB5F8}"/>
                </a:ext>
              </a:extLst>
            </p:cNvPr>
            <p:cNvSpPr txBox="1"/>
            <p:nvPr/>
          </p:nvSpPr>
          <p:spPr>
            <a:xfrm>
              <a:off x="2222462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ECE445-6C73-DDCB-BE02-9FE36F85DF90}"/>
                </a:ext>
              </a:extLst>
            </p:cNvPr>
            <p:cNvSpPr txBox="1"/>
            <p:nvPr/>
          </p:nvSpPr>
          <p:spPr>
            <a:xfrm>
              <a:off x="1665723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94DDC6-9BDD-6986-7DB7-8080AB8B6454}"/>
                </a:ext>
              </a:extLst>
            </p:cNvPr>
            <p:cNvSpPr txBox="1"/>
            <p:nvPr/>
          </p:nvSpPr>
          <p:spPr>
            <a:xfrm>
              <a:off x="2779201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56D571-E626-3337-4DA9-4430BB53D114}"/>
                </a:ext>
              </a:extLst>
            </p:cNvPr>
            <p:cNvSpPr txBox="1"/>
            <p:nvPr/>
          </p:nvSpPr>
          <p:spPr>
            <a:xfrm>
              <a:off x="3892679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691891-3D6B-A5F7-55C9-9D568B50A8E7}"/>
                </a:ext>
              </a:extLst>
            </p:cNvPr>
            <p:cNvSpPr txBox="1"/>
            <p:nvPr/>
          </p:nvSpPr>
          <p:spPr>
            <a:xfrm>
              <a:off x="3335940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4394F8-185B-EC6F-48AA-9DB2B41CB053}"/>
                </a:ext>
              </a:extLst>
            </p:cNvPr>
            <p:cNvSpPr txBox="1"/>
            <p:nvPr/>
          </p:nvSpPr>
          <p:spPr>
            <a:xfrm>
              <a:off x="4449416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C842B9-9AA6-2F8D-4909-0E73DA33AF98}"/>
                </a:ext>
              </a:extLst>
            </p:cNvPr>
            <p:cNvSpPr txBox="1"/>
            <p:nvPr/>
          </p:nvSpPr>
          <p:spPr>
            <a:xfrm>
              <a:off x="1417179" y="25046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877FCE-0B5A-836E-A6F7-6CC0408629FC}"/>
                </a:ext>
              </a:extLst>
            </p:cNvPr>
            <p:cNvSpPr txBox="1"/>
            <p:nvPr/>
          </p:nvSpPr>
          <p:spPr>
            <a:xfrm>
              <a:off x="1288939" y="20526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428F1A-A2D0-B119-0300-17B7DA2321EC}"/>
                </a:ext>
              </a:extLst>
            </p:cNvPr>
            <p:cNvSpPr txBox="1"/>
            <p:nvPr/>
          </p:nvSpPr>
          <p:spPr>
            <a:xfrm>
              <a:off x="1288939" y="160073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4C1930-1BB0-452F-CB8C-B7956847E524}"/>
                </a:ext>
              </a:extLst>
            </p:cNvPr>
            <p:cNvSpPr txBox="1"/>
            <p:nvPr/>
          </p:nvSpPr>
          <p:spPr>
            <a:xfrm>
              <a:off x="1288939" y="11487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E9236F-14EF-88C0-B932-A79B4126396D}"/>
                </a:ext>
              </a:extLst>
            </p:cNvPr>
            <p:cNvCxnSpPr/>
            <p:nvPr/>
          </p:nvCxnSpPr>
          <p:spPr>
            <a:xfrm>
              <a:off x="1832115" y="2229678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BFFDCC-7F11-4B32-C957-AB6A17949437}"/>
                </a:ext>
              </a:extLst>
            </p:cNvPr>
            <p:cNvCxnSpPr/>
            <p:nvPr/>
          </p:nvCxnSpPr>
          <p:spPr>
            <a:xfrm>
              <a:off x="1815552" y="1805608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4E7063-0769-FC6B-8307-475086CA9677}"/>
                </a:ext>
              </a:extLst>
            </p:cNvPr>
            <p:cNvCxnSpPr/>
            <p:nvPr/>
          </p:nvCxnSpPr>
          <p:spPr>
            <a:xfrm>
              <a:off x="1828806" y="1321903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DD1274-6FA6-71C1-15AB-9D108F6AC61C}"/>
                </a:ext>
              </a:extLst>
            </p:cNvPr>
            <p:cNvSpPr txBox="1"/>
            <p:nvPr/>
          </p:nvSpPr>
          <p:spPr>
            <a:xfrm>
              <a:off x="1656482" y="230725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F32275-BE18-FD28-3D6E-C05E380CB893}"/>
                </a:ext>
              </a:extLst>
            </p:cNvPr>
            <p:cNvSpPr txBox="1"/>
            <p:nvPr/>
          </p:nvSpPr>
          <p:spPr>
            <a:xfrm>
              <a:off x="2266082" y="2012391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54DD5-383E-8A3D-58F5-3C6813078E5C}"/>
                </a:ext>
              </a:extLst>
            </p:cNvPr>
            <p:cNvSpPr txBox="1"/>
            <p:nvPr/>
          </p:nvSpPr>
          <p:spPr>
            <a:xfrm>
              <a:off x="2786228" y="160820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B5B86C-0458-BA29-4C76-73EB805D3BF2}"/>
                </a:ext>
              </a:extLst>
            </p:cNvPr>
            <p:cNvSpPr txBox="1"/>
            <p:nvPr/>
          </p:nvSpPr>
          <p:spPr>
            <a:xfrm>
              <a:off x="3346132" y="184011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940C05-58AF-D30A-0303-4714613A7DFF}"/>
                </a:ext>
              </a:extLst>
            </p:cNvPr>
            <p:cNvSpPr txBox="1"/>
            <p:nvPr/>
          </p:nvSpPr>
          <p:spPr>
            <a:xfrm>
              <a:off x="3915977" y="114768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2F31E2-F462-A2B6-C81F-E438EA1AF278}"/>
                </a:ext>
              </a:extLst>
            </p:cNvPr>
            <p:cNvSpPr txBox="1"/>
            <p:nvPr/>
          </p:nvSpPr>
          <p:spPr>
            <a:xfrm>
              <a:off x="4475881" y="201570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/>
              <p:nvPr/>
            </p:nvSpPr>
            <p:spPr>
              <a:xfrm>
                <a:off x="914441" y="2065334"/>
                <a:ext cx="3453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10.1, 20.03, 15, 30, 11.11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41" y="2065334"/>
                <a:ext cx="3453189" cy="276999"/>
              </a:xfrm>
              <a:prstGeom prst="rect">
                <a:avLst/>
              </a:prstGeom>
              <a:blipFill>
                <a:blip r:embed="rId4"/>
                <a:stretch>
                  <a:fillRect l="-1103" r="-110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/>
              <p:nvPr/>
            </p:nvSpPr>
            <p:spPr>
              <a:xfrm>
                <a:off x="700268" y="5039428"/>
                <a:ext cx="80904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be a complex number. We can encode discrete times as a polynomial, where the exponent indicates the time index. This is called a </a:t>
                </a:r>
                <a:r>
                  <a:rPr lang="en-US" b="1" dirty="0"/>
                  <a:t>z-transform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68" y="5039428"/>
                <a:ext cx="8090452" cy="646331"/>
              </a:xfrm>
              <a:prstGeom prst="rect">
                <a:avLst/>
              </a:prstGeom>
              <a:blipFill>
                <a:blip r:embed="rId5"/>
                <a:stretch>
                  <a:fillRect l="-784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677119" y="5974170"/>
                <a:ext cx="642567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9" y="5974170"/>
                <a:ext cx="6425670" cy="280077"/>
              </a:xfrm>
              <a:prstGeom prst="rect">
                <a:avLst/>
              </a:prstGeom>
              <a:blipFill>
                <a:blip r:embed="rId6"/>
                <a:stretch>
                  <a:fillRect l="-394"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0BCE4-2CC2-F6D5-160F-3626238EC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470694"/>
              </p:ext>
            </p:extLst>
          </p:nvPr>
        </p:nvGraphicFramePr>
        <p:xfrm>
          <a:off x="880014" y="1167631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2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209623</TotalTime>
  <Words>2058</Words>
  <Application>Microsoft Macintosh PowerPoint</Application>
  <PresentationFormat>On-screen Show (4:3)</PresentationFormat>
  <Paragraphs>376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ＭＳ Ｐゴシック</vt:lpstr>
      <vt:lpstr>Arial</vt:lpstr>
      <vt:lpstr>Calibri</vt:lpstr>
      <vt:lpstr>Cambria Math</vt:lpstr>
      <vt:lpstr>Office Theme</vt:lpstr>
      <vt:lpstr>BIOE 498 / BIOE 599  Advanced Biological Control Systems   Linear Time Invariant Systems  </vt:lpstr>
      <vt:lpstr>Agenda</vt:lpstr>
      <vt:lpstr>The Problem</vt:lpstr>
      <vt:lpstr>G.P.E. Box (Famous Statistician)</vt:lpstr>
      <vt:lpstr>Modeling Signals &amp; Systems</vt:lpstr>
      <vt:lpstr>Some System Response</vt:lpstr>
      <vt:lpstr>Discrete vs. Continuous Time</vt:lpstr>
      <vt:lpstr>What Models?</vt:lpstr>
      <vt:lpstr>Representing Signals in Discrete Time</vt:lpstr>
      <vt:lpstr>Shifting in time</vt:lpstr>
      <vt:lpstr>Adding Signals</vt:lpstr>
      <vt:lpstr>Multiplication by a Constant</vt:lpstr>
      <vt:lpstr>Exercise: Find the z-Transform</vt:lpstr>
      <vt:lpstr>From Discrete to Continuous Time</vt:lpstr>
      <vt:lpstr>First Order Linear Time Invariant (LTI) System</vt:lpstr>
      <vt:lpstr>Poles</vt:lpstr>
      <vt:lpstr>High Order Differential Equations</vt:lpstr>
      <vt:lpstr>Poles Tell Us About Stability and Oscillations</vt:lpstr>
      <vt:lpstr>High Order Systems With Inputs</vt:lpstr>
      <vt:lpstr>Laplace Transform</vt:lpstr>
      <vt:lpstr>Basic Signals</vt:lpstr>
      <vt:lpstr>Laplace Transforms of Basic Signals</vt:lpstr>
      <vt:lpstr>Laplace Transforms Properties</vt:lpstr>
      <vt:lpstr>Find These Laplace Transforms</vt:lpstr>
      <vt:lpstr>Poles &amp; Laplace Transforms</vt:lpstr>
      <vt:lpstr>What are the poles? Are the systems stable?</vt:lpstr>
      <vt:lpstr>Transfer Function</vt:lpstr>
      <vt:lpstr>Final Value Theorem (for Signals)</vt:lpstr>
      <vt:lpstr>DC Gain For Transfer Functions</vt:lpstr>
      <vt:lpstr>Examples of Calculating DC Gain</vt:lpstr>
      <vt:lpstr>What You Need to Know</vt:lpstr>
      <vt:lpstr>Exercise 1: Find the Transfer Function for a Sequential Chemical Network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3087</cp:revision>
  <dcterms:created xsi:type="dcterms:W3CDTF">2008-11-04T22:35:39Z</dcterms:created>
  <dcterms:modified xsi:type="dcterms:W3CDTF">2024-02-06T01:44:29Z</dcterms:modified>
</cp:coreProperties>
</file>