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89" r:id="rId5"/>
    <p:sldId id="262" r:id="rId6"/>
    <p:sldId id="259" r:id="rId7"/>
    <p:sldId id="290" r:id="rId8"/>
    <p:sldId id="291" r:id="rId9"/>
    <p:sldId id="292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93" r:id="rId18"/>
    <p:sldId id="272" r:id="rId19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Cambria Math" panose="02040503050406030204" pitchFamily="18" charset="0"/>
      <p:regular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43" roundtripDataSignature="AMtx7mgCuaoS/ao6GLJNkk1J/HieLCYVz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71"/>
    <p:restoredTop sz="94694"/>
  </p:normalViewPr>
  <p:slideViewPr>
    <p:cSldViewPr snapToGrid="0">
      <p:cViewPr varScale="1">
        <p:scale>
          <a:sx n="121" d="100"/>
          <a:sy n="121" d="100"/>
        </p:scale>
        <p:origin x="1824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43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Diverse students. Some with bio-backgrounds; some without. Some with CS background; some with very limited. Two separate courses combined because of a substantial shared curriculum.</a:t>
            </a:r>
            <a:endParaRPr/>
          </a:p>
        </p:txBody>
      </p:sp>
      <p:sp>
        <p:nvSpPr>
          <p:cNvPr id="94" name="Google Shape;94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024736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6" name="Google Shape;186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3B185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35"/>
          <p:cNvSpPr/>
          <p:nvPr/>
        </p:nvSpPr>
        <p:spPr>
          <a:xfrm>
            <a:off x="228600" y="254000"/>
            <a:ext cx="8686800" cy="6418263"/>
          </a:xfrm>
          <a:prstGeom prst="rect">
            <a:avLst/>
          </a:prstGeom>
          <a:noFill/>
          <a:ln w="222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35"/>
          <p:cNvSpPr/>
          <p:nvPr/>
        </p:nvSpPr>
        <p:spPr>
          <a:xfrm>
            <a:off x="447675" y="152400"/>
            <a:ext cx="3314700" cy="215900"/>
          </a:xfrm>
          <a:prstGeom prst="rect">
            <a:avLst/>
          </a:prstGeom>
          <a:solidFill>
            <a:srgbClr val="3B185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" name="Google Shape;22;p35" descr="UW.Wordmark_ctr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35"/>
          <p:cNvSpPr/>
          <p:nvPr/>
        </p:nvSpPr>
        <p:spPr>
          <a:xfrm rot="10800000" flipH="1">
            <a:off x="8167688" y="6348413"/>
            <a:ext cx="585787" cy="396875"/>
          </a:xfrm>
          <a:prstGeom prst="trapezoid">
            <a:avLst>
              <a:gd name="adj" fmla="val 25000"/>
            </a:avLst>
          </a:prstGeom>
          <a:solidFill>
            <a:srgbClr val="3B185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" name="Google Shape;24;p35" descr="UW_W-Logo_RGB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69275" y="6348413"/>
            <a:ext cx="593725" cy="400050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35"/>
          <p:cNvSpPr txBox="1">
            <a:spLocks noGrp="1"/>
          </p:cNvSpPr>
          <p:nvPr>
            <p:ph type="ctrTitle"/>
          </p:nvPr>
        </p:nvSpPr>
        <p:spPr>
          <a:xfrm>
            <a:off x="685800" y="1752600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35"/>
          <p:cNvSpPr txBox="1">
            <a:spLocks noGrp="1"/>
          </p:cNvSpPr>
          <p:nvPr>
            <p:ph type="subTitle" idx="1"/>
          </p:nvPr>
        </p:nvSpPr>
        <p:spPr>
          <a:xfrm>
            <a:off x="1371600" y="3508375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64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Google Shape;27;p35"/>
          <p:cNvSpPr txBox="1">
            <a:spLocks noGrp="1"/>
          </p:cNvSpPr>
          <p:nvPr>
            <p:ph type="dt" idx="10"/>
          </p:nvPr>
        </p:nvSpPr>
        <p:spPr>
          <a:xfrm>
            <a:off x="447675" y="59436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Google Shape;28;p35"/>
          <p:cNvSpPr txBox="1">
            <a:spLocks noGrp="1"/>
          </p:cNvSpPr>
          <p:nvPr>
            <p:ph type="ftr" idx="11"/>
          </p:nvPr>
        </p:nvSpPr>
        <p:spPr>
          <a:xfrm>
            <a:off x="3114675" y="594360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5"/>
          <p:cNvSpPr txBox="1">
            <a:spLocks noGrp="1"/>
          </p:cNvSpPr>
          <p:nvPr>
            <p:ph type="sldNum" idx="12"/>
          </p:nvPr>
        </p:nvSpPr>
        <p:spPr>
          <a:xfrm>
            <a:off x="7534275" y="5943600"/>
            <a:ext cx="4667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45"/>
          <p:cNvSpPr txBox="1">
            <a:spLocks noGrp="1"/>
          </p:cNvSpPr>
          <p:nvPr>
            <p:ph type="title"/>
          </p:nvPr>
        </p:nvSpPr>
        <p:spPr>
          <a:xfrm rot="5400000">
            <a:off x="4953000" y="2209801"/>
            <a:ext cx="54102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7" name="Google Shape;87;p45"/>
          <p:cNvSpPr txBox="1">
            <a:spLocks noGrp="1"/>
          </p:cNvSpPr>
          <p:nvPr>
            <p:ph type="body" idx="1"/>
          </p:nvPr>
        </p:nvSpPr>
        <p:spPr>
          <a:xfrm rot="5400000">
            <a:off x="762000" y="228601"/>
            <a:ext cx="5410201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8" name="Google Shape;88;p45"/>
          <p:cNvSpPr txBox="1">
            <a:spLocks noGrp="1"/>
          </p:cNvSpPr>
          <p:nvPr>
            <p:ph type="dt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9" name="Google Shape;89;p45"/>
          <p:cNvSpPr txBox="1">
            <a:spLocks noGrp="1"/>
          </p:cNvSpPr>
          <p:nvPr>
            <p:ph type="ftr" idx="11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45"/>
          <p:cNvSpPr txBox="1">
            <a:spLocks noGrp="1"/>
          </p:cNvSpPr>
          <p:nvPr>
            <p:ph type="sldNum" idx="12"/>
          </p:nvPr>
        </p:nvSpPr>
        <p:spPr>
          <a:xfrm>
            <a:off x="6543675" y="60960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36"/>
          <p:cNvSpPr/>
          <p:nvPr/>
        </p:nvSpPr>
        <p:spPr>
          <a:xfrm>
            <a:off x="447675" y="152400"/>
            <a:ext cx="3314700" cy="21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" name="Google Shape;32;p36" descr="UW.Wordmark_ctr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" name="Google Shape;33;p36"/>
          <p:cNvGrpSpPr/>
          <p:nvPr/>
        </p:nvGrpSpPr>
        <p:grpSpPr>
          <a:xfrm>
            <a:off x="8167688" y="6348413"/>
            <a:ext cx="595312" cy="400050"/>
            <a:chOff x="8045450" y="6222997"/>
            <a:chExt cx="745067" cy="500464"/>
          </a:xfrm>
        </p:grpSpPr>
        <p:sp>
          <p:nvSpPr>
            <p:cNvPr id="34" name="Google Shape;34;p36"/>
            <p:cNvSpPr/>
            <p:nvPr/>
          </p:nvSpPr>
          <p:spPr>
            <a:xfrm rot="10800000" flipH="1">
              <a:off x="8045450" y="6222997"/>
              <a:ext cx="733146" cy="494505"/>
            </a:xfrm>
            <a:prstGeom prst="trapezoid">
              <a:avLst>
                <a:gd name="adj" fmla="val 25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5" name="Google Shape;35;p36" descr="UW_W-Logo_RGB.pn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8047567" y="6223002"/>
              <a:ext cx="742950" cy="50045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6" name="Google Shape;36;p36"/>
          <p:cNvSpPr txBox="1"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Google Shape;37;p36"/>
          <p:cNvSpPr txBox="1">
            <a:spLocks noGrp="1"/>
          </p:cNvSpPr>
          <p:nvPr>
            <p:ph type="body" idx="1"/>
          </p:nvPr>
        </p:nvSpPr>
        <p:spPr>
          <a:xfrm>
            <a:off x="457200" y="1371599"/>
            <a:ext cx="8229600" cy="4572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Google Shape;38;p36"/>
          <p:cNvSpPr txBox="1">
            <a:spLocks noGrp="1"/>
          </p:cNvSpPr>
          <p:nvPr>
            <p:ph type="ftr" idx="11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36"/>
          <p:cNvSpPr txBox="1">
            <a:spLocks noGrp="1"/>
          </p:cNvSpPr>
          <p:nvPr>
            <p:ph type="sldNum" idx="12"/>
          </p:nvPr>
        </p:nvSpPr>
        <p:spPr>
          <a:xfrm>
            <a:off x="7543801" y="6248400"/>
            <a:ext cx="533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7"/>
          <p:cNvSpPr txBox="1"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37"/>
          <p:cNvSpPr txBox="1">
            <a:spLocks noGrp="1"/>
          </p:cNvSpPr>
          <p:nvPr>
            <p:ph type="ftr" idx="11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37"/>
          <p:cNvSpPr txBox="1">
            <a:spLocks noGrp="1"/>
          </p:cNvSpPr>
          <p:nvPr>
            <p:ph type="sldNum" idx="12"/>
          </p:nvPr>
        </p:nvSpPr>
        <p:spPr>
          <a:xfrm>
            <a:off x="7564582" y="6324600"/>
            <a:ext cx="5126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9"/>
          <p:cNvSpPr txBox="1"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Google Shape;49;p39"/>
          <p:cNvSpPr txBox="1">
            <a:spLocks noGrp="1"/>
          </p:cNvSpPr>
          <p:nvPr>
            <p:ph type="ftr" idx="11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39"/>
          <p:cNvSpPr txBox="1">
            <a:spLocks noGrp="1"/>
          </p:cNvSpPr>
          <p:nvPr>
            <p:ph type="sldNum" idx="12"/>
          </p:nvPr>
        </p:nvSpPr>
        <p:spPr>
          <a:xfrm>
            <a:off x="7655266" y="6264275"/>
            <a:ext cx="49813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40"/>
          <p:cNvSpPr txBox="1">
            <a:spLocks noGrp="1"/>
          </p:cNvSpPr>
          <p:nvPr>
            <p:ph type="body" idx="1"/>
          </p:nvPr>
        </p:nvSpPr>
        <p:spPr>
          <a:xfrm>
            <a:off x="4648200" y="13716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40"/>
          <p:cNvSpPr txBox="1">
            <a:spLocks noGrp="1"/>
          </p:cNvSpPr>
          <p:nvPr>
            <p:ph type="body" idx="2"/>
          </p:nvPr>
        </p:nvSpPr>
        <p:spPr>
          <a:xfrm>
            <a:off x="457200" y="13716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40"/>
          <p:cNvSpPr txBox="1"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40"/>
          <p:cNvSpPr txBox="1">
            <a:spLocks noGrp="1"/>
          </p:cNvSpPr>
          <p:nvPr>
            <p:ph type="ftr" idx="11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40"/>
          <p:cNvSpPr txBox="1">
            <a:spLocks noGrp="1"/>
          </p:cNvSpPr>
          <p:nvPr>
            <p:ph type="sldNum" idx="12"/>
          </p:nvPr>
        </p:nvSpPr>
        <p:spPr>
          <a:xfrm>
            <a:off x="6096000" y="62642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41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Google Shape;59;p41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Google Shape;60;p41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41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Google Shape;62;p41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Google Shape;63;p41"/>
          <p:cNvSpPr txBox="1">
            <a:spLocks noGrp="1"/>
          </p:cNvSpPr>
          <p:nvPr>
            <p:ph type="ftr" idx="11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41"/>
          <p:cNvSpPr txBox="1">
            <a:spLocks noGrp="1"/>
          </p:cNvSpPr>
          <p:nvPr>
            <p:ph type="sldNum" idx="12"/>
          </p:nvPr>
        </p:nvSpPr>
        <p:spPr>
          <a:xfrm>
            <a:off x="6172200" y="6264275"/>
            <a:ext cx="1905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2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3008313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Google Shape;67;p42"/>
          <p:cNvSpPr txBox="1">
            <a:spLocks noGrp="1"/>
          </p:cNvSpPr>
          <p:nvPr>
            <p:ph type="body" idx="1"/>
          </p:nvPr>
        </p:nvSpPr>
        <p:spPr>
          <a:xfrm>
            <a:off x="3575050" y="533401"/>
            <a:ext cx="5111750" cy="54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42"/>
          <p:cNvSpPr txBox="1">
            <a:spLocks noGrp="1"/>
          </p:cNvSpPr>
          <p:nvPr>
            <p:ph type="body" idx="2"/>
          </p:nvPr>
        </p:nvSpPr>
        <p:spPr>
          <a:xfrm>
            <a:off x="457200" y="1676400"/>
            <a:ext cx="3008313" cy="4267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Google Shape;69;p42"/>
          <p:cNvSpPr txBox="1">
            <a:spLocks noGrp="1"/>
          </p:cNvSpPr>
          <p:nvPr>
            <p:ph type="dt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Google Shape;70;p42"/>
          <p:cNvSpPr txBox="1">
            <a:spLocks noGrp="1"/>
          </p:cNvSpPr>
          <p:nvPr>
            <p:ph type="ftr" idx="11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42"/>
          <p:cNvSpPr txBox="1">
            <a:spLocks noGrp="1"/>
          </p:cNvSpPr>
          <p:nvPr>
            <p:ph type="sldNum" idx="12"/>
          </p:nvPr>
        </p:nvSpPr>
        <p:spPr>
          <a:xfrm>
            <a:off x="6543675" y="60960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3"/>
          <p:cNvSpPr txBox="1">
            <a:spLocks noGrp="1"/>
          </p:cNvSpPr>
          <p:nvPr>
            <p:ph type="title"/>
          </p:nvPr>
        </p:nvSpPr>
        <p:spPr>
          <a:xfrm>
            <a:off x="1792288" y="46482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Google Shape;74;p43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3959225"/>
          </a:xfrm>
          <a:prstGeom prst="rect">
            <a:avLst/>
          </a:prstGeom>
          <a:noFill/>
          <a:ln>
            <a:noFill/>
          </a:ln>
        </p:spPr>
      </p:sp>
      <p:sp>
        <p:nvSpPr>
          <p:cNvPr id="75" name="Google Shape;75;p43"/>
          <p:cNvSpPr txBox="1">
            <a:spLocks noGrp="1"/>
          </p:cNvSpPr>
          <p:nvPr>
            <p:ph type="body" idx="1"/>
          </p:nvPr>
        </p:nvSpPr>
        <p:spPr>
          <a:xfrm>
            <a:off x="1792288" y="5214938"/>
            <a:ext cx="5486400" cy="728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p43"/>
          <p:cNvSpPr txBox="1">
            <a:spLocks noGrp="1"/>
          </p:cNvSpPr>
          <p:nvPr>
            <p:ph type="dt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" name="Google Shape;77;p43"/>
          <p:cNvSpPr txBox="1">
            <a:spLocks noGrp="1"/>
          </p:cNvSpPr>
          <p:nvPr>
            <p:ph type="ftr" idx="11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43"/>
          <p:cNvSpPr txBox="1">
            <a:spLocks noGrp="1"/>
          </p:cNvSpPr>
          <p:nvPr>
            <p:ph type="sldNum" idx="12"/>
          </p:nvPr>
        </p:nvSpPr>
        <p:spPr>
          <a:xfrm>
            <a:off x="6543675" y="60960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4"/>
          <p:cNvSpPr txBox="1"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Google Shape;81;p44"/>
          <p:cNvSpPr txBox="1">
            <a:spLocks noGrp="1"/>
          </p:cNvSpPr>
          <p:nvPr>
            <p:ph type="body" idx="1"/>
          </p:nvPr>
        </p:nvSpPr>
        <p:spPr>
          <a:xfrm rot="5400000">
            <a:off x="2286000" y="-457200"/>
            <a:ext cx="45720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Google Shape;82;p44"/>
          <p:cNvSpPr txBox="1">
            <a:spLocks noGrp="1"/>
          </p:cNvSpPr>
          <p:nvPr>
            <p:ph type="dt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3" name="Google Shape;83;p44"/>
          <p:cNvSpPr txBox="1">
            <a:spLocks noGrp="1"/>
          </p:cNvSpPr>
          <p:nvPr>
            <p:ph type="ftr" idx="11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44"/>
          <p:cNvSpPr txBox="1">
            <a:spLocks noGrp="1"/>
          </p:cNvSpPr>
          <p:nvPr>
            <p:ph type="sldNum" idx="12"/>
          </p:nvPr>
        </p:nvSpPr>
        <p:spPr>
          <a:xfrm>
            <a:off x="6543675" y="60960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4"/>
          <p:cNvSpPr txBox="1">
            <a:spLocks noGrp="1"/>
          </p:cNvSpPr>
          <p:nvPr>
            <p:ph type="ftr" idx="11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11" name="Google Shape;11;p34"/>
          <p:cNvGrpSpPr/>
          <p:nvPr/>
        </p:nvGrpSpPr>
        <p:grpSpPr>
          <a:xfrm>
            <a:off x="8167688" y="6348413"/>
            <a:ext cx="595312" cy="400050"/>
            <a:chOff x="8045450" y="6222997"/>
            <a:chExt cx="745067" cy="500464"/>
          </a:xfrm>
        </p:grpSpPr>
        <p:sp>
          <p:nvSpPr>
            <p:cNvPr id="12" name="Google Shape;12;p34"/>
            <p:cNvSpPr/>
            <p:nvPr/>
          </p:nvSpPr>
          <p:spPr>
            <a:xfrm rot="10800000" flipH="1">
              <a:off x="8045450" y="6222997"/>
              <a:ext cx="733146" cy="494505"/>
            </a:xfrm>
            <a:prstGeom prst="trapezoid">
              <a:avLst>
                <a:gd name="adj" fmla="val 25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3" name="Google Shape;13;p34" descr="UW_W-Logo_RGB.png"/>
            <p:cNvPicPr preferRelativeResize="0"/>
            <p:nvPr/>
          </p:nvPicPr>
          <p:blipFill rotWithShape="1">
            <a:blip r:embed="rId12">
              <a:alphaModFix/>
            </a:blip>
            <a:srcRect/>
            <a:stretch/>
          </p:blipFill>
          <p:spPr>
            <a:xfrm>
              <a:off x="8047567" y="6223002"/>
              <a:ext cx="742950" cy="50045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" name="Google Shape;14;p34"/>
          <p:cNvSpPr/>
          <p:nvPr/>
        </p:nvSpPr>
        <p:spPr>
          <a:xfrm>
            <a:off x="228600" y="254000"/>
            <a:ext cx="8686800" cy="6418263"/>
          </a:xfrm>
          <a:prstGeom prst="rect">
            <a:avLst/>
          </a:prstGeom>
          <a:noFill/>
          <a:ln w="22225" cap="flat" cmpd="sng">
            <a:solidFill>
              <a:srgbClr val="3B185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" name="Google Shape;15;p34" descr="UW.Wordmark_ctr.jpg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34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34"/>
          <p:cNvSpPr txBox="1">
            <a:spLocks noGrp="1"/>
          </p:cNvSpPr>
          <p:nvPr>
            <p:ph type="sldNum" idx="12"/>
          </p:nvPr>
        </p:nvSpPr>
        <p:spPr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drive/folders/1AVCM8AxwkQvcOycjnSGWYLfIYwzoTBhA?usp=sharing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user/JJAbbottatUtah/videos" TargetMode="External"/><Relationship Id="rId3" Type="http://schemas.openxmlformats.org/officeDocument/2006/relationships/hyperlink" Target="https://www.halvorsen.blog/documents/programming/python/resources/Python%20for%20Science%20and%20Engineering.pdf" TargetMode="External"/><Relationship Id="rId7" Type="http://schemas.openxmlformats.org/officeDocument/2006/relationships/hyperlink" Target="https://www.amazon.com/Linear-System-Electrical-Computer-Engineering/dp/0195117778/ref=sr_1_3?crid=RXGI3LE8OBWS&amp;keywords=linear+systems+theory+and+design+%2B+chen&amp;qid=1642430455&amp;sprefix=linear+systems+theory+and+design+%2B+chen%2Caps%2C114&amp;sr=8-3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amazon.com/Modern-Control-Engineering-Katsuhiko-Ogata/dp/0136156738/ref=sr_1_3?crid=1HKJQN7LTV0E4&amp;keywords=control+engineering+%2B+ogata&amp;qid=1642430704&amp;sprefix=control+engineering+%2B+ogata%2Caps%2C119&amp;sr=8-3" TargetMode="External"/><Relationship Id="rId11" Type="http://schemas.openxmlformats.org/officeDocument/2006/relationships/hyperlink" Target="http://www.csd.elo.utfsm.cl/index.html" TargetMode="External"/><Relationship Id="rId5" Type="http://schemas.openxmlformats.org/officeDocument/2006/relationships/hyperlink" Target="https://www.halvorsen.blog/documents/programming/python/resources/Python%20for%20Control%20Engineering.pdf" TargetMode="External"/><Relationship Id="rId10" Type="http://schemas.openxmlformats.org/officeDocument/2006/relationships/hyperlink" Target="https://04.phf-site.com/2018/03/control-bootcamp-by-steve-l-brunton.html" TargetMode="External"/><Relationship Id="rId4" Type="http://schemas.openxmlformats.org/officeDocument/2006/relationships/hyperlink" Target="https://jakevdp.github.io/PythonDataScienceHandbook/" TargetMode="External"/><Relationship Id="rId9" Type="http://schemas.openxmlformats.org/officeDocument/2006/relationships/hyperlink" Target="https://www.youtube.com/playlist?list=PLdb-TcK6Aqj1Kg6pV3zlrpUnPIRwG2_Ox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tellurium.analogmachine.org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ypi.org/project/control/" TargetMode="External"/><Relationship Id="rId5" Type="http://schemas.openxmlformats.org/officeDocument/2006/relationships/hyperlink" Target="https://www.ebi.ac.uk/biomodels/" TargetMode="External"/><Relationship Id="rId4" Type="http://schemas.openxmlformats.org/officeDocument/2006/relationships/hyperlink" Target="https://github.com/sys-bio/tellurium#installation-instructions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tglJ3HJ9GxBxqtN2zdV-n8vjwZO3Om0gwvE_c2g4pY0/edit#gid=1822472575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drive/15-5Ztg6wIufQorJZcPwQQiCf7Ooax5a9#scrollTo=07c84a69-4956-474e-bfb0-c45549f9d0ed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notebooks/intro.ipynb?utm_source=scs-index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NULL"/><Relationship Id="rId1" Type="http://schemas.openxmlformats.org/officeDocument/2006/relationships/slideLayout" Target="../slideLayouts/slideLayout5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7.jpeg"/><Relationship Id="rId7" Type="http://schemas.openxmlformats.org/officeDocument/2006/relationships/image" Target="../media/image13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0.png"/><Relationship Id="rId11" Type="http://schemas.openxmlformats.org/officeDocument/2006/relationships/image" Target="../media/image17.png"/><Relationship Id="rId5" Type="http://schemas.openxmlformats.org/officeDocument/2006/relationships/image" Target="../media/image110.png"/><Relationship Id="rId10" Type="http://schemas.openxmlformats.org/officeDocument/2006/relationships/image" Target="../media/image16.png"/><Relationship Id="rId4" Type="http://schemas.openxmlformats.org/officeDocument/2006/relationships/image" Target="../media/image13.png"/><Relationship Id="rId9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1.png"/><Relationship Id="rId18" Type="http://schemas.openxmlformats.org/officeDocument/2006/relationships/image" Target="../media/image36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12" Type="http://schemas.openxmlformats.org/officeDocument/2006/relationships/image" Target="../media/image30.png"/><Relationship Id="rId17" Type="http://schemas.openxmlformats.org/officeDocument/2006/relationships/image" Target="../media/image35.png"/><Relationship Id="rId2" Type="http://schemas.openxmlformats.org/officeDocument/2006/relationships/image" Target="../media/image21.png"/><Relationship Id="rId16" Type="http://schemas.openxmlformats.org/officeDocument/2006/relationships/image" Target="../media/image34.png"/><Relationship Id="rId20" Type="http://schemas.openxmlformats.org/officeDocument/2006/relationships/image" Target="../media/image3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png"/><Relationship Id="rId11" Type="http://schemas.openxmlformats.org/officeDocument/2006/relationships/image" Target="../media/image29.png"/><Relationship Id="rId5" Type="http://schemas.openxmlformats.org/officeDocument/2006/relationships/image" Target="../media/image24.png"/><Relationship Id="rId15" Type="http://schemas.openxmlformats.org/officeDocument/2006/relationships/image" Target="../media/image33.png"/><Relationship Id="rId10" Type="http://schemas.openxmlformats.org/officeDocument/2006/relationships/image" Target="../media/image28.png"/><Relationship Id="rId19" Type="http://schemas.openxmlformats.org/officeDocument/2006/relationships/image" Target="../media/image37.png"/><Relationship Id="rId4" Type="http://schemas.openxmlformats.org/officeDocument/2006/relationships/image" Target="../media/image23.png"/><Relationship Id="rId9" Type="http://schemas.openxmlformats.org/officeDocument/2006/relationships/image" Target="../media/image20.png"/><Relationship Id="rId14" Type="http://schemas.openxmlformats.org/officeDocument/2006/relationships/image" Target="../media/image3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"/>
          <p:cNvSpPr txBox="1">
            <a:spLocks noGrp="1"/>
          </p:cNvSpPr>
          <p:nvPr>
            <p:ph type="ctrTitle"/>
          </p:nvPr>
        </p:nvSpPr>
        <p:spPr>
          <a:xfrm>
            <a:off x="381000" y="517216"/>
            <a:ext cx="84582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/>
              <a:t>BIOE 498 / BIOE 599 </a:t>
            </a:r>
            <a:br>
              <a:rPr lang="en-US" sz="3200" b="1" dirty="0"/>
            </a:br>
            <a:r>
              <a:rPr lang="en-US" sz="3200" b="1" i="1" dirty="0"/>
              <a:t>Advanced Biological Control Systems</a:t>
            </a:r>
            <a:br>
              <a:rPr lang="en-US" sz="3200" b="1" dirty="0"/>
            </a:br>
            <a:br>
              <a:rPr lang="en-US" sz="3200" b="1" dirty="0"/>
            </a:br>
            <a:br>
              <a:rPr lang="en-US" sz="3200" b="1" dirty="0"/>
            </a:br>
            <a:r>
              <a:rPr lang="en-US" sz="3200" b="1" dirty="0"/>
              <a:t>Lecture 1: </a:t>
            </a:r>
            <a:r>
              <a:rPr lang="en-US" sz="3200" b="1" u="sng" dirty="0"/>
              <a:t>Course Introduction</a:t>
            </a:r>
            <a:br>
              <a:rPr lang="en-US" b="1" dirty="0"/>
            </a:br>
            <a:br>
              <a:rPr lang="en-US" b="1" dirty="0"/>
            </a:br>
            <a:endParaRPr i="1" dirty="0"/>
          </a:p>
        </p:txBody>
      </p:sp>
      <p:sp>
        <p:nvSpPr>
          <p:cNvPr id="97" name="Google Shape;97;p1"/>
          <p:cNvSpPr txBox="1">
            <a:spLocks noGrp="1"/>
          </p:cNvSpPr>
          <p:nvPr>
            <p:ph type="subTitle" idx="1"/>
          </p:nvPr>
        </p:nvSpPr>
        <p:spPr>
          <a:xfrm>
            <a:off x="381000" y="3611071"/>
            <a:ext cx="8382000" cy="22394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</a:pPr>
            <a:r>
              <a:rPr lang="en-US" dirty="0"/>
              <a:t>Joseph L. Hellerstein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</a:pPr>
            <a:r>
              <a:rPr lang="en-US" dirty="0"/>
              <a:t>March 28, 2022</a:t>
            </a:r>
            <a:endParaRPr dirty="0"/>
          </a:p>
          <a:p>
            <a:pPr marL="0" lvl="0" indent="0" algn="ctr" rtl="0"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</a:pPr>
            <a:r>
              <a:rPr lang="en-US" sz="2800" dirty="0"/>
              <a:t>eScience Institute, Computer Science &amp; Engineering</a:t>
            </a:r>
            <a:endParaRPr dirty="0"/>
          </a:p>
          <a:p>
            <a:pPr marL="0" lvl="0" indent="0" algn="ctr" rtl="0"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</a:pPr>
            <a:r>
              <a:rPr lang="en-US" sz="2800" dirty="0"/>
              <a:t>Allen School of Computer Science</a:t>
            </a:r>
          </a:p>
          <a:p>
            <a:pPr marL="0" lvl="0" indent="0" algn="ctr" rtl="0"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</a:pPr>
            <a:r>
              <a:rPr lang="en-US" sz="2800" dirty="0" err="1"/>
              <a:t>BioEngineering</a:t>
            </a:r>
            <a:endParaRPr sz="2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0"/>
          <p:cNvSpPr txBox="1"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Course Goals</a:t>
            </a:r>
            <a:endParaRPr/>
          </a:p>
        </p:txBody>
      </p:sp>
      <p:sp>
        <p:nvSpPr>
          <p:cNvPr id="175" name="Google Shape;175;p10"/>
          <p:cNvSpPr txBox="1">
            <a:spLocks noGrp="1"/>
          </p:cNvSpPr>
          <p:nvPr>
            <p:ph type="body" idx="1"/>
          </p:nvPr>
        </p:nvSpPr>
        <p:spPr>
          <a:xfrm>
            <a:off x="457200" y="1371599"/>
            <a:ext cx="8229600" cy="4572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fontAlgn="base"/>
            <a:r>
              <a:rPr lang="en-US" sz="2400" dirty="0"/>
              <a:t>Construct and analyze models of chemical networks in both continuous and discrete time, taking into account nonlinearities.</a:t>
            </a:r>
          </a:p>
          <a:p>
            <a:pPr fontAlgn="base"/>
            <a:r>
              <a:rPr lang="en-US" sz="2400" dirty="0"/>
              <a:t>Analyze the controllability of a chemical network.</a:t>
            </a:r>
          </a:p>
          <a:p>
            <a:pPr fontAlgn="base"/>
            <a:r>
              <a:rPr lang="en-US" sz="2400" dirty="0"/>
              <a:t>Analyze the observability of chemical networks.</a:t>
            </a:r>
          </a:p>
          <a:p>
            <a:pPr fontAlgn="base"/>
            <a:r>
              <a:rPr lang="en-US" sz="2400" dirty="0"/>
              <a:t>Control a chemical network using full state feedback.</a:t>
            </a:r>
          </a:p>
          <a:p>
            <a:pPr fontAlgn="base"/>
            <a:r>
              <a:rPr lang="en-US" sz="2400" dirty="0"/>
              <a:t>Construct observers for a chemical network.</a:t>
            </a:r>
          </a:p>
          <a:p>
            <a:pPr fontAlgn="base"/>
            <a:r>
              <a:rPr lang="en-US" sz="2400" dirty="0"/>
              <a:t>Develop a robust </a:t>
            </a:r>
            <a:r>
              <a:rPr lang="en-US" sz="2400" dirty="0" err="1"/>
              <a:t>contruct</a:t>
            </a:r>
            <a:r>
              <a:rPr lang="en-US" sz="2400" dirty="0"/>
              <a:t> solution that addresses modeling inaccuracies and “noise” (perturbations introduced by uncontrolled factors).</a:t>
            </a:r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endParaRPr sz="2000" dirty="0"/>
          </a:p>
        </p:txBody>
      </p:sp>
      <p:sp>
        <p:nvSpPr>
          <p:cNvPr id="176" name="Google Shape;176;p10"/>
          <p:cNvSpPr txBox="1">
            <a:spLocks noGrp="1"/>
          </p:cNvSpPr>
          <p:nvPr>
            <p:ph type="sldNum" idx="12"/>
          </p:nvPr>
        </p:nvSpPr>
        <p:spPr>
          <a:xfrm>
            <a:off x="7543801" y="6248400"/>
            <a:ext cx="533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1"/>
          <p:cNvSpPr txBox="1"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Instructor</a:t>
            </a:r>
            <a:endParaRPr dirty="0"/>
          </a:p>
        </p:txBody>
      </p:sp>
      <p:sp>
        <p:nvSpPr>
          <p:cNvPr id="182" name="Google Shape;182;p11"/>
          <p:cNvSpPr txBox="1">
            <a:spLocks noGrp="1"/>
          </p:cNvSpPr>
          <p:nvPr>
            <p:ph type="body" idx="1"/>
          </p:nvPr>
        </p:nvSpPr>
        <p:spPr>
          <a:xfrm>
            <a:off x="457200" y="990600"/>
            <a:ext cx="8229600" cy="50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 dirty="0"/>
              <a:t>Joseph Hellerstein, Senior Fellow eScience Institute, Affiliate Professor CSE</a:t>
            </a:r>
            <a:endParaRPr dirty="0"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 dirty="0"/>
              <a:t>PhD in Computer Science</a:t>
            </a:r>
            <a:endParaRPr dirty="0"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 dirty="0"/>
              <a:t>Industry (30+ years): IBM Research, Microsoft, Google</a:t>
            </a:r>
            <a:endParaRPr dirty="0"/>
          </a:p>
          <a:p>
            <a:pPr marL="11430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 dirty="0"/>
              <a:t>Mathematical models of distributed computing systems</a:t>
            </a:r>
            <a:endParaRPr dirty="0"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 dirty="0"/>
              <a:t>Research</a:t>
            </a:r>
            <a:endParaRPr dirty="0"/>
          </a:p>
          <a:p>
            <a:pPr marL="1143000" lvl="2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 dirty="0"/>
              <a:t>Modeling evolution of microbial communities</a:t>
            </a:r>
            <a:endParaRPr dirty="0"/>
          </a:p>
          <a:p>
            <a:pPr marL="1143000" lvl="2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 dirty="0"/>
              <a:t>Model Engineering (tools for building biomedical models)</a:t>
            </a:r>
            <a:endParaRPr dirty="0"/>
          </a:p>
        </p:txBody>
      </p:sp>
      <p:sp>
        <p:nvSpPr>
          <p:cNvPr id="183" name="Google Shape;183;p11"/>
          <p:cNvSpPr txBox="1">
            <a:spLocks noGrp="1"/>
          </p:cNvSpPr>
          <p:nvPr>
            <p:ph type="sldNum" idx="12"/>
          </p:nvPr>
        </p:nvSpPr>
        <p:spPr>
          <a:xfrm>
            <a:off x="7543801" y="6248400"/>
            <a:ext cx="533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 txBox="1">
            <a:spLocks noGrp="1"/>
          </p:cNvSpPr>
          <p:nvPr>
            <p:ph type="title"/>
          </p:nvPr>
        </p:nvSpPr>
        <p:spPr>
          <a:xfrm>
            <a:off x="228600" y="381000"/>
            <a:ext cx="84582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Grading</a:t>
            </a:r>
            <a:endParaRPr/>
          </a:p>
        </p:txBody>
      </p:sp>
      <p:sp>
        <p:nvSpPr>
          <p:cNvPr id="190" name="Google Shape;190;p12"/>
          <p:cNvSpPr txBox="1">
            <a:spLocks noGrp="1"/>
          </p:cNvSpPr>
          <p:nvPr>
            <p:ph type="body" idx="1"/>
          </p:nvPr>
        </p:nvSpPr>
        <p:spPr>
          <a:xfrm>
            <a:off x="457200" y="1371599"/>
            <a:ext cx="8229600" cy="4572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/>
              <a:t>Homework (3 assignments): 30%</a:t>
            </a:r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/>
              <a:t>Final project: 70%</a:t>
            </a:r>
          </a:p>
          <a:p>
            <a:pPr marL="800100" lvl="1" indent="-342900">
              <a:spcBef>
                <a:spcPts val="640"/>
              </a:spcBef>
              <a:buSzPts val="3200"/>
              <a:buChar char="•"/>
            </a:pPr>
            <a:r>
              <a:rPr lang="en-US" dirty="0"/>
              <a:t>End-to-end analysis and design of a feedback control of an SBML model</a:t>
            </a:r>
            <a:endParaRPr dirty="0"/>
          </a:p>
        </p:txBody>
      </p:sp>
      <p:sp>
        <p:nvSpPr>
          <p:cNvPr id="191" name="Google Shape;191;p12"/>
          <p:cNvSpPr txBox="1">
            <a:spLocks noGrp="1"/>
          </p:cNvSpPr>
          <p:nvPr>
            <p:ph type="sldNum" idx="12"/>
          </p:nvPr>
        </p:nvSpPr>
        <p:spPr>
          <a:xfrm>
            <a:off x="7543801" y="6248400"/>
            <a:ext cx="533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3"/>
          <p:cNvSpPr txBox="1"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Submitting Homework</a:t>
            </a:r>
            <a:endParaRPr/>
          </a:p>
        </p:txBody>
      </p:sp>
      <p:sp>
        <p:nvSpPr>
          <p:cNvPr id="197" name="Google Shape;197;p13"/>
          <p:cNvSpPr txBox="1">
            <a:spLocks noGrp="1"/>
          </p:cNvSpPr>
          <p:nvPr>
            <p:ph type="body" idx="1"/>
          </p:nvPr>
        </p:nvSpPr>
        <p:spPr>
          <a:xfrm>
            <a:off x="457200" y="1371599"/>
            <a:ext cx="8229600" cy="4572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/>
              <a:t>You have a folder </a:t>
            </a:r>
            <a:r>
              <a:rPr lang="en-US" u="sng" dirty="0">
                <a:solidFill>
                  <a:schemeClr val="hlink"/>
                </a:solidFill>
                <a:hlinkClick r:id="rId3"/>
              </a:rPr>
              <a:t>here</a:t>
            </a:r>
            <a:r>
              <a:rPr lang="en-US" dirty="0"/>
              <a:t>. Only you and the instructors have permissions for the folder.</a:t>
            </a:r>
            <a:endParaRPr dirty="0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/>
              <a:t>Upload your assignment to the folder before the due date.</a:t>
            </a:r>
            <a:endParaRPr dirty="0"/>
          </a:p>
        </p:txBody>
      </p:sp>
      <p:sp>
        <p:nvSpPr>
          <p:cNvPr id="198" name="Google Shape;198;p13"/>
          <p:cNvSpPr txBox="1">
            <a:spLocks noGrp="1"/>
          </p:cNvSpPr>
          <p:nvPr>
            <p:ph type="sldNum" idx="12"/>
          </p:nvPr>
        </p:nvSpPr>
        <p:spPr>
          <a:xfrm>
            <a:off x="7543801" y="6248400"/>
            <a:ext cx="533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Resources</a:t>
            </a:r>
            <a:endParaRPr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EF6F33E-B24C-2949-ABF2-A9D3C567DE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/>
              <a:t>Python</a:t>
            </a:r>
          </a:p>
          <a:p>
            <a:pPr lvl="1"/>
            <a:r>
              <a:rPr lang="en-US" sz="2000" dirty="0">
                <a:hlinkClick r:id="rId3"/>
              </a:rPr>
              <a:t>Python programming</a:t>
            </a:r>
            <a:endParaRPr lang="en-US" sz="2000" dirty="0"/>
          </a:p>
          <a:p>
            <a:pPr lvl="1"/>
            <a:r>
              <a:rPr lang="en-US" sz="2000" dirty="0">
                <a:hlinkClick r:id="rId4"/>
              </a:rPr>
              <a:t>Python Data Science Handbook</a:t>
            </a:r>
            <a:endParaRPr lang="en-US" sz="2000" dirty="0"/>
          </a:p>
          <a:p>
            <a:pPr lvl="1"/>
            <a:r>
              <a:rPr lang="en-US" sz="2000" dirty="0">
                <a:hlinkClick r:id="rId5"/>
              </a:rPr>
              <a:t>Python for control engineering</a:t>
            </a:r>
            <a:r>
              <a:rPr lang="en-US" sz="2000" dirty="0"/>
              <a:t> (Part VIII)</a:t>
            </a:r>
            <a:endParaRPr lang="en-US" sz="2000" dirty="0">
              <a:hlinkClick r:id="rId6"/>
            </a:endParaRPr>
          </a:p>
          <a:p>
            <a:r>
              <a:rPr lang="en-US" sz="2000" dirty="0"/>
              <a:t>Control Engineering</a:t>
            </a:r>
            <a:endParaRPr lang="en-US" sz="2000" dirty="0">
              <a:hlinkClick r:id="rId6"/>
            </a:endParaRPr>
          </a:p>
          <a:p>
            <a:pPr lvl="1"/>
            <a:r>
              <a:rPr lang="en-US" sz="2000" dirty="0">
                <a:hlinkClick r:id="rId6"/>
              </a:rPr>
              <a:t>Modern Control Engineering</a:t>
            </a:r>
            <a:r>
              <a:rPr lang="en-US" sz="2000" dirty="0"/>
              <a:t>, Ogata</a:t>
            </a:r>
          </a:p>
          <a:p>
            <a:pPr lvl="1"/>
            <a:r>
              <a:rPr lang="en-US" sz="2000" dirty="0">
                <a:hlinkClick r:id="rId7"/>
              </a:rPr>
              <a:t>Linear Systems - Theory and Design, Chi-Tsong Chen</a:t>
            </a:r>
            <a:endParaRPr lang="en-US" sz="2000" dirty="0"/>
          </a:p>
          <a:p>
            <a:pPr lvl="1"/>
            <a:r>
              <a:rPr lang="en-US" sz="2000" dirty="0">
                <a:hlinkClick r:id="rId8"/>
              </a:rPr>
              <a:t>State Space Design</a:t>
            </a:r>
            <a:r>
              <a:rPr lang="en-US" sz="2000" dirty="0"/>
              <a:t> (YouTube), Jake Abbott (University of Utah)</a:t>
            </a:r>
          </a:p>
          <a:p>
            <a:pPr lvl="1"/>
            <a:r>
              <a:rPr lang="en-US" sz="2000" dirty="0">
                <a:hlinkClick r:id="rId9"/>
              </a:rPr>
              <a:t>YouTube playlist for control engineering</a:t>
            </a:r>
            <a:endParaRPr lang="en-US" sz="2000" dirty="0"/>
          </a:p>
          <a:p>
            <a:pPr lvl="1"/>
            <a:r>
              <a:rPr lang="en-US" sz="2000" dirty="0">
                <a:hlinkClick r:id="rId10"/>
              </a:rPr>
              <a:t>Steve Brunton Control Boot Camp</a:t>
            </a:r>
            <a:endParaRPr lang="en-US" sz="2000" dirty="0"/>
          </a:p>
          <a:p>
            <a:pPr lvl="1"/>
            <a:r>
              <a:rPr lang="en-US" sz="2000" dirty="0">
                <a:hlinkClick r:id="rId11"/>
              </a:rPr>
              <a:t>Control Systems Design Online</a:t>
            </a:r>
            <a:endParaRPr lang="en-US" sz="2000" dirty="0"/>
          </a:p>
          <a:p>
            <a:endParaRPr lang="en-US" sz="2000" dirty="0"/>
          </a:p>
        </p:txBody>
      </p:sp>
      <p:sp>
        <p:nvSpPr>
          <p:cNvPr id="204" name="Google Shape;204;p1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5"/>
          <p:cNvSpPr txBox="1"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Software</a:t>
            </a:r>
            <a:endParaRPr/>
          </a:p>
        </p:txBody>
      </p:sp>
      <p:sp>
        <p:nvSpPr>
          <p:cNvPr id="214" name="Google Shape;214;p15"/>
          <p:cNvSpPr txBox="1">
            <a:spLocks noGrp="1"/>
          </p:cNvSpPr>
          <p:nvPr>
            <p:ph type="body" idx="1"/>
          </p:nvPr>
        </p:nvSpPr>
        <p:spPr>
          <a:xfrm>
            <a:off x="457200" y="1371599"/>
            <a:ext cx="8229600" cy="4572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 b="1" dirty="0"/>
              <a:t>The class will feature in-class exercises, so </a:t>
            </a:r>
            <a:r>
              <a:rPr lang="en-US" sz="2800" b="1" dirty="0">
                <a:solidFill>
                  <a:srgbClr val="00CC00"/>
                </a:solidFill>
              </a:rPr>
              <a:t>please bring a laptop to class</a:t>
            </a:r>
            <a:endParaRPr sz="2800" b="1" dirty="0"/>
          </a:p>
          <a:p>
            <a:pPr marL="342900" lvl="0" indent="-342900" algn="l" rtl="0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 b="1" dirty="0"/>
              <a:t>Software:</a:t>
            </a:r>
            <a:r>
              <a:rPr lang="en-US" sz="2800" dirty="0"/>
              <a:t> Tellurium (</a:t>
            </a:r>
            <a:r>
              <a:rPr lang="en-US" sz="2800" u="sng" dirty="0">
                <a:solidFill>
                  <a:schemeClr val="hlink"/>
                </a:solidFill>
                <a:hlinkClick r:id="rId3"/>
              </a:rPr>
              <a:t>http://tellurium.analogmachine.org/</a:t>
            </a:r>
            <a:r>
              <a:rPr lang="en-US" sz="2800" dirty="0"/>
              <a:t>) </a:t>
            </a:r>
            <a:endParaRPr dirty="0"/>
          </a:p>
          <a:p>
            <a:pPr marL="342900" lvl="0" indent="-342900" algn="l" rtl="0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 b="1" dirty="0"/>
              <a:t>For detailed installation instructions see </a:t>
            </a:r>
            <a:r>
              <a:rPr lang="en-US" sz="2800" b="1" u="sng" dirty="0">
                <a:solidFill>
                  <a:schemeClr val="hlink"/>
                </a:solidFill>
                <a:hlinkClick r:id="rId4"/>
              </a:rPr>
              <a:t>https://github.com/sys-bio/tellurium#installation-instructions</a:t>
            </a:r>
            <a:r>
              <a:rPr lang="en-US" sz="2800" b="1" dirty="0"/>
              <a:t> </a:t>
            </a:r>
            <a:endParaRPr dirty="0"/>
          </a:p>
          <a:p>
            <a:pPr marL="342900" lvl="0" indent="-342900" algn="l" rtl="0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 b="1" dirty="0"/>
              <a:t>For a huge database of curated models see:</a:t>
            </a:r>
            <a:endParaRPr dirty="0"/>
          </a:p>
          <a:p>
            <a:pPr marL="342900" lvl="0" indent="-342900" algn="l" rtl="0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 b="1" u="sng" dirty="0">
                <a:solidFill>
                  <a:schemeClr val="hlink"/>
                </a:solidFill>
                <a:hlinkClick r:id="rId5"/>
              </a:rPr>
              <a:t>https://www.ebi.ac.uk/biomodels/</a:t>
            </a:r>
            <a:endParaRPr sz="2800" b="1" dirty="0"/>
          </a:p>
          <a:p>
            <a:pPr marL="342900" lvl="0" indent="-342900" algn="l" rtl="0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 b="1" dirty="0"/>
              <a:t>Other packages</a:t>
            </a:r>
            <a:endParaRPr dirty="0"/>
          </a:p>
          <a:p>
            <a:pPr marL="742950" lvl="1" indent="-28575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 b="1" u="sng" dirty="0">
                <a:solidFill>
                  <a:schemeClr val="hlink"/>
                </a:solidFill>
                <a:hlinkClick r:id="rId6"/>
              </a:rPr>
              <a:t>control</a:t>
            </a:r>
            <a:r>
              <a:rPr lang="en-US" sz="2400" b="1" dirty="0"/>
              <a:t> – </a:t>
            </a:r>
            <a:r>
              <a:rPr lang="en-US" sz="2400" b="1" dirty="0" err="1"/>
              <a:t>CalTech</a:t>
            </a:r>
            <a:r>
              <a:rPr lang="en-US" sz="2400" b="1" dirty="0"/>
              <a:t> package for control design</a:t>
            </a:r>
            <a:endParaRPr dirty="0"/>
          </a:p>
          <a:p>
            <a:pPr marL="742950" lvl="1" indent="-28575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 b="1" u="sng" dirty="0" err="1">
                <a:solidFill>
                  <a:schemeClr val="hlink"/>
                </a:solidFill>
                <a:hlinkClick r:id="rId6"/>
              </a:rPr>
              <a:t>controlSBML</a:t>
            </a:r>
            <a:r>
              <a:rPr lang="en-US" sz="2400" b="1" dirty="0"/>
              <a:t> – Control design with SBML models</a:t>
            </a:r>
            <a:endParaRPr dirty="0"/>
          </a:p>
          <a:p>
            <a:pPr marL="342900" lvl="0" indent="-165100" algn="l" rtl="0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2800" b="1" dirty="0"/>
          </a:p>
          <a:p>
            <a:pPr marL="342900" lvl="0" indent="-165100" algn="l" rtl="0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2800" b="1" dirty="0">
              <a:solidFill>
                <a:srgbClr val="00CC00"/>
              </a:solidFill>
            </a:endParaRPr>
          </a:p>
          <a:p>
            <a:pPr marL="342900" lvl="0" indent="-165100" algn="l" rtl="0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2800" dirty="0">
              <a:solidFill>
                <a:srgbClr val="FF0000"/>
              </a:solidFill>
            </a:endParaRPr>
          </a:p>
          <a:p>
            <a:pPr marL="34290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2800" dirty="0"/>
          </a:p>
        </p:txBody>
      </p:sp>
      <p:sp>
        <p:nvSpPr>
          <p:cNvPr id="215" name="Google Shape;215;p15"/>
          <p:cNvSpPr txBox="1">
            <a:spLocks noGrp="1"/>
          </p:cNvSpPr>
          <p:nvPr>
            <p:ph type="sldNum" idx="12"/>
          </p:nvPr>
        </p:nvSpPr>
        <p:spPr>
          <a:xfrm>
            <a:off x="7543801" y="6248400"/>
            <a:ext cx="533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hlinkClick r:id="rId3"/>
              </a:rPr>
              <a:t>Syllabus</a:t>
            </a:r>
            <a:endParaRPr dirty="0"/>
          </a:p>
        </p:txBody>
      </p:sp>
      <p:sp>
        <p:nvSpPr>
          <p:cNvPr id="221" name="Google Shape;221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hlinkClick r:id="rId3"/>
              </a:rPr>
              <a:t>Exploring Feedback Control</a:t>
            </a:r>
            <a:endParaRPr dirty="0"/>
          </a:p>
        </p:txBody>
      </p:sp>
      <p:sp>
        <p:nvSpPr>
          <p:cNvPr id="221" name="Google Shape;221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278538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7"/>
          <p:cNvSpPr txBox="1"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Getting Google Colaboratory (Colab)</a:t>
            </a:r>
            <a:endParaRPr/>
          </a:p>
        </p:txBody>
      </p:sp>
      <p:sp>
        <p:nvSpPr>
          <p:cNvPr id="228" name="Google Shape;228;p17"/>
          <p:cNvSpPr txBox="1">
            <a:spLocks noGrp="1"/>
          </p:cNvSpPr>
          <p:nvPr>
            <p:ph type="body" idx="1"/>
          </p:nvPr>
        </p:nvSpPr>
        <p:spPr>
          <a:xfrm>
            <a:off x="457200" y="1371599"/>
            <a:ext cx="8229600" cy="1143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We will use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Google Colab </a:t>
            </a:r>
            <a:r>
              <a:rPr lang="en-US"/>
              <a:t>for in-class presentation and student homeworks.</a:t>
            </a:r>
            <a:endParaRPr/>
          </a:p>
        </p:txBody>
      </p:sp>
      <p:sp>
        <p:nvSpPr>
          <p:cNvPr id="229" name="Google Shape;229;p17"/>
          <p:cNvSpPr txBox="1">
            <a:spLocks noGrp="1"/>
          </p:cNvSpPr>
          <p:nvPr>
            <p:ph type="sldNum" idx="12"/>
          </p:nvPr>
        </p:nvSpPr>
        <p:spPr>
          <a:xfrm>
            <a:off x="7543801" y="6248400"/>
            <a:ext cx="533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  <p:pic>
        <p:nvPicPr>
          <p:cNvPr id="230" name="Google Shape;230;p17" descr="Graphical user interface, text, application, email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36041" y="2661167"/>
            <a:ext cx="8250759" cy="2221729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17"/>
          <p:cNvSpPr txBox="1"/>
          <p:nvPr/>
        </p:nvSpPr>
        <p:spPr>
          <a:xfrm>
            <a:off x="774559" y="4901185"/>
            <a:ext cx="7150241" cy="36929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Actions:</a:t>
            </a:r>
            <a:r>
              <a:rPr lang="en-US" dirty="0"/>
              <a:t> </a:t>
            </a:r>
            <a:r>
              <a:rPr lang="en-US" sz="18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Set up </a:t>
            </a:r>
            <a:r>
              <a:rPr lang="en-US" sz="18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Colab</a:t>
            </a:r>
            <a:r>
              <a:rPr lang="en-US" sz="18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now on your Google Account.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"/>
          <p:cNvSpPr txBox="1"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Agenda</a:t>
            </a:r>
            <a:endParaRPr/>
          </a:p>
        </p:txBody>
      </p:sp>
      <p:sp>
        <p:nvSpPr>
          <p:cNvPr id="103" name="Google Shape;103;p2"/>
          <p:cNvSpPr txBox="1">
            <a:spLocks noGrp="1"/>
          </p:cNvSpPr>
          <p:nvPr>
            <p:ph type="body" idx="1"/>
          </p:nvPr>
        </p:nvSpPr>
        <p:spPr>
          <a:xfrm>
            <a:off x="457200" y="1371599"/>
            <a:ext cx="8229600" cy="4572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/>
              <a:t>What is control engineering and why it’s important</a:t>
            </a:r>
            <a:endParaRPr dirty="0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/>
              <a:t>Course overview</a:t>
            </a:r>
            <a:endParaRPr dirty="0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/>
              <a:t>Biochemistry basics</a:t>
            </a:r>
            <a:endParaRPr dirty="0"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dirty="0"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b="1" dirty="0"/>
              <a:t>Lecture Notes: canvas/syllabus</a:t>
            </a:r>
            <a:endParaRPr b="1" dirty="0"/>
          </a:p>
        </p:txBody>
      </p:sp>
      <p:sp>
        <p:nvSpPr>
          <p:cNvPr id="104" name="Google Shape;104;p2"/>
          <p:cNvSpPr txBox="1">
            <a:spLocks noGrp="1"/>
          </p:cNvSpPr>
          <p:nvPr>
            <p:ph type="sldNum" idx="12"/>
          </p:nvPr>
        </p:nvSpPr>
        <p:spPr>
          <a:xfrm>
            <a:off x="7620000" y="6248400"/>
            <a:ext cx="30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Why Control Engineering?</a:t>
            </a:r>
            <a:endParaRPr dirty="0"/>
          </a:p>
        </p:txBody>
      </p:sp>
      <p:sp>
        <p:nvSpPr>
          <p:cNvPr id="110" name="Google Shape;110;p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pic>
        <p:nvPicPr>
          <p:cNvPr id="111" name="Google Shape;111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4884" y="18927098"/>
            <a:ext cx="3254917" cy="1617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4" descr="Advances in management of type 1 diabetes mellitus">
            <a:extLst>
              <a:ext uri="{FF2B5EF4-FFF2-40B4-BE49-F238E27FC236}">
                <a16:creationId xmlns:a16="http://schemas.microsoft.com/office/drawing/2014/main" id="{B34359F9-25B7-8548-936B-F464778F1A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2996" y="1483816"/>
            <a:ext cx="2431680" cy="1527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Regulatory control loops of the modeled production bioreactor. The dynamics of the loops in red will be captured in our model.">
            <a:extLst>
              <a:ext uri="{FF2B5EF4-FFF2-40B4-BE49-F238E27FC236}">
                <a16:creationId xmlns:a16="http://schemas.microsoft.com/office/drawing/2014/main" id="{6D339929-EDE9-DD42-9220-06BCBAC166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748" y="1335287"/>
            <a:ext cx="1863017" cy="2013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F87C06A-007A-CB49-9F37-940E8646AE62}"/>
              </a:ext>
            </a:extLst>
          </p:cNvPr>
          <p:cNvSpPr txBox="1"/>
          <p:nvPr/>
        </p:nvSpPr>
        <p:spPr>
          <a:xfrm>
            <a:off x="6354254" y="1169902"/>
            <a:ext cx="1549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Insulin Control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0B2D75E-7747-D344-BC50-DA3898BE9F0D}"/>
              </a:ext>
            </a:extLst>
          </p:cNvPr>
          <p:cNvSpPr txBox="1"/>
          <p:nvPr/>
        </p:nvSpPr>
        <p:spPr>
          <a:xfrm>
            <a:off x="429324" y="1169902"/>
            <a:ext cx="1908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Bioreactor Control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551415C-A989-3B4B-B428-7B3F3DDBE4E7}"/>
              </a:ext>
            </a:extLst>
          </p:cNvPr>
          <p:cNvSpPr txBox="1"/>
          <p:nvPr/>
        </p:nvSpPr>
        <p:spPr>
          <a:xfrm>
            <a:off x="3060551" y="1169902"/>
            <a:ext cx="2357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Medical Device Control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2585D1A-57C7-3D45-85D9-15DB66BD2CAA}"/>
              </a:ext>
            </a:extLst>
          </p:cNvPr>
          <p:cNvSpPr/>
          <p:nvPr/>
        </p:nvSpPr>
        <p:spPr>
          <a:xfrm>
            <a:off x="510154" y="3023874"/>
            <a:ext cx="2481330" cy="405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Picture 18" descr="Sensors | Free Full-Text | Sensor-Based Assistive Devices for  Visually-Impaired People: Current Status, Challenges, and Future Directions  | HTML">
            <a:extLst>
              <a:ext uri="{FF2B5EF4-FFF2-40B4-BE49-F238E27FC236}">
                <a16:creationId xmlns:a16="http://schemas.microsoft.com/office/drawing/2014/main" id="{B07D5EFE-E661-6147-8A10-570B792C82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8908" y="1354568"/>
            <a:ext cx="1978335" cy="2021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5D7B9A0-06AE-8749-A362-5D716CB67961}"/>
              </a:ext>
            </a:extLst>
          </p:cNvPr>
          <p:cNvSpPr txBox="1"/>
          <p:nvPr/>
        </p:nvSpPr>
        <p:spPr>
          <a:xfrm>
            <a:off x="1486369" y="3785636"/>
            <a:ext cx="539995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Create a system that: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ensures that bounded inputs produce bounded outputs;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regulates its output;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tracks a desired objective;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minimizes cost, energy, potential dangers.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5508157D-1D86-5C4D-94A9-0D06460D78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268" y="1066800"/>
            <a:ext cx="8431900" cy="5486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7F79340-2903-7348-8B1D-502DE2DE6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040" y="366164"/>
            <a:ext cx="6008330" cy="838200"/>
          </a:xfrm>
        </p:spPr>
        <p:txBody>
          <a:bodyPr/>
          <a:lstStyle/>
          <a:p>
            <a:r>
              <a:rPr lang="en-US" dirty="0"/>
              <a:t>An Example: mTOR Signaling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388F04-BC29-1C44-969D-E70E110D8B8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AA9B6BE0-69A3-8E47-B4D2-678058A3EB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9238" y="340076"/>
            <a:ext cx="2209125" cy="920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765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32778DAD-8369-ED4C-9C37-4732052A73EC}"/>
                  </a:ext>
                </a:extLst>
              </p:cNvPr>
              <p:cNvSpPr>
                <a:spLocks noGrp="1"/>
              </p:cNvSpPr>
              <p:nvPr>
                <p:ph type="body" idx="2"/>
              </p:nvPr>
            </p:nvSpPr>
            <p:spPr>
              <a:xfrm>
                <a:off x="457200" y="3242883"/>
                <a:ext cx="8229600" cy="3048001"/>
              </a:xfrm>
            </p:spPr>
            <p:txBody>
              <a:bodyPr/>
              <a:lstStyle/>
              <a:p>
                <a:r>
                  <a:rPr lang="en-US" sz="1800" dirty="0">
                    <a:latin typeface="+mj-lt"/>
                    <a:cs typeface="Courier New" panose="02070309020205020404" pitchFamily="49" charset="0"/>
                  </a:rPr>
                  <a:t>States: Concentrations of floating chemical species</a:t>
                </a:r>
              </a:p>
              <a:p>
                <a:pPr lvl="1"/>
                <a:r>
                  <a:rPr lang="en-US" sz="1400" dirty="0">
                    <a:latin typeface="+mj-lt"/>
                    <a:cs typeface="Courier New" panose="02070309020205020404" pitchFamily="49" charset="0"/>
                  </a:rPr>
                  <a:t>Because the Jacobian relates concentrations to their rates of change</a:t>
                </a:r>
              </a:p>
              <a:p>
                <a:r>
                  <a:rPr lang="en-US" sz="1800" dirty="0">
                    <a:cs typeface="Courier New" panose="02070309020205020404" pitchFamily="49" charset="0"/>
                  </a:rPr>
                  <a:t>Outputs: Concentrations of floating chemical species</a:t>
                </a:r>
              </a:p>
              <a:p>
                <a:pPr lvl="1"/>
                <a:r>
                  <a:rPr lang="en-US" sz="1400" dirty="0">
                    <a:cs typeface="Courier New" panose="02070309020205020404" pitchFamily="49" charset="0"/>
                  </a:rPr>
                  <a:t>Must either be a state or computable from the states (e.g., conserved species, assignment statements)</a:t>
                </a:r>
              </a:p>
              <a:p>
                <a:r>
                  <a:rPr lang="en-US" sz="1800" dirty="0">
                    <a:cs typeface="Courier New" panose="02070309020205020404" pitchFamily="49" charset="0"/>
                  </a:rPr>
                  <a:t>Inputs: Reaction names</a:t>
                </a:r>
              </a:p>
              <a:p>
                <a:pPr lvl="1"/>
                <a:r>
                  <a:rPr lang="en-US" sz="1400" dirty="0">
                    <a:cs typeface="Courier New" panose="02070309020205020404" pitchFamily="49" charset="0"/>
                  </a:rPr>
                  <a:t>Abstraction for possible effectors, such as an enzyme moderated reactions</a:t>
                </a:r>
              </a:p>
              <a:p>
                <a:pPr lvl="1"/>
                <a:r>
                  <a:rPr lang="en-US" sz="1400" dirty="0">
                    <a:cs typeface="Courier New" panose="02070309020205020404" pitchFamily="49" charset="0"/>
                  </a:rPr>
                  <a:t>Changing input J1 by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𝛿</m:t>
                    </m:r>
                  </m:oMath>
                </a14:m>
                <a:r>
                  <a:rPr lang="en-US" sz="1400" dirty="0">
                    <a:cs typeface="Courier New" panose="02070309020205020404" pitchFamily="49" charset="0"/>
                  </a:rPr>
                  <a:t> changes the flux of reaction J1 by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𝛿</m:t>
                    </m:r>
                  </m:oMath>
                </a14:m>
                <a:endParaRPr lang="en-US" sz="1400" dirty="0">
                  <a:cs typeface="Courier New" panose="02070309020205020404" pitchFamily="49" charset="0"/>
                </a:endParaRPr>
              </a:p>
              <a:p>
                <a:pPr lvl="2"/>
                <a:r>
                  <a:rPr lang="en-US" sz="1400" dirty="0">
                    <a:cs typeface="Courier New" panose="02070309020205020404" pitchFamily="49" charset="0"/>
                  </a:rPr>
                  <a:t>Product </a:t>
                </a:r>
                <a:r>
                  <a:rPr lang="en-US" sz="1400" i="1" dirty="0">
                    <a:cs typeface="Courier New" panose="02070309020205020404" pitchFamily="49" charset="0"/>
                  </a:rPr>
                  <a:t>n</a:t>
                </a:r>
                <a:r>
                  <a:rPr lang="en-US" sz="1400" dirty="0">
                    <a:cs typeface="Courier New" panose="02070309020205020404" pitchFamily="49" charset="0"/>
                  </a:rPr>
                  <a:t> changes by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𝛿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𝑠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1400" dirty="0">
                    <a:latin typeface="+mj-lt"/>
                    <a:cs typeface="Courier New" panose="02070309020205020404" pitchFamily="49" charset="0"/>
                  </a:rPr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𝑠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1400" dirty="0">
                    <a:latin typeface="+mj-lt"/>
                    <a:cs typeface="Courier New" panose="02070309020205020404" pitchFamily="49" charset="0"/>
                  </a:rPr>
                  <a:t> is the stoichiometry of the product</a:t>
                </a:r>
              </a:p>
              <a:p>
                <a:pPr lvl="2"/>
                <a:r>
                  <a:rPr lang="en-US" sz="1400" dirty="0">
                    <a:cs typeface="Courier New" panose="02070309020205020404" pitchFamily="49" charset="0"/>
                  </a:rPr>
                  <a:t>Reactant </a:t>
                </a:r>
                <a:r>
                  <a:rPr lang="en-US" sz="1400" i="1" dirty="0">
                    <a:cs typeface="Courier New" panose="02070309020205020404" pitchFamily="49" charset="0"/>
                  </a:rPr>
                  <a:t>m</a:t>
                </a:r>
                <a:r>
                  <a:rPr lang="en-US" sz="1400" dirty="0">
                    <a:cs typeface="Courier New" panose="02070309020205020404" pitchFamily="49" charset="0"/>
                  </a:rPr>
                  <a:t> changes by </a:t>
                </a:r>
                <a14:m>
                  <m:oMath xmlns:m="http://schemas.openxmlformats.org/officeDocument/2006/math">
                    <m:r>
                      <a:rPr lang="en-US" sz="1400" b="0" i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−</m:t>
                    </m:r>
                    <m:r>
                      <a:rPr lang="en-US" sz="1400" i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𝛿</m:t>
                    </m:r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𝑠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1400" dirty="0">
                    <a:cs typeface="Courier New" panose="02070309020205020404" pitchFamily="49" charset="0"/>
                  </a:rPr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𝑠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1400" dirty="0">
                    <a:cs typeface="Courier New" panose="02070309020205020404" pitchFamily="49" charset="0"/>
                  </a:rPr>
                  <a:t> is the stoichiometry of the reactant</a:t>
                </a:r>
                <a:endParaRPr lang="en-US" sz="1400" dirty="0">
                  <a:latin typeface="+mj-lt"/>
                  <a:cs typeface="Courier New" panose="02070309020205020404" pitchFamily="49" charset="0"/>
                </a:endParaRPr>
              </a:p>
              <a:p>
                <a:pPr marL="533400" lvl="1" indent="0">
                  <a:buNone/>
                </a:pPr>
                <a:endParaRPr lang="en-US" sz="1400" dirty="0">
                  <a:latin typeface="+mj-lt"/>
                  <a:cs typeface="Courier New" panose="02070309020205020404" pitchFamily="49" charset="0"/>
                </a:endParaRPr>
              </a:p>
              <a:p>
                <a:endParaRPr lang="en-US" sz="1800" dirty="0">
                  <a:latin typeface="+mj-lt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32778DAD-8369-ED4C-9C37-4732052A73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2"/>
              </p:nvPr>
            </p:nvSpPr>
            <p:spPr>
              <a:xfrm>
                <a:off x="457200" y="3242883"/>
                <a:ext cx="8229600" cy="3048001"/>
              </a:xfrm>
              <a:blipFill>
                <a:blip r:embed="rId2"/>
                <a:stretch>
                  <a:fillRect l="-772" t="-2075" b="-1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3">
            <a:extLst>
              <a:ext uri="{FF2B5EF4-FFF2-40B4-BE49-F238E27FC236}">
                <a16:creationId xmlns:a16="http://schemas.microsoft.com/office/drawing/2014/main" id="{5311E773-BE54-E047-BE9B-02AE0F9CF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BioChemical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State Space Model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68E5546-B032-7E43-A18F-7132F5714A40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7550730" y="6264275"/>
            <a:ext cx="678869" cy="365125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65FD780-55C7-F443-9E12-F669664499A4}"/>
              </a:ext>
            </a:extLst>
          </p:cNvPr>
          <p:cNvGrpSpPr/>
          <p:nvPr/>
        </p:nvGrpSpPr>
        <p:grpSpPr>
          <a:xfrm>
            <a:off x="830943" y="848076"/>
            <a:ext cx="2991554" cy="2183107"/>
            <a:chOff x="798786" y="1127672"/>
            <a:chExt cx="4282745" cy="3092230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1396015E-336D-D844-A91A-53721F7A9A6D}"/>
                </a:ext>
              </a:extLst>
            </p:cNvPr>
            <p:cNvGrpSpPr/>
            <p:nvPr/>
          </p:nvGrpSpPr>
          <p:grpSpPr>
            <a:xfrm>
              <a:off x="798786" y="1127672"/>
              <a:ext cx="4282745" cy="3092230"/>
              <a:chOff x="1492469" y="1008993"/>
              <a:chExt cx="4282745" cy="3092230"/>
            </a:xfrm>
          </p:grpSpPr>
          <p:pic>
            <p:nvPicPr>
              <p:cNvPr id="17" name="Picture 16" descr="Diagram, schematic&#10;&#10;Description automatically generated">
                <a:extLst>
                  <a:ext uri="{FF2B5EF4-FFF2-40B4-BE49-F238E27FC236}">
                    <a16:creationId xmlns:a16="http://schemas.microsoft.com/office/drawing/2014/main" id="{870D1D4D-5134-A645-A410-316CBB3DEDB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46733" y="1106213"/>
                <a:ext cx="4128481" cy="2995010"/>
              </a:xfrm>
              <a:prstGeom prst="rect">
                <a:avLst/>
              </a:prstGeom>
            </p:spPr>
          </p:pic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D033AA7E-445B-B14F-B596-F88C3597B819}"/>
                  </a:ext>
                </a:extLst>
              </p:cNvPr>
              <p:cNvSpPr/>
              <p:nvPr/>
            </p:nvSpPr>
            <p:spPr>
              <a:xfrm>
                <a:off x="1492469" y="1008993"/>
                <a:ext cx="609600" cy="44143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08C7F28B-3F3B-2C46-9D15-48FEB2007719}"/>
                    </a:ext>
                  </a:extLst>
                </p:cNvPr>
                <p:cNvSpPr txBox="1"/>
                <p:nvPr/>
              </p:nvSpPr>
              <p:spPr>
                <a:xfrm>
                  <a:off x="1720796" y="1260748"/>
                  <a:ext cx="243959" cy="25812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08C7F28B-3F3B-2C46-9D15-48FEB20077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20796" y="1260748"/>
                  <a:ext cx="243959" cy="258126"/>
                </a:xfrm>
                <a:prstGeom prst="rect">
                  <a:avLst/>
                </a:prstGeom>
                <a:blipFill>
                  <a:blip r:embed="rId4"/>
                  <a:stretch>
                    <a:fillRect l="-35714" r="-14286" b="-6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EAFE2E43-C26F-6441-B28B-EE38F3EAA182}"/>
                    </a:ext>
                  </a:extLst>
                </p:cNvPr>
                <p:cNvSpPr txBox="1"/>
                <p:nvPr/>
              </p:nvSpPr>
              <p:spPr>
                <a:xfrm>
                  <a:off x="3082340" y="3710252"/>
                  <a:ext cx="342397" cy="25812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EAFE2E43-C26F-6441-B28B-EE38F3EAA18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82340" y="3710252"/>
                  <a:ext cx="342397" cy="258126"/>
                </a:xfrm>
                <a:prstGeom prst="rect">
                  <a:avLst/>
                </a:prstGeom>
                <a:blipFill>
                  <a:blip r:embed="rId5"/>
                  <a:stretch>
                    <a:fillRect l="-31579" r="-10526" b="-6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F415EF0-D1E5-A749-B741-CDBFB1A56F74}"/>
              </a:ext>
            </a:extLst>
          </p:cNvPr>
          <p:cNvGrpSpPr/>
          <p:nvPr/>
        </p:nvGrpSpPr>
        <p:grpSpPr>
          <a:xfrm>
            <a:off x="3863625" y="1309239"/>
            <a:ext cx="4940100" cy="1366782"/>
            <a:chOff x="3904085" y="1309239"/>
            <a:chExt cx="4940100" cy="1366782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990B432-975C-E14E-982A-B20B531113DE}"/>
                </a:ext>
              </a:extLst>
            </p:cNvPr>
            <p:cNvSpPr/>
            <p:nvPr/>
          </p:nvSpPr>
          <p:spPr>
            <a:xfrm>
              <a:off x="5060224" y="1761621"/>
              <a:ext cx="119829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IR, IRS, Akt, </a:t>
              </a:r>
            </a:p>
            <a:p>
              <a:pPr algn="ctr"/>
              <a:r>
                <a:rPr lang="en-US" dirty="0"/>
                <a:t>DEPTOR, mTORC1</a:t>
              </a:r>
            </a:p>
          </p:txBody>
        </p:sp>
        <p:sp>
          <p:nvSpPr>
            <p:cNvPr id="19" name="Right Arrow 18">
              <a:extLst>
                <a:ext uri="{FF2B5EF4-FFF2-40B4-BE49-F238E27FC236}">
                  <a16:creationId xmlns:a16="http://schemas.microsoft.com/office/drawing/2014/main" id="{F3712252-7403-AF42-8902-775E3A0AE444}"/>
                </a:ext>
              </a:extLst>
            </p:cNvPr>
            <p:cNvSpPr/>
            <p:nvPr/>
          </p:nvSpPr>
          <p:spPr>
            <a:xfrm>
              <a:off x="4555810" y="2134741"/>
              <a:ext cx="378287" cy="20079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F97CB8D-FCF8-E04D-9CD7-D11934ECFE26}"/>
                </a:ext>
              </a:extLst>
            </p:cNvPr>
            <p:cNvSpPr txBox="1"/>
            <p:nvPr/>
          </p:nvSpPr>
          <p:spPr>
            <a:xfrm>
              <a:off x="6848126" y="2103574"/>
              <a:ext cx="19960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pmTORC1, pmTORC2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C35456F-0FF0-154E-8AB0-0B0F25B42AA0}"/>
                </a:ext>
              </a:extLst>
            </p:cNvPr>
            <p:cNvSpPr txBox="1"/>
            <p:nvPr/>
          </p:nvSpPr>
          <p:spPr>
            <a:xfrm>
              <a:off x="3904085" y="1316026"/>
              <a:ext cx="9973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Inputs (</a:t>
              </a:r>
              <a:r>
                <a:rPr lang="en-US" b="1" i="1" dirty="0"/>
                <a:t>u</a:t>
              </a:r>
              <a:r>
                <a:rPr lang="en-US" b="1" dirty="0"/>
                <a:t>)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FA4BDE9-5A7E-2E4F-9E45-314F82776496}"/>
                </a:ext>
              </a:extLst>
            </p:cNvPr>
            <p:cNvSpPr txBox="1"/>
            <p:nvPr/>
          </p:nvSpPr>
          <p:spPr>
            <a:xfrm>
              <a:off x="5202113" y="1311362"/>
              <a:ext cx="9893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States (</a:t>
              </a:r>
              <a:r>
                <a:rPr lang="en-US" b="1" i="1" dirty="0"/>
                <a:t>x</a:t>
              </a:r>
              <a:r>
                <a:rPr lang="en-US" b="1" dirty="0"/>
                <a:t>)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F1C7076-D76B-4B41-9700-88FBE94A2723}"/>
                </a:ext>
              </a:extLst>
            </p:cNvPr>
            <p:cNvSpPr txBox="1"/>
            <p:nvPr/>
          </p:nvSpPr>
          <p:spPr>
            <a:xfrm>
              <a:off x="6454341" y="1309239"/>
              <a:ext cx="11368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Outputs (</a:t>
              </a:r>
              <a:r>
                <a:rPr lang="en-US" b="1" i="1" dirty="0"/>
                <a:t>y</a:t>
              </a:r>
              <a:r>
                <a:rPr lang="en-US" b="1" dirty="0"/>
                <a:t>)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2CDFD15D-BDDF-5540-B7AF-2369D26E1466}"/>
                    </a:ext>
                  </a:extLst>
                </p:cNvPr>
                <p:cNvSpPr txBox="1"/>
                <p:nvPr/>
              </p:nvSpPr>
              <p:spPr>
                <a:xfrm>
                  <a:off x="3957634" y="2108339"/>
                  <a:ext cx="461985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J</m:t>
                            </m:r>
                          </m:e>
                          <m:sub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12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2CDFD15D-BDDF-5540-B7AF-2369D26E146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57634" y="2108339"/>
                  <a:ext cx="461985" cy="215444"/>
                </a:xfrm>
                <a:prstGeom prst="rect">
                  <a:avLst/>
                </a:prstGeom>
                <a:blipFill>
                  <a:blip r:embed="rId6"/>
                  <a:stretch>
                    <a:fillRect l="-10811" r="-2703" b="-4117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" name="Right Arrow 24">
              <a:extLst>
                <a:ext uri="{FF2B5EF4-FFF2-40B4-BE49-F238E27FC236}">
                  <a16:creationId xmlns:a16="http://schemas.microsoft.com/office/drawing/2014/main" id="{D07752DD-F946-1645-B425-2387B174A111}"/>
                </a:ext>
              </a:extLst>
            </p:cNvPr>
            <p:cNvSpPr/>
            <p:nvPr/>
          </p:nvSpPr>
          <p:spPr>
            <a:xfrm>
              <a:off x="6375162" y="2173853"/>
              <a:ext cx="378287" cy="20079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84399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Elements of a Control System</a:t>
            </a:r>
            <a:endParaRPr dirty="0"/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1D2E33A1-A90A-B74D-A314-F4AB830C01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2887509"/>
            <a:ext cx="8229600" cy="3522057"/>
          </a:xfrm>
          <a:solidFill>
            <a:schemeClr val="bg1"/>
          </a:solidFill>
        </p:spPr>
        <p:txBody>
          <a:bodyPr/>
          <a:lstStyle/>
          <a:p>
            <a:r>
              <a:rPr lang="en-US" sz="2400" i="1" dirty="0"/>
              <a:t>x</a:t>
            </a:r>
            <a:r>
              <a:rPr lang="en-US" sz="2400" baseline="-25000" dirty="0"/>
              <a:t>1</a:t>
            </a:r>
            <a:r>
              <a:rPr lang="en-US" sz="2400" dirty="0"/>
              <a:t>, …, </a:t>
            </a:r>
            <a:r>
              <a:rPr lang="en-US" sz="2400" i="1" dirty="0" err="1"/>
              <a:t>x</a:t>
            </a:r>
            <a:r>
              <a:rPr lang="en-US" sz="2400" baseline="-25000" dirty="0" err="1"/>
              <a:t>n</a:t>
            </a:r>
            <a:r>
              <a:rPr lang="en-US" sz="2400" dirty="0"/>
              <a:t> are plant state variables that completely determine its outputs</a:t>
            </a:r>
            <a:endParaRPr lang="en-US" sz="2400" i="1" dirty="0"/>
          </a:p>
          <a:p>
            <a:r>
              <a:rPr lang="en-US" sz="2400" i="1" dirty="0"/>
              <a:t>r</a:t>
            </a:r>
            <a:r>
              <a:rPr lang="en-US" sz="2400" dirty="0"/>
              <a:t> is the reference input specified by the operator</a:t>
            </a:r>
          </a:p>
          <a:p>
            <a:r>
              <a:rPr lang="en-US" sz="2400" i="1" dirty="0"/>
              <a:t>u</a:t>
            </a:r>
            <a:r>
              <a:rPr lang="en-US" sz="2400" dirty="0"/>
              <a:t> is the control input to the plant</a:t>
            </a:r>
          </a:p>
          <a:p>
            <a:r>
              <a:rPr lang="en-US" sz="2400" i="1" dirty="0"/>
              <a:t>y</a:t>
            </a:r>
            <a:r>
              <a:rPr lang="en-US" sz="2400" dirty="0"/>
              <a:t> is the plant output that is being controlled</a:t>
            </a:r>
          </a:p>
          <a:p>
            <a:r>
              <a:rPr lang="en-US" sz="2400" i="1" dirty="0"/>
              <a:t>e</a:t>
            </a:r>
            <a:r>
              <a:rPr lang="en-US" sz="2400" dirty="0"/>
              <a:t> is the control error,  </a:t>
            </a:r>
            <a:r>
              <a:rPr lang="en-US" sz="2400" i="1" dirty="0"/>
              <a:t>r-y</a:t>
            </a:r>
          </a:p>
          <a:p>
            <a:r>
              <a:rPr lang="en-US" sz="2400" i="1" dirty="0"/>
              <a:t>d </a:t>
            </a:r>
            <a:r>
              <a:rPr lang="en-US" sz="2400" dirty="0"/>
              <a:t>is a disturbance that impacts how </a:t>
            </a:r>
            <a:r>
              <a:rPr lang="en-US" sz="2400" i="1" dirty="0"/>
              <a:t>u</a:t>
            </a:r>
            <a:r>
              <a:rPr lang="en-US" sz="2400" dirty="0"/>
              <a:t> relates to the </a:t>
            </a:r>
            <a:r>
              <a:rPr lang="en-US" sz="2400" i="1" dirty="0"/>
              <a:t>x</a:t>
            </a:r>
            <a:r>
              <a:rPr lang="en-US" sz="2400" dirty="0"/>
              <a:t>’s</a:t>
            </a:r>
          </a:p>
          <a:p>
            <a:r>
              <a:rPr lang="en-US" sz="2400" i="1" dirty="0"/>
              <a:t>n </a:t>
            </a:r>
            <a:r>
              <a:rPr lang="en-US" sz="2400" dirty="0"/>
              <a:t>is noise that impacts the observed output </a:t>
            </a:r>
            <a:r>
              <a:rPr lang="en-US" sz="2400" i="1" dirty="0"/>
              <a:t>y</a:t>
            </a:r>
          </a:p>
          <a:p>
            <a:endParaRPr lang="en-US" sz="2400" i="1" dirty="0"/>
          </a:p>
        </p:txBody>
      </p:sp>
      <p:sp>
        <p:nvSpPr>
          <p:cNvPr id="121" name="Google Shape;121;p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pic>
        <p:nvPicPr>
          <p:cNvPr id="9" name="Picture 4" descr="Advances in management of type 1 diabetes mellitus">
            <a:extLst>
              <a:ext uri="{FF2B5EF4-FFF2-40B4-BE49-F238E27FC236}">
                <a16:creationId xmlns:a16="http://schemas.microsoft.com/office/drawing/2014/main" id="{497D5AC1-9C79-C14D-A7E5-04443FFDB8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527" y="381000"/>
            <a:ext cx="1186530" cy="745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A4E351A-D347-EC47-B597-3110E7506607}"/>
              </a:ext>
            </a:extLst>
          </p:cNvPr>
          <p:cNvSpPr/>
          <p:nvPr/>
        </p:nvSpPr>
        <p:spPr>
          <a:xfrm>
            <a:off x="4442527" y="1602224"/>
            <a:ext cx="2120114" cy="7040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“Plant”</a:t>
            </a:r>
          </a:p>
          <a:p>
            <a:pPr algn="ctr"/>
            <a:r>
              <a:rPr lang="en-US" i="1" dirty="0"/>
              <a:t>x</a:t>
            </a:r>
            <a:r>
              <a:rPr lang="en-US" baseline="-25000" dirty="0"/>
              <a:t>1</a:t>
            </a:r>
            <a:r>
              <a:rPr lang="en-US" dirty="0"/>
              <a:t>, …, </a:t>
            </a:r>
            <a:r>
              <a:rPr lang="en-US" i="1" dirty="0" err="1"/>
              <a:t>x</a:t>
            </a:r>
            <a:r>
              <a:rPr lang="en-US" baseline="-25000" dirty="0" err="1"/>
              <a:t>n</a:t>
            </a:r>
            <a:endParaRPr lang="en-US" i="1" dirty="0"/>
          </a:p>
        </p:txBody>
      </p:sp>
      <p:pic>
        <p:nvPicPr>
          <p:cNvPr id="1028" name="Picture 4" descr="Person Icon Black #211951 - Free Icons Library">
            <a:extLst>
              <a:ext uri="{FF2B5EF4-FFF2-40B4-BE49-F238E27FC236}">
                <a16:creationId xmlns:a16="http://schemas.microsoft.com/office/drawing/2014/main" id="{8B11FF9E-62B5-7443-8B96-AB8E340BC4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559" y="1654036"/>
            <a:ext cx="600382" cy="600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3F3B650-3FDB-6249-B7FA-06968E10C6FC}"/>
              </a:ext>
            </a:extLst>
          </p:cNvPr>
          <p:cNvCxnSpPr>
            <a:cxnSpLocks/>
          </p:cNvCxnSpPr>
          <p:nvPr/>
        </p:nvCxnSpPr>
        <p:spPr>
          <a:xfrm flipV="1">
            <a:off x="6562641" y="1953553"/>
            <a:ext cx="832118" cy="134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F4EBA7C-96BF-3B4A-8D32-ED7D5A0EBE82}"/>
                  </a:ext>
                </a:extLst>
              </p:cNvPr>
              <p:cNvSpPr txBox="1"/>
              <p:nvPr/>
            </p:nvSpPr>
            <p:spPr>
              <a:xfrm>
                <a:off x="7718102" y="1998344"/>
                <a:ext cx="1979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F4EBA7C-96BF-3B4A-8D32-ED7D5A0EBE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8102" y="1998344"/>
                <a:ext cx="197939" cy="276999"/>
              </a:xfrm>
              <a:prstGeom prst="rect">
                <a:avLst/>
              </a:prstGeom>
              <a:blipFill>
                <a:blip r:embed="rId5"/>
                <a:stretch>
                  <a:fillRect l="-23529" r="-17647" b="-304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9B5352A2-B700-B346-89FA-8D0AF4437DBC}"/>
                  </a:ext>
                </a:extLst>
              </p:cNvPr>
              <p:cNvSpPr txBox="1"/>
              <p:nvPr/>
            </p:nvSpPr>
            <p:spPr>
              <a:xfrm>
                <a:off x="3568242" y="1980870"/>
                <a:ext cx="20300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9B5352A2-B700-B346-89FA-8D0AF4437D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8242" y="1980870"/>
                <a:ext cx="203004" cy="276999"/>
              </a:xfrm>
              <a:prstGeom prst="rect">
                <a:avLst/>
              </a:prstGeom>
              <a:blipFill>
                <a:blip r:embed="rId6"/>
                <a:stretch>
                  <a:fillRect l="-11111" r="-5556" b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Oval 38">
            <a:extLst>
              <a:ext uri="{FF2B5EF4-FFF2-40B4-BE49-F238E27FC236}">
                <a16:creationId xmlns:a16="http://schemas.microsoft.com/office/drawing/2014/main" id="{26F02EE9-182A-7947-ACC9-E14DAF6748BA}"/>
              </a:ext>
            </a:extLst>
          </p:cNvPr>
          <p:cNvSpPr/>
          <p:nvPr/>
        </p:nvSpPr>
        <p:spPr>
          <a:xfrm>
            <a:off x="7398804" y="1857123"/>
            <a:ext cx="194208" cy="1942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3F0E96D-E4DB-3344-BF3B-D8C16DE15A5F}"/>
              </a:ext>
            </a:extLst>
          </p:cNvPr>
          <p:cNvCxnSpPr>
            <a:cxnSpLocks/>
          </p:cNvCxnSpPr>
          <p:nvPr/>
        </p:nvCxnSpPr>
        <p:spPr>
          <a:xfrm flipV="1">
            <a:off x="7593012" y="1954227"/>
            <a:ext cx="579944" cy="134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Picture 4" descr="Person Icon Black #211951 - Free Icons Library">
            <a:extLst>
              <a:ext uri="{FF2B5EF4-FFF2-40B4-BE49-F238E27FC236}">
                <a16:creationId xmlns:a16="http://schemas.microsoft.com/office/drawing/2014/main" id="{A6987179-A5D8-5549-8F5F-4F00F4268D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3720" y="1654036"/>
            <a:ext cx="600382" cy="600382"/>
          </a:xfrm>
          <a:prstGeom prst="rect">
            <a:avLst/>
          </a:prstGeom>
          <a:solidFill>
            <a:srgbClr val="C00000"/>
          </a:solidFill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D4140045-933F-0E40-94E9-2C0A3315C71F}"/>
              </a:ext>
            </a:extLst>
          </p:cNvPr>
          <p:cNvSpPr txBox="1"/>
          <p:nvPr/>
        </p:nvSpPr>
        <p:spPr>
          <a:xfrm>
            <a:off x="273559" y="1261434"/>
            <a:ext cx="8499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operator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1412E52-CA2F-5745-9EED-D099356A60DC}"/>
              </a:ext>
            </a:extLst>
          </p:cNvPr>
          <p:cNvSpPr txBox="1"/>
          <p:nvPr/>
        </p:nvSpPr>
        <p:spPr>
          <a:xfrm>
            <a:off x="8218036" y="1260647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C978AF51-D624-7C4F-8C7B-0391CE689141}"/>
              </a:ext>
            </a:extLst>
          </p:cNvPr>
          <p:cNvGrpSpPr/>
          <p:nvPr/>
        </p:nvGrpSpPr>
        <p:grpSpPr>
          <a:xfrm>
            <a:off x="873941" y="1602224"/>
            <a:ext cx="6628317" cy="704007"/>
            <a:chOff x="873941" y="1602224"/>
            <a:chExt cx="6628317" cy="704007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A8BDE326-A83C-E84E-A7B5-84FE39C5ACDE}"/>
                </a:ext>
              </a:extLst>
            </p:cNvPr>
            <p:cNvSpPr/>
            <p:nvPr/>
          </p:nvSpPr>
          <p:spPr>
            <a:xfrm>
              <a:off x="2225309" y="1602224"/>
              <a:ext cx="1197622" cy="70400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Controller</a:t>
              </a:r>
            </a:p>
          </p:txBody>
        </p:sp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884962A4-543C-0E46-9F0D-AD57C42E6019}"/>
                </a:ext>
              </a:extLst>
            </p:cNvPr>
            <p:cNvCxnSpPr>
              <a:cxnSpLocks/>
            </p:cNvCxnSpPr>
            <p:nvPr/>
          </p:nvCxnSpPr>
          <p:spPr>
            <a:xfrm>
              <a:off x="3422931" y="1951235"/>
              <a:ext cx="347011" cy="598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5CAB1B82-C31F-454F-99AF-94863EE4B20F}"/>
                </a:ext>
              </a:extLst>
            </p:cNvPr>
            <p:cNvCxnSpPr>
              <a:cxnSpLocks/>
            </p:cNvCxnSpPr>
            <p:nvPr/>
          </p:nvCxnSpPr>
          <p:spPr>
            <a:xfrm>
              <a:off x="873941" y="1953834"/>
              <a:ext cx="420786" cy="78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51C7944B-F2F4-E643-A0C6-03D662BFC0FD}"/>
                </a:ext>
              </a:extLst>
            </p:cNvPr>
            <p:cNvSpPr/>
            <p:nvPr/>
          </p:nvSpPr>
          <p:spPr>
            <a:xfrm>
              <a:off x="1294727" y="1857123"/>
              <a:ext cx="194208" cy="19420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+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834DE261-FFB5-1D4F-9D04-A4D2B88DC2ED}"/>
                </a:ext>
              </a:extLst>
            </p:cNvPr>
            <p:cNvCxnSpPr>
              <a:cxnSpLocks/>
            </p:cNvCxnSpPr>
            <p:nvPr/>
          </p:nvCxnSpPr>
          <p:spPr>
            <a:xfrm>
              <a:off x="1488935" y="1953834"/>
              <a:ext cx="736374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Elbow Connector 13">
              <a:extLst>
                <a:ext uri="{FF2B5EF4-FFF2-40B4-BE49-F238E27FC236}">
                  <a16:creationId xmlns:a16="http://schemas.microsoft.com/office/drawing/2014/main" id="{725EC5B2-F2B5-534C-AA32-E7DCAF98C210}"/>
                </a:ext>
              </a:extLst>
            </p:cNvPr>
            <p:cNvCxnSpPr>
              <a:cxnSpLocks/>
              <a:stCxn id="39" idx="4"/>
              <a:endCxn id="7" idx="4"/>
            </p:cNvCxnSpPr>
            <p:nvPr/>
          </p:nvCxnSpPr>
          <p:spPr>
            <a:xfrm rot="5400000">
              <a:off x="4443870" y="-1000706"/>
              <a:ext cx="12700" cy="6104077"/>
            </a:xfrm>
            <a:prstGeom prst="bentConnector3">
              <a:avLst>
                <a:gd name="adj1" fmla="val 4476102"/>
              </a:avLst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8D94283D-78B3-D843-A3B5-1FB8110B8915}"/>
                    </a:ext>
                  </a:extLst>
                </p:cNvPr>
                <p:cNvSpPr txBox="1"/>
                <p:nvPr/>
              </p:nvSpPr>
              <p:spPr>
                <a:xfrm>
                  <a:off x="1191219" y="2081909"/>
                  <a:ext cx="184346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8D94283D-78B3-D843-A3B5-1FB8110B891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1219" y="2081909"/>
                  <a:ext cx="184346" cy="215444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C6D939F6-F562-8445-96A2-C9E2AF1C5357}"/>
                    </a:ext>
                  </a:extLst>
                </p:cNvPr>
                <p:cNvSpPr txBox="1"/>
                <p:nvPr/>
              </p:nvSpPr>
              <p:spPr>
                <a:xfrm>
                  <a:off x="1837902" y="1997054"/>
                  <a:ext cx="18299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lang="en-US" sz="1800" dirty="0"/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C6D939F6-F562-8445-96A2-C9E2AF1C535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37902" y="1997054"/>
                  <a:ext cx="182999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12500" r="-62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92615A7B-4244-B442-B102-17E01F0F28EB}"/>
                    </a:ext>
                  </a:extLst>
                </p:cNvPr>
                <p:cNvSpPr txBox="1"/>
                <p:nvPr/>
              </p:nvSpPr>
              <p:spPr>
                <a:xfrm>
                  <a:off x="881793" y="1997054"/>
                  <a:ext cx="17819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92615A7B-4244-B442-B102-17E01F0F28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1793" y="1997054"/>
                  <a:ext cx="178190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13333" r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50259EB8-3D13-BB4B-AFA2-8E893B8234E6}"/>
                </a:ext>
              </a:extLst>
            </p:cNvPr>
            <p:cNvSpPr/>
            <p:nvPr/>
          </p:nvSpPr>
          <p:spPr>
            <a:xfrm>
              <a:off x="3769942" y="1857123"/>
              <a:ext cx="194208" cy="19420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+</a:t>
              </a:r>
            </a:p>
          </p:txBody>
        </p:sp>
      </p:grp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EFD62B48-5B6C-DC44-8EDC-939C6300BB30}"/>
              </a:ext>
            </a:extLst>
          </p:cNvPr>
          <p:cNvCxnSpPr>
            <a:cxnSpLocks/>
          </p:cNvCxnSpPr>
          <p:nvPr/>
        </p:nvCxnSpPr>
        <p:spPr>
          <a:xfrm>
            <a:off x="3964150" y="1951235"/>
            <a:ext cx="47837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2885ACF6-00C4-234F-A5B9-1BDDAA940787}"/>
              </a:ext>
            </a:extLst>
          </p:cNvPr>
          <p:cNvGrpSpPr/>
          <p:nvPr/>
        </p:nvGrpSpPr>
        <p:grpSpPr>
          <a:xfrm>
            <a:off x="3767184" y="1257986"/>
            <a:ext cx="3827708" cy="599137"/>
            <a:chOff x="3767184" y="1257986"/>
            <a:chExt cx="3827708" cy="59913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F8CC9102-32E8-FD4C-8337-B89FA0E96604}"/>
                    </a:ext>
                  </a:extLst>
                </p:cNvPr>
                <p:cNvSpPr txBox="1"/>
                <p:nvPr/>
              </p:nvSpPr>
              <p:spPr>
                <a:xfrm>
                  <a:off x="7393748" y="1259334"/>
                  <a:ext cx="20114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oMath>
                    </m:oMathPara>
                  </a14:m>
                  <a:endParaRPr lang="en-US" sz="1800" dirty="0"/>
                </a:p>
              </p:txBody>
            </p:sp>
          </mc:Choice>
          <mc:Fallback xmlns="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F8CC9102-32E8-FD4C-8337-B89FA0E966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93748" y="1259334"/>
                  <a:ext cx="201144" cy="276999"/>
                </a:xfrm>
                <a:prstGeom prst="rect">
                  <a:avLst/>
                </a:prstGeom>
                <a:blipFill>
                  <a:blip r:embed="rId10"/>
                  <a:stretch>
                    <a:fillRect l="-17647" r="-5882" b="-4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3C39AA96-A867-CB48-806A-D4E3E6322C9B}"/>
                </a:ext>
              </a:extLst>
            </p:cNvPr>
            <p:cNvCxnSpPr>
              <a:cxnSpLocks/>
              <a:stCxn id="58" idx="2"/>
              <a:endCxn id="39" idx="0"/>
            </p:cNvCxnSpPr>
            <p:nvPr/>
          </p:nvCxnSpPr>
          <p:spPr>
            <a:xfrm>
              <a:off x="7494320" y="1536333"/>
              <a:ext cx="1588" cy="32079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A4401CEE-43D5-9A44-BA0F-0B87E7DDCEA3}"/>
                    </a:ext>
                  </a:extLst>
                </p:cNvPr>
                <p:cNvSpPr txBox="1"/>
                <p:nvPr/>
              </p:nvSpPr>
              <p:spPr>
                <a:xfrm>
                  <a:off x="3767184" y="1257986"/>
                  <a:ext cx="20447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lang="en-US" sz="1800" dirty="0"/>
                </a:p>
              </p:txBody>
            </p:sp>
          </mc:Choice>
          <mc:Fallback xmlns=""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A4401CEE-43D5-9A44-BA0F-0B87E7DDCE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67184" y="1257986"/>
                  <a:ext cx="204479" cy="276999"/>
                </a:xfrm>
                <a:prstGeom prst="rect">
                  <a:avLst/>
                </a:prstGeom>
                <a:blipFill>
                  <a:blip r:embed="rId11"/>
                  <a:stretch>
                    <a:fillRect l="-23529" r="-23529" b="-130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1AC51B7A-80B1-EA40-AA43-14281947D72B}"/>
                </a:ext>
              </a:extLst>
            </p:cNvPr>
            <p:cNvCxnSpPr>
              <a:cxnSpLocks/>
              <a:stCxn id="62" idx="2"/>
              <a:endCxn id="51" idx="0"/>
            </p:cNvCxnSpPr>
            <p:nvPr/>
          </p:nvCxnSpPr>
          <p:spPr>
            <a:xfrm flipH="1">
              <a:off x="3867046" y="1534985"/>
              <a:ext cx="2378" cy="32213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Rectangle 52">
            <a:extLst>
              <a:ext uri="{FF2B5EF4-FFF2-40B4-BE49-F238E27FC236}">
                <a16:creationId xmlns:a16="http://schemas.microsoft.com/office/drawing/2014/main" id="{9AC665D0-5A16-804F-8823-25341BBA959A}"/>
              </a:ext>
            </a:extLst>
          </p:cNvPr>
          <p:cNvSpPr/>
          <p:nvPr/>
        </p:nvSpPr>
        <p:spPr>
          <a:xfrm>
            <a:off x="4442527" y="1602224"/>
            <a:ext cx="401149" cy="704007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41DA241-3BC9-FD4E-8ECF-113CF1A5C899}"/>
              </a:ext>
            </a:extLst>
          </p:cNvPr>
          <p:cNvSpPr txBox="1"/>
          <p:nvPr/>
        </p:nvSpPr>
        <p:spPr>
          <a:xfrm rot="5400000">
            <a:off x="4241577" y="1811337"/>
            <a:ext cx="8162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actuators</a:t>
            </a:r>
            <a:endParaRPr lang="en-US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C6781DFA-7BD8-644C-9C0A-E4E95345BE54}"/>
              </a:ext>
            </a:extLst>
          </p:cNvPr>
          <p:cNvSpPr/>
          <p:nvPr/>
        </p:nvSpPr>
        <p:spPr>
          <a:xfrm>
            <a:off x="6172867" y="1608968"/>
            <a:ext cx="401149" cy="704007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AD957F3-71A2-844B-AE59-3A483A581C64}"/>
              </a:ext>
            </a:extLst>
          </p:cNvPr>
          <p:cNvSpPr txBox="1"/>
          <p:nvPr/>
        </p:nvSpPr>
        <p:spPr>
          <a:xfrm rot="5400000">
            <a:off x="6019206" y="1818081"/>
            <a:ext cx="7216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sensors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build="p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79340-2903-7348-8B1D-502DE2DE6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381000"/>
            <a:ext cx="7620001" cy="838200"/>
          </a:xfrm>
        </p:spPr>
        <p:txBody>
          <a:bodyPr/>
          <a:lstStyle/>
          <a:p>
            <a:r>
              <a:rPr lang="en-US" dirty="0"/>
              <a:t>Challenges With Control Engineering in</a:t>
            </a:r>
            <a:br>
              <a:rPr lang="en-US" dirty="0"/>
            </a:br>
            <a:r>
              <a:rPr lang="en-US" dirty="0"/>
              <a:t>Systems Biology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034A49F-1A69-0946-A46E-E6C7C89BFF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3366286"/>
            <a:ext cx="8229600" cy="2658234"/>
          </a:xfrm>
        </p:spPr>
        <p:txBody>
          <a:bodyPr/>
          <a:lstStyle/>
          <a:p>
            <a:r>
              <a:rPr lang="en-US" sz="2800" dirty="0"/>
              <a:t>What are the actuators? What are the sensors?</a:t>
            </a:r>
          </a:p>
          <a:p>
            <a:r>
              <a:rPr lang="en-US" sz="2800" dirty="0"/>
              <a:t>Effect of actuators given complex internal feedbacks.</a:t>
            </a:r>
          </a:p>
          <a:p>
            <a:r>
              <a:rPr lang="en-US" sz="2800" dirty="0"/>
              <a:t>Handling noise and disturbances.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388F04-BC29-1C44-969D-E70E110D8B8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  <p:pic>
        <p:nvPicPr>
          <p:cNvPr id="9" name="Picture 8" descr="Diagram, schematic&#10;&#10;Description automatically generated">
            <a:extLst>
              <a:ext uri="{FF2B5EF4-FFF2-40B4-BE49-F238E27FC236}">
                <a16:creationId xmlns:a16="http://schemas.microsoft.com/office/drawing/2014/main" id="{E9E06729-B834-FC46-953C-BF8158366E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524570"/>
            <a:ext cx="2561130" cy="1610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8152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E1099-CAE8-F447-B454-0DEB9CE77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257" y="366906"/>
            <a:ext cx="4722190" cy="838200"/>
          </a:xfrm>
        </p:spPr>
        <p:txBody>
          <a:bodyPr/>
          <a:lstStyle/>
          <a:p>
            <a:r>
              <a:rPr lang="en-US" sz="3200" dirty="0"/>
              <a:t>Modeling, Analysis, Design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6E5ACD-C006-0C47-86CB-33F053DEDF5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0892465-6DB5-5146-ABA4-8E2BA3CAB580}"/>
              </a:ext>
            </a:extLst>
          </p:cNvPr>
          <p:cNvGrpSpPr/>
          <p:nvPr/>
        </p:nvGrpSpPr>
        <p:grpSpPr>
          <a:xfrm>
            <a:off x="5025154" y="386352"/>
            <a:ext cx="3788447" cy="644931"/>
            <a:chOff x="1205713" y="1257986"/>
            <a:chExt cx="6193854" cy="1132758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32EA02D-17E3-4143-A4B8-06B0402B4723}"/>
                </a:ext>
              </a:extLst>
            </p:cNvPr>
            <p:cNvSpPr/>
            <p:nvPr/>
          </p:nvSpPr>
          <p:spPr>
            <a:xfrm>
              <a:off x="4442527" y="1602224"/>
              <a:ext cx="2120114" cy="70400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/>
                <a:t>“Plant”</a:t>
              </a:r>
            </a:p>
            <a:p>
              <a:pPr algn="ctr"/>
              <a:r>
                <a:rPr lang="en-US" sz="700" i="1" dirty="0"/>
                <a:t>x</a:t>
              </a:r>
              <a:r>
                <a:rPr lang="en-US" sz="700" baseline="-25000" dirty="0"/>
                <a:t>1</a:t>
              </a:r>
              <a:r>
                <a:rPr lang="en-US" sz="700" dirty="0"/>
                <a:t>, …, </a:t>
              </a:r>
              <a:r>
                <a:rPr lang="en-US" sz="700" i="1" dirty="0" err="1"/>
                <a:t>x</a:t>
              </a:r>
              <a:r>
                <a:rPr lang="en-US" sz="700" baseline="-25000" dirty="0" err="1"/>
                <a:t>n</a:t>
              </a:r>
              <a:endParaRPr lang="en-US" sz="700" i="1" dirty="0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06000527-EA8A-7B4A-899F-6BE0044EAB3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62641" y="1951235"/>
              <a:ext cx="356050" cy="366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F4327B23-2BE2-DA4F-9994-D54BCBA84E98}"/>
                    </a:ext>
                  </a:extLst>
                </p:cNvPr>
                <p:cNvSpPr txBox="1"/>
                <p:nvPr/>
              </p:nvSpPr>
              <p:spPr>
                <a:xfrm>
                  <a:off x="7239071" y="1767982"/>
                  <a:ext cx="160496" cy="24326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sz="700" dirty="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F4327B23-2BE2-DA4F-9994-D54BCBA84E9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39071" y="1767982"/>
                  <a:ext cx="160496" cy="243260"/>
                </a:xfrm>
                <a:prstGeom prst="rect">
                  <a:avLst/>
                </a:prstGeom>
                <a:blipFill>
                  <a:blip r:embed="rId2"/>
                  <a:stretch>
                    <a:fillRect l="-22222" r="-11111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9C3C81A8-FB74-A648-AEDC-D1C0054A5672}"/>
                    </a:ext>
                  </a:extLst>
                </p:cNvPr>
                <p:cNvSpPr txBox="1"/>
                <p:nvPr/>
              </p:nvSpPr>
              <p:spPr>
                <a:xfrm>
                  <a:off x="3530475" y="1980868"/>
                  <a:ext cx="164690" cy="24326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oMath>
                    </m:oMathPara>
                  </a14:m>
                  <a:endParaRPr lang="en-US" sz="900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9C3C81A8-FB74-A648-AEDC-D1C0054A56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30475" y="1980868"/>
                  <a:ext cx="164690" cy="243260"/>
                </a:xfrm>
                <a:prstGeom prst="rect">
                  <a:avLst/>
                </a:prstGeom>
                <a:blipFill>
                  <a:blip r:embed="rId3"/>
                  <a:stretch>
                    <a:fillRect l="-11111" r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480C8956-DCAF-7647-B9A8-D0ABEC6ECAD9}"/>
                </a:ext>
              </a:extLst>
            </p:cNvPr>
            <p:cNvSpPr/>
            <p:nvPr/>
          </p:nvSpPr>
          <p:spPr>
            <a:xfrm>
              <a:off x="6921376" y="1857123"/>
              <a:ext cx="194208" cy="19420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/>
                <a:t>+</a:t>
              </a: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6B9ADD8-62C5-8D43-A5BA-89A4BA6BF784}"/>
                </a:ext>
              </a:extLst>
            </p:cNvPr>
            <p:cNvGrpSpPr/>
            <p:nvPr/>
          </p:nvGrpSpPr>
          <p:grpSpPr>
            <a:xfrm>
              <a:off x="1205713" y="1602224"/>
              <a:ext cx="5819117" cy="704007"/>
              <a:chOff x="1205713" y="1602224"/>
              <a:chExt cx="5819117" cy="704007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0F0B8A5B-ACFB-1943-9C4F-6D1BAB7CCB03}"/>
                  </a:ext>
                </a:extLst>
              </p:cNvPr>
              <p:cNvSpPr/>
              <p:nvPr/>
            </p:nvSpPr>
            <p:spPr>
              <a:xfrm>
                <a:off x="2225309" y="1602224"/>
                <a:ext cx="1197622" cy="70400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00" dirty="0"/>
                  <a:t>Controller</a:t>
                </a:r>
              </a:p>
            </p:txBody>
          </p: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52C8A933-0E57-C24F-8D39-0BFA35080B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22931" y="1951235"/>
                <a:ext cx="347011" cy="5985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708D70DB-6B97-1641-8C68-86A601A656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05713" y="1953834"/>
                <a:ext cx="420786" cy="787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018F0D15-3D8E-8348-82D4-F2E027D845F7}"/>
                  </a:ext>
                </a:extLst>
              </p:cNvPr>
              <p:cNvSpPr/>
              <p:nvPr/>
            </p:nvSpPr>
            <p:spPr>
              <a:xfrm>
                <a:off x="1715511" y="1857123"/>
                <a:ext cx="194208" cy="19420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00" dirty="0"/>
                  <a:t>+</a:t>
                </a:r>
              </a:p>
            </p:txBody>
          </p: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C27BF5D0-C028-8848-985E-47DB599FFB54}"/>
                  </a:ext>
                </a:extLst>
              </p:cNvPr>
              <p:cNvCxnSpPr>
                <a:cxnSpLocks/>
                <a:stCxn id="28" idx="6"/>
              </p:cNvCxnSpPr>
              <p:nvPr/>
            </p:nvCxnSpPr>
            <p:spPr>
              <a:xfrm flipV="1">
                <a:off x="1909719" y="1953834"/>
                <a:ext cx="315590" cy="394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Elbow Connector 29">
                <a:extLst>
                  <a:ext uri="{FF2B5EF4-FFF2-40B4-BE49-F238E27FC236}">
                    <a16:creationId xmlns:a16="http://schemas.microsoft.com/office/drawing/2014/main" id="{D887AD19-41E4-D941-9102-1109FB9FB9EF}"/>
                  </a:ext>
                </a:extLst>
              </p:cNvPr>
              <p:cNvCxnSpPr>
                <a:cxnSpLocks/>
                <a:stCxn id="13" idx="4"/>
                <a:endCxn id="28" idx="4"/>
              </p:cNvCxnSpPr>
              <p:nvPr/>
            </p:nvCxnSpPr>
            <p:spPr>
              <a:xfrm rot="5400000">
                <a:off x="4415548" y="-551600"/>
                <a:ext cx="12700" cy="5205865"/>
              </a:xfrm>
              <a:prstGeom prst="bentConnector3">
                <a:avLst>
                  <a:gd name="adj1" fmla="val 3201772"/>
                </a:avLst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TextBox 30">
                    <a:extLst>
                      <a:ext uri="{FF2B5EF4-FFF2-40B4-BE49-F238E27FC236}">
                        <a16:creationId xmlns:a16="http://schemas.microsoft.com/office/drawing/2014/main" id="{03B33BC5-3C5D-514A-ACDD-0E20AC6CDD3C}"/>
                      </a:ext>
                    </a:extLst>
                  </p:cNvPr>
                  <p:cNvSpPr txBox="1"/>
                  <p:nvPr/>
                </p:nvSpPr>
                <p:spPr>
                  <a:xfrm>
                    <a:off x="1615600" y="2081910"/>
                    <a:ext cx="152006" cy="18920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7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oMath>
                      </m:oMathPara>
                    </a14:m>
                    <a:endParaRPr lang="en-US" sz="700" dirty="0"/>
                  </a:p>
                </p:txBody>
              </p:sp>
            </mc:Choice>
            <mc:Fallback xmlns="">
              <p:sp>
                <p:nvSpPr>
                  <p:cNvPr id="31" name="TextBox 30">
                    <a:extLst>
                      <a:ext uri="{FF2B5EF4-FFF2-40B4-BE49-F238E27FC236}">
                        <a16:creationId xmlns:a16="http://schemas.microsoft.com/office/drawing/2014/main" id="{03B33BC5-3C5D-514A-ACDD-0E20AC6CDD3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15600" y="2081910"/>
                    <a:ext cx="152006" cy="189203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TextBox 31">
                    <a:extLst>
                      <a:ext uri="{FF2B5EF4-FFF2-40B4-BE49-F238E27FC236}">
                        <a16:creationId xmlns:a16="http://schemas.microsoft.com/office/drawing/2014/main" id="{61BBF86E-E8BF-504E-BBC9-6C2907B179C6}"/>
                      </a:ext>
                    </a:extLst>
                  </p:cNvPr>
                  <p:cNvSpPr txBox="1"/>
                  <p:nvPr/>
                </p:nvSpPr>
                <p:spPr>
                  <a:xfrm>
                    <a:off x="1943741" y="1940202"/>
                    <a:ext cx="150958" cy="243260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9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oMath>
                      </m:oMathPara>
                    </a14:m>
                    <a:endParaRPr lang="en-US" sz="900" dirty="0"/>
                  </a:p>
                </p:txBody>
              </p:sp>
            </mc:Choice>
            <mc:Fallback xmlns="">
              <p:sp>
                <p:nvSpPr>
                  <p:cNvPr id="32" name="TextBox 31">
                    <a:extLst>
                      <a:ext uri="{FF2B5EF4-FFF2-40B4-BE49-F238E27FC236}">
                        <a16:creationId xmlns:a16="http://schemas.microsoft.com/office/drawing/2014/main" id="{61BBF86E-E8BF-504E-BBC9-6C2907B179C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43741" y="1940202"/>
                    <a:ext cx="150958" cy="243260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12500" r="-12500" b="-8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TextBox 32">
                    <a:extLst>
                      <a:ext uri="{FF2B5EF4-FFF2-40B4-BE49-F238E27FC236}">
                        <a16:creationId xmlns:a16="http://schemas.microsoft.com/office/drawing/2014/main" id="{D09F0182-17D9-B646-A7D7-9FD418BBAE09}"/>
                      </a:ext>
                    </a:extLst>
                  </p:cNvPr>
                  <p:cNvSpPr txBox="1"/>
                  <p:nvPr/>
                </p:nvSpPr>
                <p:spPr>
                  <a:xfrm>
                    <a:off x="1213566" y="1997053"/>
                    <a:ext cx="145717" cy="243260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9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oMath>
                      </m:oMathPara>
                    </a14:m>
                    <a:endParaRPr lang="en-US" sz="800" dirty="0"/>
                  </a:p>
                </p:txBody>
              </p:sp>
            </mc:Choice>
            <mc:Fallback xmlns="">
              <p:sp>
                <p:nvSpPr>
                  <p:cNvPr id="33" name="TextBox 32">
                    <a:extLst>
                      <a:ext uri="{FF2B5EF4-FFF2-40B4-BE49-F238E27FC236}">
                        <a16:creationId xmlns:a16="http://schemas.microsoft.com/office/drawing/2014/main" id="{D09F0182-17D9-B646-A7D7-9FD418BBAE0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13566" y="1997053"/>
                    <a:ext cx="145717" cy="243260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125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F575C1D0-F7A9-0D4A-9E52-C4EB4B4031F5}"/>
                  </a:ext>
                </a:extLst>
              </p:cNvPr>
              <p:cNvSpPr/>
              <p:nvPr/>
            </p:nvSpPr>
            <p:spPr>
              <a:xfrm>
                <a:off x="3769942" y="1857123"/>
                <a:ext cx="194208" cy="19420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00" dirty="0"/>
                  <a:t>+</a:t>
                </a:r>
              </a:p>
            </p:txBody>
          </p:sp>
        </p:grp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FC3A2C33-E5F9-7542-9E4A-295FB27897E9}"/>
                </a:ext>
              </a:extLst>
            </p:cNvPr>
            <p:cNvCxnSpPr>
              <a:cxnSpLocks/>
            </p:cNvCxnSpPr>
            <p:nvPr/>
          </p:nvCxnSpPr>
          <p:spPr>
            <a:xfrm>
              <a:off x="3964150" y="1951235"/>
              <a:ext cx="478377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CE7A5B7E-9441-E24D-8E7C-24D05F5A5E6D}"/>
                </a:ext>
              </a:extLst>
            </p:cNvPr>
            <p:cNvGrpSpPr/>
            <p:nvPr/>
          </p:nvGrpSpPr>
          <p:grpSpPr>
            <a:xfrm>
              <a:off x="3767184" y="1257986"/>
              <a:ext cx="3320194" cy="599137"/>
              <a:chOff x="3767184" y="1257986"/>
              <a:chExt cx="3320194" cy="59913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765F7DC6-A971-1742-82B2-F87FC64471F7}"/>
                      </a:ext>
                    </a:extLst>
                  </p:cNvPr>
                  <p:cNvSpPr txBox="1"/>
                  <p:nvPr/>
                </p:nvSpPr>
                <p:spPr>
                  <a:xfrm>
                    <a:off x="6924259" y="1264713"/>
                    <a:ext cx="163119" cy="243260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9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oMath>
                      </m:oMathPara>
                    </a14:m>
                    <a:endParaRPr lang="en-US" sz="900" dirty="0"/>
                  </a:p>
                </p:txBody>
              </p:sp>
            </mc:Choice>
            <mc:Fallback xmlns=""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765F7DC6-A971-1742-82B2-F87FC64471F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24259" y="1264713"/>
                    <a:ext cx="163119" cy="243260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12500" r="-125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01C437C9-69DC-554C-8271-3A6FC737E2AF}"/>
                  </a:ext>
                </a:extLst>
              </p:cNvPr>
              <p:cNvCxnSpPr>
                <a:cxnSpLocks/>
                <a:stCxn id="21" idx="2"/>
                <a:endCxn id="13" idx="0"/>
              </p:cNvCxnSpPr>
              <p:nvPr/>
            </p:nvCxnSpPr>
            <p:spPr>
              <a:xfrm>
                <a:off x="7005819" y="1507973"/>
                <a:ext cx="12661" cy="34915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9453D020-6C9E-7243-83B0-5B498D8DD531}"/>
                      </a:ext>
                    </a:extLst>
                  </p:cNvPr>
                  <p:cNvSpPr txBox="1"/>
                  <p:nvPr/>
                </p:nvSpPr>
                <p:spPr>
                  <a:xfrm>
                    <a:off x="3767184" y="1257986"/>
                    <a:ext cx="168467" cy="243260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9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oMath>
                      </m:oMathPara>
                    </a14:m>
                    <a:endParaRPr lang="en-US" sz="900" dirty="0"/>
                  </a:p>
                </p:txBody>
              </p:sp>
            </mc:Choice>
            <mc:Fallback xmlns=""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9453D020-6C9E-7243-83B0-5B498D8DD53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67184" y="1257986"/>
                    <a:ext cx="168467" cy="243260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20000" r="-10000" b="-8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F65F7C78-FF36-AD43-9898-8B0F7A8DB035}"/>
                  </a:ext>
                </a:extLst>
              </p:cNvPr>
              <p:cNvCxnSpPr>
                <a:cxnSpLocks/>
                <a:stCxn id="23" idx="2"/>
                <a:endCxn id="34" idx="0"/>
              </p:cNvCxnSpPr>
              <p:nvPr/>
            </p:nvCxnSpPr>
            <p:spPr>
              <a:xfrm>
                <a:off x="3851417" y="1501246"/>
                <a:ext cx="15630" cy="355877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8C9EE2D-259D-534F-9C5E-B085AD3EC1A8}"/>
                </a:ext>
              </a:extLst>
            </p:cNvPr>
            <p:cNvSpPr/>
            <p:nvPr/>
          </p:nvSpPr>
          <p:spPr>
            <a:xfrm>
              <a:off x="4442527" y="1602224"/>
              <a:ext cx="401149" cy="704007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502D584-477B-9040-A1E0-68FF5A567ED5}"/>
                </a:ext>
              </a:extLst>
            </p:cNvPr>
            <p:cNvSpPr txBox="1"/>
            <p:nvPr/>
          </p:nvSpPr>
          <p:spPr>
            <a:xfrm rot="5400000">
              <a:off x="4208789" y="1798875"/>
              <a:ext cx="881822" cy="301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/>
                <a:t>actuators</a:t>
              </a:r>
              <a:endParaRPr lang="en-US" sz="700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6980449-5222-3F40-838E-608BCEBE21E6}"/>
                </a:ext>
              </a:extLst>
            </p:cNvPr>
            <p:cNvSpPr/>
            <p:nvPr/>
          </p:nvSpPr>
          <p:spPr>
            <a:xfrm>
              <a:off x="6172867" y="1608968"/>
              <a:ext cx="401149" cy="704007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A2622CF-7332-684A-B0AF-E93A2CB7E363}"/>
                </a:ext>
              </a:extLst>
            </p:cNvPr>
            <p:cNvSpPr txBox="1"/>
            <p:nvPr/>
          </p:nvSpPr>
          <p:spPr>
            <a:xfrm rot="5400000">
              <a:off x="5979949" y="1805618"/>
              <a:ext cx="800171" cy="301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/>
                <a:t>sensors</a:t>
              </a:r>
              <a:endParaRPr lang="en-US" sz="7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879F7463-0928-CF48-922F-6B8FC159D107}"/>
                  </a:ext>
                </a:extLst>
              </p:cNvPr>
              <p:cNvSpPr txBox="1"/>
              <p:nvPr/>
            </p:nvSpPr>
            <p:spPr>
              <a:xfrm>
                <a:off x="322903" y="2583383"/>
                <a:ext cx="751295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Analysis of controllability.</a:t>
                </a:r>
              </a:p>
              <a:p>
                <a:r>
                  <a:rPr lang="en-US" sz="1600" dirty="0"/>
                  <a:t>For any </a:t>
                </a:r>
                <a14:m>
                  <m:oMath xmlns:m="http://schemas.openxmlformats.org/officeDocument/2006/math">
                    <m:r>
                      <a:rPr lang="en-US" sz="16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/>
                  <a:t> and any initial state, is there a sequence of </a:t>
                </a:r>
                <a:r>
                  <a:rPr lang="en-US" sz="1600" b="1" i="1" dirty="0"/>
                  <a:t>u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/>
                  <a:t> that result in </a:t>
                </a:r>
                <a14:m>
                  <m:oMath xmlns:m="http://schemas.openxmlformats.org/officeDocument/2006/math">
                    <m:r>
                      <a:rPr lang="en-US" sz="1600" b="1" i="1">
                        <a:latin typeface="Cambria Math" panose="02040503050406030204" pitchFamily="18" charset="0"/>
                      </a:rPr>
                      <m:t>𝒙</m:t>
                    </m:r>
                    <m:d>
                      <m:dPr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r>
                  <a:rPr lang="en-US" sz="1600" dirty="0"/>
                  <a:t>  </a:t>
                </a:r>
                <a:endParaRPr lang="en-US" sz="1600" b="1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879F7463-0928-CF48-922F-6B8FC159D1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903" y="2583383"/>
                <a:ext cx="7512954" cy="584775"/>
              </a:xfrm>
              <a:prstGeom prst="rect">
                <a:avLst/>
              </a:prstGeom>
              <a:blipFill>
                <a:blip r:embed="rId9"/>
                <a:stretch>
                  <a:fillRect l="-338" t="-2128" b="-127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9" name="Group 48">
            <a:extLst>
              <a:ext uri="{FF2B5EF4-FFF2-40B4-BE49-F238E27FC236}">
                <a16:creationId xmlns:a16="http://schemas.microsoft.com/office/drawing/2014/main" id="{EBA3B3B5-EA82-D34E-B101-DF772BC43349}"/>
              </a:ext>
            </a:extLst>
          </p:cNvPr>
          <p:cNvGrpSpPr/>
          <p:nvPr/>
        </p:nvGrpSpPr>
        <p:grpSpPr>
          <a:xfrm>
            <a:off x="396473" y="1742485"/>
            <a:ext cx="7368712" cy="663713"/>
            <a:chOff x="322903" y="1237986"/>
            <a:chExt cx="7368712" cy="66371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5FCFD03D-FB74-054B-83FC-149F4A8CB7F0}"/>
                    </a:ext>
                  </a:extLst>
                </p:cNvPr>
                <p:cNvSpPr txBox="1"/>
                <p:nvPr/>
              </p:nvSpPr>
              <p:spPr>
                <a:xfrm>
                  <a:off x="322903" y="1242128"/>
                  <a:ext cx="224349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acc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)=</m:t>
                        </m:r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𝑨𝒙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)+</m:t>
                        </m:r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𝑩𝒖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800" dirty="0"/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5FCFD03D-FB74-054B-83FC-149F4A8CB7F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2903" y="1242128"/>
                  <a:ext cx="2243498" cy="276999"/>
                </a:xfrm>
                <a:prstGeom prst="rect">
                  <a:avLst/>
                </a:prstGeom>
                <a:blipFill>
                  <a:blip r:embed="rId10"/>
                  <a:stretch>
                    <a:fillRect l="-1130" r="-3390" b="-391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84A4599D-9ECB-7846-A986-5448CC972F33}"/>
                    </a:ext>
                  </a:extLst>
                </p:cNvPr>
                <p:cNvSpPr txBox="1"/>
                <p:nvPr/>
              </p:nvSpPr>
              <p:spPr>
                <a:xfrm>
                  <a:off x="322903" y="1575078"/>
                  <a:ext cx="135941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)=</m:t>
                        </m:r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𝑪𝒙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800" dirty="0"/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84A4599D-9ECB-7846-A986-5448CC972F3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2903" y="1575078"/>
                  <a:ext cx="1359410" cy="276999"/>
                </a:xfrm>
                <a:prstGeom prst="rect">
                  <a:avLst/>
                </a:prstGeom>
                <a:blipFill>
                  <a:blip r:embed="rId11"/>
                  <a:stretch>
                    <a:fillRect l="-3704" r="-4630" b="-391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50D96F44-8BB0-3543-8FEF-D23665BCFD42}"/>
                    </a:ext>
                  </a:extLst>
                </p:cNvPr>
                <p:cNvSpPr txBox="1"/>
                <p:nvPr/>
              </p:nvSpPr>
              <p:spPr>
                <a:xfrm>
                  <a:off x="3641321" y="1237986"/>
                  <a:ext cx="114775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18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sz="1800" b="1" dirty="0"/>
                    <a:t> </a:t>
                  </a:r>
                  <a:r>
                    <a:rPr lang="en-US" sz="1800" dirty="0"/>
                    <a:t>is </a:t>
                  </a:r>
                  <a14:m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×1</m:t>
                      </m:r>
                    </m:oMath>
                  </a14:m>
                  <a:endParaRPr lang="en-US" sz="1800" b="1" dirty="0"/>
                </a:p>
              </p:txBody>
            </p:sp>
          </mc:Choice>
          <mc:Fallback xmlns="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50D96F44-8BB0-3543-8FEF-D23665BCFD4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41321" y="1237986"/>
                  <a:ext cx="1147750" cy="276999"/>
                </a:xfrm>
                <a:prstGeom prst="rect">
                  <a:avLst/>
                </a:prstGeom>
                <a:blipFill>
                  <a:blip r:embed="rId12"/>
                  <a:stretch>
                    <a:fillRect l="-4348" t="-27273" r="-5435" b="-54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8AB17D61-8004-8441-B419-BAEF4FF50EB9}"/>
                    </a:ext>
                  </a:extLst>
                </p:cNvPr>
                <p:cNvSpPr txBox="1"/>
                <p:nvPr/>
              </p:nvSpPr>
              <p:spPr>
                <a:xfrm>
                  <a:off x="3624978" y="1584920"/>
                  <a:ext cx="87357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1800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1800" b="1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sz="1800" dirty="0"/>
                    <a:t>is </a:t>
                  </a:r>
                  <a14:m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a14:m>
                  <a:endParaRPr lang="en-US" sz="1800" b="1" dirty="0"/>
                </a:p>
              </p:txBody>
            </p:sp>
          </mc:Choice>
          <mc:Fallback xmlns="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8AB17D61-8004-8441-B419-BAEF4FF50E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24978" y="1584920"/>
                  <a:ext cx="873572" cy="276999"/>
                </a:xfrm>
                <a:prstGeom prst="rect">
                  <a:avLst/>
                </a:prstGeom>
                <a:blipFill>
                  <a:blip r:embed="rId13"/>
                  <a:stretch>
                    <a:fillRect l="-8696" t="-26087" r="-5797" b="-478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11C9E82E-D5A7-E648-AC7A-60134EB973F5}"/>
                    </a:ext>
                  </a:extLst>
                </p:cNvPr>
                <p:cNvSpPr/>
                <p:nvPr/>
              </p:nvSpPr>
              <p:spPr>
                <a:xfrm>
                  <a:off x="5010184" y="1532367"/>
                  <a:ext cx="106670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1800" b="1" i="1" smtClean="0"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sz="1800" b="1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sz="1800" dirty="0"/>
                    <a:t>is </a:t>
                  </a:r>
                  <a14:m>
                    <m:oMath xmlns:m="http://schemas.openxmlformats.org/officeDocument/2006/math">
                      <m:r>
                        <a:rPr lang="en-US" sz="18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a14:m>
                  <a:endParaRPr lang="en-US" sz="1800" b="1" dirty="0"/>
                </a:p>
              </p:txBody>
            </p:sp>
          </mc:Choice>
          <mc:Fallback xmlns=""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11C9E82E-D5A7-E648-AC7A-60134EB973F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10184" y="1532367"/>
                  <a:ext cx="1066702" cy="369332"/>
                </a:xfrm>
                <a:prstGeom prst="rect">
                  <a:avLst/>
                </a:prstGeom>
                <a:blipFill>
                  <a:blip r:embed="rId14"/>
                  <a:stretch>
                    <a:fillRect t="-6667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423BA2E8-994C-D346-B438-6F01471DF2CE}"/>
                    </a:ext>
                  </a:extLst>
                </p:cNvPr>
                <p:cNvSpPr/>
                <p:nvPr/>
              </p:nvSpPr>
              <p:spPr>
                <a:xfrm>
                  <a:off x="6438890" y="1532367"/>
                  <a:ext cx="104143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1800" b="1" i="1" smtClean="0">
                          <a:latin typeface="Cambria Math" panose="02040503050406030204" pitchFamily="18" charset="0"/>
                        </a:rPr>
                        <m:t>𝑪</m:t>
                      </m:r>
                      <m:r>
                        <a:rPr lang="en-US" sz="1800" b="1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sz="1800" dirty="0"/>
                    <a:t>is q</a:t>
                  </a:r>
                  <a14:m>
                    <m:oMath xmlns:m="http://schemas.openxmlformats.org/officeDocument/2006/math">
                      <m:r>
                        <a:rPr lang="en-US" sz="1800" i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a14:m>
                  <a:endParaRPr lang="en-US" sz="1800" b="1" dirty="0"/>
                </a:p>
              </p:txBody>
            </p:sp>
          </mc:Choice>
          <mc:Fallback xmlns=""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423BA2E8-994C-D346-B438-6F01471DF2C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38890" y="1532367"/>
                  <a:ext cx="1041439" cy="369332"/>
                </a:xfrm>
                <a:prstGeom prst="rect">
                  <a:avLst/>
                </a:prstGeom>
                <a:blipFill>
                  <a:blip r:embed="rId15"/>
                  <a:stretch>
                    <a:fillRect t="-6667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9966C0B8-A94A-BF4C-848B-AFF67C0C374E}"/>
                    </a:ext>
                  </a:extLst>
                </p:cNvPr>
                <p:cNvSpPr txBox="1"/>
                <p:nvPr/>
              </p:nvSpPr>
              <p:spPr>
                <a:xfrm>
                  <a:off x="6557458" y="1237986"/>
                  <a:ext cx="113415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sz="1800" b="1" i="1" dirty="0"/>
                    <a:t>y</a:t>
                  </a:r>
                  <a14:m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sz="1800" b="1" dirty="0"/>
                    <a:t> </a:t>
                  </a:r>
                  <a:r>
                    <a:rPr lang="en-US" sz="1800" dirty="0"/>
                    <a:t>is q</a:t>
                  </a:r>
                  <a14:m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×1</m:t>
                      </m:r>
                    </m:oMath>
                  </a14:m>
                  <a:endParaRPr lang="en-US" sz="1800" b="1" dirty="0"/>
                </a:p>
              </p:txBody>
            </p:sp>
          </mc:Choice>
          <mc:Fallback xmlns="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9966C0B8-A94A-BF4C-848B-AFF67C0C374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57458" y="1237986"/>
                  <a:ext cx="1134157" cy="276999"/>
                </a:xfrm>
                <a:prstGeom prst="rect">
                  <a:avLst/>
                </a:prstGeom>
                <a:blipFill>
                  <a:blip r:embed="rId16"/>
                  <a:stretch>
                    <a:fillRect l="-13333" t="-27273" r="-5556" b="-54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15194CE9-A336-1046-9CB3-280F5D246253}"/>
                    </a:ext>
                  </a:extLst>
                </p:cNvPr>
                <p:cNvSpPr txBox="1"/>
                <p:nvPr/>
              </p:nvSpPr>
              <p:spPr>
                <a:xfrm>
                  <a:off x="5106829" y="1237986"/>
                  <a:ext cx="127060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sz="1800" b="1" i="1" dirty="0"/>
                    <a:t>u</a:t>
                  </a:r>
                  <a14:m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sz="1800" b="1" dirty="0"/>
                    <a:t> </a:t>
                  </a:r>
                  <a:r>
                    <a:rPr lang="en-US" sz="1800" dirty="0"/>
                    <a:t>is p</a:t>
                  </a:r>
                  <a14:m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×1</m:t>
                      </m:r>
                    </m:oMath>
                  </a14:m>
                  <a:endParaRPr lang="en-US" sz="1800" b="1" dirty="0"/>
                </a:p>
              </p:txBody>
            </p:sp>
          </mc:Choice>
          <mc:Fallback xmlns="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15194CE9-A336-1046-9CB3-280F5D2462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06829" y="1237986"/>
                  <a:ext cx="1270604" cy="276999"/>
                </a:xfrm>
                <a:prstGeom prst="rect">
                  <a:avLst/>
                </a:prstGeom>
                <a:blipFill>
                  <a:blip r:embed="rId17"/>
                  <a:stretch>
                    <a:fillRect l="-12000" t="-27273" b="-54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F10A6E60-BCB5-904E-9581-53A12CD0B9D4}"/>
                  </a:ext>
                </a:extLst>
              </p:cNvPr>
              <p:cNvSpPr txBox="1"/>
              <p:nvPr/>
            </p:nvSpPr>
            <p:spPr>
              <a:xfrm>
                <a:off x="322903" y="3245579"/>
                <a:ext cx="467583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Analysis of observability.</a:t>
                </a:r>
              </a:p>
              <a:p>
                <a:r>
                  <a:rPr lang="en-US" sz="1600" dirty="0"/>
                  <a:t>Given a sequence of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𝒚</m:t>
                    </m:r>
                    <m:d>
                      <m:d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sz="1600" dirty="0"/>
                  <a:t>can we infer the </a:t>
                </a:r>
                <a14:m>
                  <m:oMath xmlns:m="http://schemas.openxmlformats.org/officeDocument/2006/math">
                    <m:r>
                      <a:rPr lang="en-US" sz="1600" b="1" i="1">
                        <a:latin typeface="Cambria Math" panose="02040503050406030204" pitchFamily="18" charset="0"/>
                      </a:rPr>
                      <m:t>𝒙</m:t>
                    </m:r>
                    <m:d>
                      <m:dPr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r>
                  <a:rPr lang="en-US" sz="1600" dirty="0"/>
                  <a:t>  </a:t>
                </a:r>
                <a:endParaRPr lang="en-US" sz="1600" b="1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F10A6E60-BCB5-904E-9581-53A12CD0B9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903" y="3245579"/>
                <a:ext cx="4675832" cy="584775"/>
              </a:xfrm>
              <a:prstGeom prst="rect">
                <a:avLst/>
              </a:prstGeom>
              <a:blipFill>
                <a:blip r:embed="rId18"/>
                <a:stretch>
                  <a:fillRect l="-542" t="-2128" b="-127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>
            <a:extLst>
              <a:ext uri="{FF2B5EF4-FFF2-40B4-BE49-F238E27FC236}">
                <a16:creationId xmlns:a16="http://schemas.microsoft.com/office/drawing/2014/main" id="{7F9A64D9-C5E9-D54D-9B51-512F28B893F2}"/>
              </a:ext>
            </a:extLst>
          </p:cNvPr>
          <p:cNvSpPr txBox="1"/>
          <p:nvPr/>
        </p:nvSpPr>
        <p:spPr>
          <a:xfrm>
            <a:off x="348523" y="1168527"/>
            <a:ext cx="82493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Modeling.</a:t>
            </a:r>
          </a:p>
          <a:p>
            <a:r>
              <a:rPr lang="en-US" sz="1600" dirty="0"/>
              <a:t>How construct model state space for a biochemical network? How accurate is the model?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092A236C-212A-6A45-BF4B-A591AE02222A}"/>
                  </a:ext>
                </a:extLst>
              </p:cNvPr>
              <p:cNvSpPr txBox="1"/>
              <p:nvPr/>
            </p:nvSpPr>
            <p:spPr>
              <a:xfrm>
                <a:off x="322903" y="3972511"/>
                <a:ext cx="726711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Design full state feedback.</a:t>
                </a:r>
              </a:p>
              <a:p>
                <a:r>
                  <a:rPr lang="en-US" sz="1600" dirty="0"/>
                  <a:t>Design the controller </a:t>
                </a:r>
                <a:r>
                  <a:rPr lang="en-US" sz="1600" b="1" i="1" dirty="0"/>
                  <a:t>u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/>
                  <a:t>, a function of </a:t>
                </a:r>
                <a14:m>
                  <m:oMath xmlns:m="http://schemas.openxmlformats.org/officeDocument/2006/math">
                    <m:r>
                      <a:rPr lang="en-US" sz="16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/>
                  <a:t>, so that the closed loop outputs </a:t>
                </a:r>
                <a:r>
                  <a:rPr lang="en-US" sz="1600" b="1" i="1" dirty="0"/>
                  <a:t>r</a:t>
                </a:r>
                <a:r>
                  <a:rPr lang="en-US" sz="1600" dirty="0"/>
                  <a:t>.</a:t>
                </a:r>
                <a:endParaRPr lang="en-US" sz="1600" b="1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092A236C-212A-6A45-BF4B-A591AE0222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903" y="3972511"/>
                <a:ext cx="7267118" cy="584775"/>
              </a:xfrm>
              <a:prstGeom prst="rect">
                <a:avLst/>
              </a:prstGeom>
              <a:blipFill>
                <a:blip r:embed="rId19"/>
                <a:stretch>
                  <a:fillRect l="-349" t="-2083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3CC017F1-C5C5-7843-AC3A-3CEDEDDDF4BE}"/>
                  </a:ext>
                </a:extLst>
              </p:cNvPr>
              <p:cNvSpPr txBox="1"/>
              <p:nvPr/>
            </p:nvSpPr>
            <p:spPr>
              <a:xfrm>
                <a:off x="322903" y="4691351"/>
                <a:ext cx="755226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Design observers.</a:t>
                </a:r>
              </a:p>
              <a:p>
                <a:r>
                  <a:rPr lang="en-US" sz="1600" dirty="0"/>
                  <a:t>Design a second closed loop system that estimates all </a:t>
                </a:r>
                <a14:m>
                  <m:oMath xmlns:m="http://schemas.openxmlformats.org/officeDocument/2006/math">
                    <m:r>
                      <a:rPr lang="en-US" sz="16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/>
                  <a:t> if some are unknown.</a:t>
                </a:r>
                <a:endParaRPr lang="en-US" sz="1600" b="1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3CC017F1-C5C5-7843-AC3A-3CEDEDDDF4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903" y="4691351"/>
                <a:ext cx="7552260" cy="584775"/>
              </a:xfrm>
              <a:prstGeom prst="rect">
                <a:avLst/>
              </a:prstGeom>
              <a:blipFill>
                <a:blip r:embed="rId20"/>
                <a:stretch>
                  <a:fillRect l="-336" t="-2128" b="-127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TextBox 47">
            <a:extLst>
              <a:ext uri="{FF2B5EF4-FFF2-40B4-BE49-F238E27FC236}">
                <a16:creationId xmlns:a16="http://schemas.microsoft.com/office/drawing/2014/main" id="{3AFE2D37-932B-E045-AA6D-EEF2016236C3}"/>
              </a:ext>
            </a:extLst>
          </p:cNvPr>
          <p:cNvSpPr txBox="1"/>
          <p:nvPr/>
        </p:nvSpPr>
        <p:spPr>
          <a:xfrm>
            <a:off x="322903" y="5418283"/>
            <a:ext cx="60131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Design robust control.</a:t>
            </a:r>
          </a:p>
          <a:p>
            <a:r>
              <a:rPr lang="en-US" sz="1600" dirty="0"/>
              <a:t>Design feedback control that is robust to disturbances and noise.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4209460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44" grpId="0"/>
      <p:bldP spid="45" grpId="0"/>
      <p:bldP spid="46" grpId="0"/>
      <p:bldP spid="47" grpId="0"/>
      <p:bldP spid="4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363A5-6F87-D24B-915A-BE9BEDB5C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Computational Approach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9FE3AA-E4C9-F149-93EA-A01A61381A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Create </a:t>
            </a:r>
            <a:r>
              <a:rPr lang="en-US" sz="2400" dirty="0" err="1"/>
              <a:t>CalTech</a:t>
            </a:r>
            <a:r>
              <a:rPr lang="en-US" sz="2400" dirty="0"/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control</a:t>
            </a:r>
            <a:r>
              <a:rPr lang="en-US" sz="2400" dirty="0"/>
              <a:t> objects for SBML model</a:t>
            </a:r>
          </a:p>
          <a:p>
            <a:pPr lvl="1"/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NonlinearIOSystem</a:t>
            </a:r>
            <a:r>
              <a:rPr lang="en-US" sz="2000" dirty="0"/>
              <a:t> – original model</a:t>
            </a:r>
          </a:p>
          <a:p>
            <a:pPr lvl="1"/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StateSpace</a:t>
            </a:r>
            <a:r>
              <a:rPr lang="en-US" sz="2000" dirty="0"/>
              <a:t> – Linearization</a:t>
            </a:r>
          </a:p>
          <a:p>
            <a:r>
              <a:rPr lang="en-US" sz="2400" dirty="0"/>
              <a:t>Evaluate accuracy of linearization</a:t>
            </a:r>
          </a:p>
          <a:p>
            <a:r>
              <a:rPr lang="en-US" sz="2400" dirty="0"/>
              <a:t>Design controller and create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NonlinearIOSystem</a:t>
            </a:r>
            <a:r>
              <a:rPr lang="en-US" sz="2400" dirty="0"/>
              <a:t> for it</a:t>
            </a:r>
          </a:p>
          <a:p>
            <a:r>
              <a:rPr lang="en-US" sz="2400" dirty="0"/>
              <a:t>Construct a closed system by creating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InterconnectedSystem</a:t>
            </a:r>
            <a:r>
              <a:rPr lang="en-US" sz="2400" dirty="0"/>
              <a:t> with the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NonlinearIOSystem</a:t>
            </a:r>
            <a:r>
              <a:rPr lang="en-US" sz="2400" dirty="0"/>
              <a:t> for the SBML model and controller</a:t>
            </a:r>
          </a:p>
          <a:p>
            <a:r>
              <a:rPr lang="en-US" sz="2400" dirty="0"/>
              <a:t>Simulate the closed system.</a:t>
            </a:r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FDC23A2-C45E-074B-8939-F73BA1AB387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8838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2436</TotalTime>
  <Words>1027</Words>
  <Application>Microsoft Macintosh PowerPoint</Application>
  <PresentationFormat>On-screen Show (4:3)</PresentationFormat>
  <Paragraphs>184</Paragraphs>
  <Slides>18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Calibri</vt:lpstr>
      <vt:lpstr>Cambria Math</vt:lpstr>
      <vt:lpstr>Arial</vt:lpstr>
      <vt:lpstr>Courier New</vt:lpstr>
      <vt:lpstr>Office Theme</vt:lpstr>
      <vt:lpstr>BIOE 498 / BIOE 599  Advanced Biological Control Systems   Lecture 1: Course Introduction  </vt:lpstr>
      <vt:lpstr>Agenda</vt:lpstr>
      <vt:lpstr>Why Control Engineering?</vt:lpstr>
      <vt:lpstr>An Example: mTOR Signaling</vt:lpstr>
      <vt:lpstr>BioChemical State Space Model</vt:lpstr>
      <vt:lpstr>Elements of a Control System</vt:lpstr>
      <vt:lpstr>Challenges With Control Engineering in Systems Biology</vt:lpstr>
      <vt:lpstr>Modeling, Analysis, Design</vt:lpstr>
      <vt:lpstr>Computational Approach</vt:lpstr>
      <vt:lpstr>Course Goals</vt:lpstr>
      <vt:lpstr>Instructor</vt:lpstr>
      <vt:lpstr>Grading</vt:lpstr>
      <vt:lpstr>Submitting Homework</vt:lpstr>
      <vt:lpstr>Resources</vt:lpstr>
      <vt:lpstr>Software</vt:lpstr>
      <vt:lpstr>Syllabus</vt:lpstr>
      <vt:lpstr>Exploring Feedback Control</vt:lpstr>
      <vt:lpstr>Getting Google Colaboratory (Colab)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BIOE 437 / BIOE 537  Computational Systems Biology   Lecture 1: Introduction and Biochemistry Basics  </dc:title>
  <dc:creator>Tricia Caparas</dc:creator>
  <cp:lastModifiedBy>Joseph L. Hellerstein</cp:lastModifiedBy>
  <cp:revision>94</cp:revision>
  <dcterms:created xsi:type="dcterms:W3CDTF">2008-11-04T22:35:39Z</dcterms:created>
  <dcterms:modified xsi:type="dcterms:W3CDTF">2022-03-18T16:34:38Z</dcterms:modified>
</cp:coreProperties>
</file>