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4" r:id="rId3"/>
    <p:sldId id="529" r:id="rId4"/>
    <p:sldId id="533" r:id="rId5"/>
    <p:sldId id="534" r:id="rId6"/>
    <p:sldId id="536" r:id="rId7"/>
    <p:sldId id="537" r:id="rId8"/>
    <p:sldId id="531" r:id="rId9"/>
    <p:sldId id="535" r:id="rId10"/>
    <p:sldId id="539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86407"/>
  </p:normalViewPr>
  <p:slideViewPr>
    <p:cSldViewPr snapToGrid="0" snapToObjects="1">
      <p:cViewPr>
        <p:scale>
          <a:sx n="146" d="100"/>
          <a:sy n="146" d="100"/>
        </p:scale>
        <p:origin x="97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3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12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3690851" cy="838200"/>
          </a:xfrm>
        </p:spPr>
        <p:txBody>
          <a:bodyPr/>
          <a:lstStyle/>
          <a:p>
            <a:r>
              <a:rPr lang="en-US" dirty="0"/>
              <a:t>Calculate 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3565" y="6227520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  <a:blipFill>
                <a:blip r:embed="rId2"/>
                <a:stretch>
                  <a:fillRect t="-125455" r="-30709" b="-19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blipFill>
                <a:blip r:embed="rId3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6579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923" r="-117308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923" r="-9212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923" r="-2632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176667" r="-48085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76667" r="-117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76667" r="-921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76667" r="-263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276667" r="-48085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276667" r="-11730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276667" r="-9212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276667" r="-263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376667" r="-4808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376667" r="-1173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376667" r="-921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376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/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  <a:blipFill>
                <a:blip r:embed="rId5"/>
                <a:stretch>
                  <a:fillRect l="-35714" t="-127778" r="-23810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/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D0F66ED-CC76-5F41-937F-D3B7D2A35422}"/>
              </a:ext>
            </a:extLst>
          </p:cNvPr>
          <p:cNvSpPr/>
          <p:nvPr/>
        </p:nvSpPr>
        <p:spPr>
          <a:xfrm>
            <a:off x="4901622" y="29933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B554E-08B1-3847-9EFE-E5BDFEC354D4}"/>
              </a:ext>
            </a:extLst>
          </p:cNvPr>
          <p:cNvSpPr/>
          <p:nvPr/>
        </p:nvSpPr>
        <p:spPr>
          <a:xfrm>
            <a:off x="3078202" y="3970495"/>
            <a:ext cx="2609366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AB39A-5EBD-4C47-9579-97227FBE2D80}"/>
              </a:ext>
            </a:extLst>
          </p:cNvPr>
          <p:cNvSpPr/>
          <p:nvPr/>
        </p:nvSpPr>
        <p:spPr>
          <a:xfrm>
            <a:off x="5687567" y="3955379"/>
            <a:ext cx="159334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266D1-37C5-F94A-9DC8-48E03BFD35DF}"/>
              </a:ext>
            </a:extLst>
          </p:cNvPr>
          <p:cNvSpPr/>
          <p:nvPr/>
        </p:nvSpPr>
        <p:spPr>
          <a:xfrm>
            <a:off x="7280908" y="3970495"/>
            <a:ext cx="145116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5CCA3-9B16-6044-890D-A7D7E543CD7B}"/>
              </a:ext>
            </a:extLst>
          </p:cNvPr>
          <p:cNvSpPr/>
          <p:nvPr/>
        </p:nvSpPr>
        <p:spPr>
          <a:xfrm>
            <a:off x="3078201" y="4361153"/>
            <a:ext cx="5653867" cy="745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/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  <a:blipFill>
                <a:blip r:embed="rId7"/>
                <a:stretch>
                  <a:fillRect t="-121154" r="-28431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/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blipFill>
                <a:blip r:embed="rId8"/>
                <a:stretch>
                  <a:fillRect l="-4054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90E6CC4-3F4F-FB45-B3BE-0C594F7E16CF}"/>
              </a:ext>
            </a:extLst>
          </p:cNvPr>
          <p:cNvSpPr txBox="1"/>
          <p:nvPr/>
        </p:nvSpPr>
        <p:spPr>
          <a:xfrm>
            <a:off x="3504573" y="5217504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30995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18" grpId="0"/>
      <p:bldP spid="28" grpId="0"/>
      <p:bldP spid="2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3189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964513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951190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blipFill>
                <a:blip r:embed="rId2"/>
                <a:stretch>
                  <a:fillRect l="-3797" r="-126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blipFill>
                <a:blip r:embed="rId3"/>
                <a:stretch>
                  <a:fillRect l="-8696" t="-11538" r="-217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blipFill>
                <a:blip r:embed="rId4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6383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blipFill>
                <a:blip r:embed="rId7"/>
                <a:stretch>
                  <a:fillRect l="-46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blipFill>
                <a:blip r:embed="rId9"/>
                <a:stretch>
                  <a:fillRect l="-16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blipFill>
                <a:blip r:embed="rId10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blipFill>
                <a:blip r:embed="rId11"/>
                <a:stretch>
                  <a:fillRect l="-8696" t="-11111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blipFill>
                <a:blip r:embed="rId13"/>
                <a:stretch>
                  <a:fillRect l="-308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blipFill>
                <a:blip r:embed="rId14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5034400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blipFill>
                <a:blip r:embed="rId15"/>
                <a:stretch>
                  <a:fillRect l="-3030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blipFill>
                <a:blip r:embed="rId16"/>
                <a:stretch>
                  <a:fillRect l="-219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/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/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/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  <a:blipFill>
                <a:blip r:embed="rId1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/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2AC3A2-CE84-DA42-8680-09AB57001558}"/>
                  </a:ext>
                </a:extLst>
              </p:cNvPr>
              <p:cNvSpPr/>
              <p:nvPr/>
            </p:nvSpPr>
            <p:spPr>
              <a:xfrm>
                <a:off x="5797462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16270B-4B06-9C49-B6E6-2F1A6C67DB5F}"/>
                  </a:ext>
                </a:extLst>
              </p:cNvPr>
              <p:cNvSpPr/>
              <p:nvPr/>
            </p:nvSpPr>
            <p:spPr>
              <a:xfrm>
                <a:off x="6287214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4DA5FD-0BFB-9248-88B8-A7940D5EC3D8}"/>
                  </a:ext>
                </a:extLst>
              </p:cNvPr>
              <p:cNvSpPr/>
              <p:nvPr/>
            </p:nvSpPr>
            <p:spPr>
              <a:xfrm>
                <a:off x="6782289" y="1516553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4FC846-9E31-4D4B-88A6-1D79E55FC2DF}"/>
                  </a:ext>
                </a:extLst>
              </p:cNvPr>
              <p:cNvSpPr/>
              <p:nvPr/>
            </p:nvSpPr>
            <p:spPr>
              <a:xfrm>
                <a:off x="7341678" y="1519409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J4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735735"/>
            <a:chOff x="5247574" y="4613723"/>
            <a:chExt cx="2049217" cy="17357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19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862819"/>
            <a:ext cx="2983221" cy="1705818"/>
            <a:chOff x="4981764" y="2634292"/>
            <a:chExt cx="2983221" cy="17058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634292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434397"/>
              <a:ext cx="2773707" cy="905713"/>
              <a:chOff x="5040914" y="1895664"/>
              <a:chExt cx="2773707" cy="9057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79902"/>
            <a:ext cx="1616086" cy="1620585"/>
            <a:chOff x="5247574" y="4666991"/>
            <a:chExt cx="1616086" cy="16205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66991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2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85945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17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18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19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502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/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/>
                  <a:t>v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blipFill>
                <a:blip r:embed="rId20"/>
                <a:stretch>
                  <a:fillRect l="-7609" t="-25714" r="-1739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/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/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2508FDB-226D-B444-A387-DDF0FC460E63}"/>
              </a:ext>
            </a:extLst>
          </p:cNvPr>
          <p:cNvSpPr/>
          <p:nvPr/>
        </p:nvSpPr>
        <p:spPr>
          <a:xfrm>
            <a:off x="7380691" y="26051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36D194-7744-6947-886E-2D8DD9AEF2AC}"/>
              </a:ext>
            </a:extLst>
          </p:cNvPr>
          <p:cNvSpPr/>
          <p:nvPr/>
        </p:nvSpPr>
        <p:spPr>
          <a:xfrm>
            <a:off x="3822421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F3087C-D49F-EC46-ACCD-8F0E1E292C26}"/>
              </a:ext>
            </a:extLst>
          </p:cNvPr>
          <p:cNvSpPr/>
          <p:nvPr/>
        </p:nvSpPr>
        <p:spPr>
          <a:xfrm>
            <a:off x="4312173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132D8C-9261-404F-B4F1-FF96DBE52813}"/>
              </a:ext>
            </a:extLst>
          </p:cNvPr>
          <p:cNvSpPr/>
          <p:nvPr/>
        </p:nvSpPr>
        <p:spPr>
          <a:xfrm>
            <a:off x="4807248" y="3333964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FA70DB-E431-A44B-A674-9941CBB6EEC0}"/>
              </a:ext>
            </a:extLst>
          </p:cNvPr>
          <p:cNvSpPr/>
          <p:nvPr/>
        </p:nvSpPr>
        <p:spPr>
          <a:xfrm>
            <a:off x="5366637" y="3336820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  <p:bldP spid="54" grpId="0"/>
      <p:bldP spid="55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63D-F72D-694F-BE16-2D8AB76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DEEA6-CFD5-8B44-BFB5-8E6AE559F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736FEC-C0FD-0A43-938C-1DCD5EB8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4" y="1206500"/>
            <a:ext cx="33528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25FA-A396-464D-A59D-59AFD5870510}"/>
              </a:ext>
            </a:extLst>
          </p:cNvPr>
          <p:cNvSpPr txBox="1"/>
          <p:nvPr/>
        </p:nvSpPr>
        <p:spPr>
          <a:xfrm>
            <a:off x="287192" y="4570350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operating point is the values of state variables at which the system is evaluated.</a:t>
            </a:r>
          </a:p>
          <a:p>
            <a:r>
              <a:rPr lang="en-US" dirty="0"/>
              <a:t>This is often indicated by the time evolution of the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3B5FE-39E7-E84A-AD19-4E6DB81BE395}"/>
              </a:ext>
            </a:extLst>
          </p:cNvPr>
          <p:cNvSpPr/>
          <p:nvPr/>
        </p:nvSpPr>
        <p:spPr>
          <a:xfrm>
            <a:off x="1313892" y="3178203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0E31D3-1735-784A-88ED-75B983048FD7}"/>
              </a:ext>
            </a:extLst>
          </p:cNvPr>
          <p:cNvSpPr/>
          <p:nvPr/>
        </p:nvSpPr>
        <p:spPr>
          <a:xfrm>
            <a:off x="4617865" y="1137698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/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E571F35-D0C7-8447-B656-4B575B807728}"/>
              </a:ext>
            </a:extLst>
          </p:cNvPr>
          <p:cNvSpPr/>
          <p:nvPr/>
        </p:nvSpPr>
        <p:spPr>
          <a:xfrm>
            <a:off x="1858384" y="3181048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3A23D0-0BFC-DC48-80A8-2A718E8EE8CB}"/>
              </a:ext>
            </a:extLst>
          </p:cNvPr>
          <p:cNvSpPr/>
          <p:nvPr/>
        </p:nvSpPr>
        <p:spPr>
          <a:xfrm>
            <a:off x="4647456" y="1442502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/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6A88B-F903-1448-BECC-A57566364F17}"/>
              </a:ext>
            </a:extLst>
          </p:cNvPr>
          <p:cNvCxnSpPr>
            <a:cxnSpLocks/>
          </p:cNvCxnSpPr>
          <p:nvPr/>
        </p:nvCxnSpPr>
        <p:spPr>
          <a:xfrm flipV="1">
            <a:off x="1906228" y="1300064"/>
            <a:ext cx="0" cy="1895285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D87E8-4164-4B42-A715-CBD0ED5C544A}"/>
              </a:ext>
            </a:extLst>
          </p:cNvPr>
          <p:cNvCxnSpPr>
            <a:cxnSpLocks/>
          </p:cNvCxnSpPr>
          <p:nvPr/>
        </p:nvCxnSpPr>
        <p:spPr>
          <a:xfrm flipV="1">
            <a:off x="1366169" y="1235352"/>
            <a:ext cx="0" cy="1988107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/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overbar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to indicate the value at an operating point.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blipFill>
                <a:blip r:embed="rId5"/>
                <a:stretch>
                  <a:fillRect l="-686" t="-6667" r="-1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/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C3D635-DAE3-6D4A-9800-B0425E6FA7DD}"/>
                  </a:ext>
                </a:extLst>
              </p:cNvPr>
              <p:cNvSpPr/>
              <p:nvPr/>
            </p:nvSpPr>
            <p:spPr>
              <a:xfrm>
                <a:off x="4381082" y="3244334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C3D635-DAE3-6D4A-9800-B0425E6F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82" y="324433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/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sng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1" u="sng" dirty="0"/>
                  <a:t> is a constant.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  <a:blipFill>
                <a:blip r:embed="rId8"/>
                <a:stretch>
                  <a:fillRect t="-9375" r="-2484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/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each equation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blipFill>
                <a:blip r:embed="rId8"/>
                <a:stretch>
                  <a:fillRect l="-88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FE3D91-8B82-704B-9034-A12784002B70}"/>
              </a:ext>
            </a:extLst>
          </p:cNvPr>
          <p:cNvSpPr txBox="1"/>
          <p:nvPr/>
        </p:nvSpPr>
        <p:spPr>
          <a:xfrm>
            <a:off x="457200" y="37553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equation is a function to linearize.</a:t>
            </a:r>
          </a:p>
        </p:txBody>
      </p:sp>
    </p:spTree>
    <p:extLst>
      <p:ext uri="{BB962C8B-B14F-4D97-AF65-F5344CB8AC3E}">
        <p14:creationId xmlns:p14="http://schemas.microsoft.com/office/powerpoint/2010/main" val="423376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Taylor Series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6" name="Picture 2" descr="Taylor Series">
            <a:extLst>
              <a:ext uri="{FF2B5EF4-FFF2-40B4-BE49-F238E27FC236}">
                <a16:creationId xmlns:a16="http://schemas.microsoft.com/office/drawing/2014/main" id="{5E3365E2-3502-CB4E-B5FF-50171EB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4" y="1580101"/>
            <a:ext cx="5710507" cy="16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2D843-0BBD-764D-AD55-38818A4D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1" y="3676209"/>
            <a:ext cx="3815084" cy="58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/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/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vector with </a:t>
                </a:r>
                <a:r>
                  <a:rPr lang="en-US" i="1" dirty="0"/>
                  <a:t>N</a:t>
                </a:r>
                <a:r>
                  <a:rPr lang="en-US" dirty="0"/>
                  <a:t> elements and we have the </a:t>
                </a:r>
                <a:r>
                  <a:rPr lang="en-US" i="1" dirty="0"/>
                  <a:t>operating point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then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blipFill>
                <a:blip r:embed="rId5"/>
                <a:stretch>
                  <a:fillRect l="-6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/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blipFill>
                <a:blip r:embed="rId6"/>
                <a:stretch>
                  <a:fillRect t="-82143" b="-10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/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an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analytic function, then</a:t>
                </a:r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blipFill>
                <a:blip r:embed="rId7"/>
                <a:stretch>
                  <a:fillRect l="-10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A95F-341E-0440-9CBF-115068898B43}"/>
              </a:ext>
            </a:extLst>
          </p:cNvPr>
          <p:cNvSpPr txBox="1"/>
          <p:nvPr/>
        </p:nvSpPr>
        <p:spPr>
          <a:xfrm>
            <a:off x="817021" y="33651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function by: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C239-D3E8-6E40-B3D7-40C86CCCBD75}"/>
              </a:ext>
            </a:extLst>
          </p:cNvPr>
          <p:cNvSpPr txBox="1"/>
          <p:nvPr/>
        </p:nvSpPr>
        <p:spPr>
          <a:xfrm>
            <a:off x="1652348" y="5707787"/>
            <a:ext cx="587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Nominal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/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/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blipFill>
                <a:blip r:embed="rId9"/>
                <a:stretch>
                  <a:fillRect l="-2985" r="-373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028482" cy="1530712"/>
            <a:chOff x="288525" y="2623566"/>
            <a:chExt cx="3028482" cy="1530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19623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blipFill>
                  <a:blip r:embed="rId2"/>
                  <a:stretch>
                    <a:fillRect l="-8108" t="-14286" r="-540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blipFill>
                  <a:blip r:embed="rId3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blipFill>
                  <a:blip r:embed="rId4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blipFill>
                  <a:blip r:embed="rId5"/>
                  <a:stretch>
                    <a:fillRect r="-52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1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676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/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blipFill>
                <a:blip r:embed="rId8"/>
                <a:stretch>
                  <a:fillRect l="-2778" t="-312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  <a:blipFill>
                <a:blip r:embed="rId9"/>
                <a:stretch>
                  <a:fillRect t="-127778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BE10D8-B18A-8A44-8723-5BB9E2E633FB}"/>
              </a:ext>
            </a:extLst>
          </p:cNvPr>
          <p:cNvGrpSpPr/>
          <p:nvPr/>
        </p:nvGrpSpPr>
        <p:grpSpPr>
          <a:xfrm>
            <a:off x="6044426" y="879624"/>
            <a:ext cx="2492990" cy="1533147"/>
            <a:chOff x="4915641" y="1280556"/>
            <a:chExt cx="3352800" cy="2222500"/>
          </a:xfrm>
        </p:grpSpPr>
        <p:pic>
          <p:nvPicPr>
            <p:cNvPr id="47" name="Picture 46" descr="Chart, line chart&#10;&#10;Description automatically generated">
              <a:extLst>
                <a:ext uri="{FF2B5EF4-FFF2-40B4-BE49-F238E27FC236}">
                  <a16:creationId xmlns:a16="http://schemas.microsoft.com/office/drawing/2014/main" id="{5CCA9A6C-76D6-6F47-9C6F-821F6C67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5641" y="1280556"/>
              <a:ext cx="3352800" cy="22225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78E2C8-4EB9-6A4D-B5B6-0328917B95EC}"/>
                </a:ext>
              </a:extLst>
            </p:cNvPr>
            <p:cNvSpPr/>
            <p:nvPr/>
          </p:nvSpPr>
          <p:spPr>
            <a:xfrm>
              <a:off x="5791203" y="3234316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290047-FE3B-BD48-9D58-5B4E87F5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1998" y="1309688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blipFill>
                <a:blip r:embed="rId11"/>
                <a:stretch>
                  <a:fillRect l="-383"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3AE0-AF3A-EE44-B6DD-5B34B0CB592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645380" y="4417487"/>
            <a:ext cx="1671823" cy="57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25128A-A813-3C40-81C6-047EE72B8EE1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303254" y="4421346"/>
            <a:ext cx="1112183" cy="577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/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/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  <a:blipFill>
                <a:blip r:embed="rId13"/>
                <a:stretch>
                  <a:fillRect t="-126000" r="-36842" b="-19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/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blipFill>
                <a:blip r:embed="rId14"/>
                <a:stretch>
                  <a:fillRect l="-5405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7F013AB-84BE-A541-9B17-E64DEF88BF2D}"/>
              </a:ext>
            </a:extLst>
          </p:cNvPr>
          <p:cNvSpPr txBox="1"/>
          <p:nvPr/>
        </p:nvSpPr>
        <p:spPr>
          <a:xfrm>
            <a:off x="6024795" y="3732902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/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̃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  <a:blipFill>
                <a:blip r:embed="rId15"/>
                <a:stretch>
                  <a:fillRect t="-127778" r="-21368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/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Remember: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  <a:blipFill>
                <a:blip r:embed="rId16"/>
                <a:stretch>
                  <a:fillRect l="-2294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B1E7464-B7F3-774C-B127-07C03DBCE5B1}"/>
              </a:ext>
            </a:extLst>
          </p:cNvPr>
          <p:cNvSpPr txBox="1"/>
          <p:nvPr/>
        </p:nvSpPr>
        <p:spPr>
          <a:xfrm>
            <a:off x="2663982" y="4903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Jacobian</a:t>
            </a:r>
          </a:p>
        </p:txBody>
      </p:sp>
    </p:spTree>
    <p:extLst>
      <p:ext uri="{BB962C8B-B14F-4D97-AF65-F5344CB8AC3E}">
        <p14:creationId xmlns:p14="http://schemas.microsoft.com/office/powerpoint/2010/main" val="14255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/>
      <p:bldP spid="54" grpId="0"/>
      <p:bldP spid="58" grpId="0"/>
      <p:bldP spid="23" grpId="0"/>
      <p:bldP spid="30" grpId="0"/>
      <p:bldP spid="62" grpId="0" animBg="1"/>
      <p:bldP spid="65" grpId="0"/>
      <p:bldP spid="66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195711</TotalTime>
  <Words>927</Words>
  <Application>Microsoft Macintosh PowerPoint</Application>
  <PresentationFormat>On-screen Show (4:3)</PresentationFormat>
  <Paragraphs>176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Agenda</vt:lpstr>
      <vt:lpstr>Running Example</vt:lpstr>
      <vt:lpstr>Matrix Representations</vt:lpstr>
      <vt:lpstr>System Equations in Matrices</vt:lpstr>
      <vt:lpstr>Operating Point</vt:lpstr>
      <vt:lpstr>Linearization</vt:lpstr>
      <vt:lpstr>First Order Taylor Series Approximation</vt:lpstr>
      <vt:lpstr>First Order Linearization</vt:lpstr>
      <vt:lpstr>Calculate Jacobian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3117</cp:revision>
  <dcterms:created xsi:type="dcterms:W3CDTF">2008-11-04T22:35:39Z</dcterms:created>
  <dcterms:modified xsi:type="dcterms:W3CDTF">2022-04-14T18:34:37Z</dcterms:modified>
</cp:coreProperties>
</file>