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84" r:id="rId3"/>
    <p:sldId id="485" r:id="rId4"/>
    <p:sldId id="487" r:id="rId5"/>
    <p:sldId id="511" r:id="rId6"/>
    <p:sldId id="508" r:id="rId7"/>
    <p:sldId id="494" r:id="rId8"/>
    <p:sldId id="517" r:id="rId9"/>
    <p:sldId id="507" r:id="rId10"/>
    <p:sldId id="498" r:id="rId11"/>
    <p:sldId id="515" r:id="rId12"/>
    <p:sldId id="509" r:id="rId13"/>
    <p:sldId id="518" r:id="rId14"/>
    <p:sldId id="516" r:id="rId15"/>
    <p:sldId id="519" r:id="rId16"/>
    <p:sldId id="520" r:id="rId17"/>
    <p:sldId id="506" r:id="rId18"/>
    <p:sldId id="497" r:id="rId19"/>
    <p:sldId id="500" r:id="rId20"/>
    <p:sldId id="489" r:id="rId21"/>
    <p:sldId id="501" r:id="rId22"/>
    <p:sldId id="502" r:id="rId23"/>
    <p:sldId id="523" r:id="rId24"/>
    <p:sldId id="524" r:id="rId2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0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4/9/22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4/9/22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can encode a discrete signal with a sum of e^-</a:t>
            </a:r>
            <a:r>
              <a:rPr lang="en-US" dirty="0" err="1"/>
              <a:t>st</a:t>
            </a:r>
            <a:r>
              <a:rPr lang="en-US" dirty="0"/>
              <a:t> terms. Show time shifts and scale by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036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3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48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12" Type="http://schemas.openxmlformats.org/officeDocument/2006/relationships/image" Target="../media/image4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440.png"/><Relationship Id="rId5" Type="http://schemas.openxmlformats.org/officeDocument/2006/relationships/image" Target="../media/image81.png"/><Relationship Id="rId10" Type="http://schemas.openxmlformats.org/officeDocument/2006/relationships/image" Target="../media/image430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2.png"/><Relationship Id="rId5" Type="http://schemas.openxmlformats.org/officeDocument/2006/relationships/image" Target="../media/image88.png"/><Relationship Id="rId10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580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610.png"/><Relationship Id="rId5" Type="http://schemas.openxmlformats.org/officeDocument/2006/relationships/image" Target="../media/image96.png"/><Relationship Id="rId10" Type="http://schemas.openxmlformats.org/officeDocument/2006/relationships/image" Target="../media/image600.png"/><Relationship Id="rId4" Type="http://schemas.openxmlformats.org/officeDocument/2006/relationships/image" Target="../media/image95.png"/><Relationship Id="rId9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6.png"/><Relationship Id="rId7" Type="http://schemas.openxmlformats.org/officeDocument/2006/relationships/image" Target="../media/image113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46.png"/><Relationship Id="rId3" Type="http://schemas.openxmlformats.org/officeDocument/2006/relationships/image" Target="../media/image115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9" Type="http://schemas.openxmlformats.org/officeDocument/2006/relationships/image" Target="../media/image170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7: </a:t>
            </a:r>
            <a:r>
              <a:rPr lang="en-US" sz="3200" b="1" u="sng" dirty="0"/>
              <a:t>Analysis With Laplace Transforms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More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7143" r="-55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4268240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1904676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5D53B20-BEB5-5E47-A4A5-B6E68BA49826}"/>
              </a:ext>
            </a:extLst>
          </p:cNvPr>
          <p:cNvGrpSpPr/>
          <p:nvPr/>
        </p:nvGrpSpPr>
        <p:grpSpPr>
          <a:xfrm>
            <a:off x="5179092" y="1917194"/>
            <a:ext cx="3392582" cy="1922463"/>
            <a:chOff x="5179092" y="1917194"/>
            <a:chExt cx="3392582" cy="1922463"/>
          </a:xfrm>
        </p:grpSpPr>
        <p:pic>
          <p:nvPicPr>
            <p:cNvPr id="5124" name="Picture 4" descr="Ramp function - Wikipedia">
              <a:extLst>
                <a:ext uri="{FF2B5EF4-FFF2-40B4-BE49-F238E27FC236}">
                  <a16:creationId xmlns:a16="http://schemas.microsoft.com/office/drawing/2014/main" id="{6AB2FC71-2548-A349-8560-95BD229FE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9092" y="1917194"/>
              <a:ext cx="3392582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/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28232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/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blipFill>
                <a:blip r:embed="rId11"/>
                <a:stretch>
                  <a:fillRect l="-3390" t="-7317" r="-84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299E51-B249-004B-8DAF-494314ED3E0D}"/>
              </a:ext>
            </a:extLst>
          </p:cNvPr>
          <p:cNvSpPr txBox="1"/>
          <p:nvPr/>
        </p:nvSpPr>
        <p:spPr>
          <a:xfrm>
            <a:off x="1460143" y="5140658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 of transcendentals: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/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blipFill>
                <a:blip r:embed="rId12"/>
                <a:stretch>
                  <a:fillRect l="-17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/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blipFill>
                <a:blip r:embed="rId13"/>
                <a:stretch>
                  <a:fillRect l="-1170" r="-58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0" grpId="0"/>
      <p:bldP spid="24" grpId="0"/>
      <p:bldP spid="27" grpId="0"/>
      <p:bldP spid="28" grpId="0"/>
      <p:bldP spid="16" grpId="0"/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255" r="-526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3069221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Poles of a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are the poles of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+6 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happens if there is a positive pole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)?</a:t>
                </a:r>
              </a:p>
              <a:p>
                <a:pPr lvl="1"/>
                <a:r>
                  <a:rPr lang="en-US" sz="2000" dirty="0"/>
                  <a:t>Unstable since the time domain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A pole that is complex?</a:t>
                </a:r>
              </a:p>
              <a:p>
                <a:pPr lvl="1"/>
                <a:r>
                  <a:rPr lang="en-US" sz="2000" dirty="0"/>
                  <a:t>Oscillates since the time domain is a sinusoid</a:t>
                </a:r>
              </a:p>
              <a:p>
                <a:r>
                  <a:rPr lang="en-US" sz="2400" dirty="0"/>
                  <a:t>All poles are less than 0?</a:t>
                </a:r>
              </a:p>
              <a:p>
                <a:pPr lvl="1"/>
                <a:r>
                  <a:rPr lang="en-US" sz="2000" dirty="0"/>
                  <a:t>Stable system</a:t>
                </a:r>
              </a:p>
              <a:p>
                <a:r>
                  <a:rPr lang="en-US" sz="2400" dirty="0"/>
                  <a:t>A small value for the largest pole?</a:t>
                </a:r>
              </a:p>
              <a:p>
                <a:pPr lvl="1"/>
                <a:r>
                  <a:rPr lang="en-US" sz="2000" dirty="0"/>
                  <a:t>Converges quickly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79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298049"/>
            <a:ext cx="6817489" cy="838200"/>
          </a:xfrm>
        </p:spPr>
        <p:txBody>
          <a:bodyPr/>
          <a:lstStyle/>
          <a:p>
            <a:r>
              <a:rPr lang="en-US" sz="3200" dirty="0"/>
              <a:t>Impulse Response (IR)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2ABD7-1804-2B4B-A877-28B961A50E3A}"/>
              </a:ext>
            </a:extLst>
          </p:cNvPr>
          <p:cNvSpPr txBox="1"/>
          <p:nvPr/>
        </p:nvSpPr>
        <p:spPr>
          <a:xfrm>
            <a:off x="1146278" y="5890229"/>
            <a:ext cx="799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IR Indicates how the system responds to an initial condition.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pulse Response - LabVIEW 2018 Help - National Instruments">
            <a:extLst>
              <a:ext uri="{FF2B5EF4-FFF2-40B4-BE49-F238E27FC236}">
                <a16:creationId xmlns:a16="http://schemas.microsoft.com/office/drawing/2014/main" id="{AAD51BA3-541C-484F-8382-8DAD9645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25" y="2028299"/>
            <a:ext cx="2232716" cy="9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078EC6-8C5F-E943-92BE-F6C9DB84188F}"/>
              </a:ext>
            </a:extLst>
          </p:cNvPr>
          <p:cNvSpPr txBox="1"/>
          <p:nvPr/>
        </p:nvSpPr>
        <p:spPr>
          <a:xfrm>
            <a:off x="5676212" y="1480925"/>
            <a:ext cx="159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/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69C23E8-696E-DF4B-BBCE-E229E52805D9}"/>
              </a:ext>
            </a:extLst>
          </p:cNvPr>
          <p:cNvGrpSpPr/>
          <p:nvPr/>
        </p:nvGrpSpPr>
        <p:grpSpPr>
          <a:xfrm>
            <a:off x="397987" y="3549644"/>
            <a:ext cx="3877769" cy="708245"/>
            <a:chOff x="516859" y="3284468"/>
            <a:chExt cx="3877769" cy="708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5"/>
                  <a:stretch>
                    <a:fillRect l="-277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8244CD-4039-154B-8C94-B673D0CBECC4}"/>
                </a:ext>
              </a:extLst>
            </p:cNvPr>
            <p:cNvSpPr txBox="1"/>
            <p:nvPr/>
          </p:nvSpPr>
          <p:spPr>
            <a:xfrm>
              <a:off x="516859" y="3284468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impulse response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E3CF5-517E-EC44-94D3-E84591965884}"/>
              </a:ext>
            </a:extLst>
          </p:cNvPr>
          <p:cNvGrpSpPr/>
          <p:nvPr/>
        </p:nvGrpSpPr>
        <p:grpSpPr>
          <a:xfrm>
            <a:off x="1432653" y="1758118"/>
            <a:ext cx="3583978" cy="1513749"/>
            <a:chOff x="2812084" y="1147283"/>
            <a:chExt cx="3583978" cy="1513749"/>
          </a:xfrm>
        </p:grpSpPr>
        <p:pic>
          <p:nvPicPr>
            <p:cNvPr id="22" name="Picture 4" descr="The Unit Impulse Function - Signals, Systems, and Society - OpenStax CNX">
              <a:extLst>
                <a:ext uri="{FF2B5EF4-FFF2-40B4-BE49-F238E27FC236}">
                  <a16:creationId xmlns:a16="http://schemas.microsoft.com/office/drawing/2014/main" id="{B4685DE1-D5D7-AC46-8CB4-C9EF298A1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03" y="1147283"/>
              <a:ext cx="3478259" cy="151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691CD5-3C80-E64A-8D35-208A2A84974B}"/>
                </a:ext>
              </a:extLst>
            </p:cNvPr>
            <p:cNvSpPr/>
            <p:nvPr/>
          </p:nvSpPr>
          <p:spPr>
            <a:xfrm>
              <a:off x="2812084" y="1231555"/>
              <a:ext cx="2326844" cy="1402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488527" y="1680210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808516-80D6-AD45-9106-ADCB94DB434B}"/>
              </a:ext>
            </a:extLst>
          </p:cNvPr>
          <p:cNvSpPr txBox="1"/>
          <p:nvPr/>
        </p:nvSpPr>
        <p:spPr>
          <a:xfrm>
            <a:off x="3891076" y="1460667"/>
            <a:ext cx="214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blipFill>
                <a:blip r:embed="rId10"/>
                <a:stretch>
                  <a:fillRect l="-3922" t="-4255" r="-588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/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Impulse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  <a:blipFill>
                <a:blip r:embed="rId11"/>
                <a:stretch>
                  <a:fillRect l="-601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637ACED-AF8A-0546-8082-412E23B78131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impulse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97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of a System (DC Gain)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blipFill>
                <a:blip r:embed="rId2"/>
                <a:stretch>
                  <a:fillRect l="-2885" t="-4255" r="-480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564928" y="1579496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A4F12-A821-314A-B038-11C642B68CE0}"/>
              </a:ext>
            </a:extLst>
          </p:cNvPr>
          <p:cNvGrpSpPr/>
          <p:nvPr/>
        </p:nvGrpSpPr>
        <p:grpSpPr>
          <a:xfrm>
            <a:off x="3995130" y="1560020"/>
            <a:ext cx="3441051" cy="1791255"/>
            <a:chOff x="3995130" y="1733756"/>
            <a:chExt cx="3441051" cy="17912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3FDEE0-CA20-0F4E-AA04-27C3A37E1DD0}"/>
                </a:ext>
              </a:extLst>
            </p:cNvPr>
            <p:cNvGrpSpPr/>
            <p:nvPr/>
          </p:nvGrpSpPr>
          <p:grpSpPr>
            <a:xfrm>
              <a:off x="4279035" y="1733756"/>
              <a:ext cx="3157146" cy="1791255"/>
              <a:chOff x="5690585" y="1745690"/>
              <a:chExt cx="3157146" cy="1791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/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(∞)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6" name="Picture 2" descr="Step response - Wikipedia">
                <a:extLst>
                  <a:ext uri="{FF2B5EF4-FFF2-40B4-BE49-F238E27FC236}">
                    <a16:creationId xmlns:a16="http://schemas.microsoft.com/office/drawing/2014/main" id="{E4BA4239-45C9-DC41-9F11-CAADC04B1E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9224" y="1745690"/>
                <a:ext cx="2456578" cy="179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0E2060-AE5B-CC46-8B4D-B289C8F13BAC}"/>
                  </a:ext>
                </a:extLst>
              </p:cNvPr>
              <p:cNvSpPr/>
              <p:nvPr/>
            </p:nvSpPr>
            <p:spPr>
              <a:xfrm>
                <a:off x="5690585" y="1745690"/>
                <a:ext cx="770531" cy="436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Step Input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DC832D-A5F0-8447-AF0C-CB588F2605EB}"/>
                </a:ext>
              </a:extLst>
            </p:cNvPr>
            <p:cNvSpPr/>
            <p:nvPr/>
          </p:nvSpPr>
          <p:spPr>
            <a:xfrm>
              <a:off x="3995130" y="2316266"/>
              <a:ext cx="962135" cy="43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Output Response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/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9E381D9-18B0-AC48-B085-13E8E7523400}"/>
              </a:ext>
            </a:extLst>
          </p:cNvPr>
          <p:cNvGrpSpPr/>
          <p:nvPr/>
        </p:nvGrpSpPr>
        <p:grpSpPr>
          <a:xfrm>
            <a:off x="589205" y="3412507"/>
            <a:ext cx="3877769" cy="743278"/>
            <a:chOff x="589205" y="3412507"/>
            <a:chExt cx="3877769" cy="7432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blipFill>
                  <a:blip r:embed="rId9"/>
                  <a:stretch>
                    <a:fillRect l="-2963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03B0C5-D96E-2B42-A0DD-87B4EAE19B33}"/>
                </a:ext>
              </a:extLst>
            </p:cNvPr>
            <p:cNvSpPr txBox="1"/>
            <p:nvPr/>
          </p:nvSpPr>
          <p:spPr>
            <a:xfrm>
              <a:off x="589205" y="3412507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response.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D1D9604-6B46-8248-83B6-E59E15141130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step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/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Step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  <a:blipFill>
                <a:blip r:embed="rId10"/>
                <a:stretch>
                  <a:fillRect l="-1004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1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FBBA-9DEE-9147-A5DA-836EC432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System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8C16D-41C7-C146-8D21-E3231739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the transfer function.</a:t>
            </a:r>
          </a:p>
          <a:p>
            <a:r>
              <a:rPr lang="en-US" dirty="0"/>
              <a:t>Calculate poles and determine whether the system is stable/unstable, oscillatory.</a:t>
            </a:r>
          </a:p>
          <a:p>
            <a:r>
              <a:rPr lang="en-US" dirty="0"/>
              <a:t>Calculate impulse response.</a:t>
            </a:r>
          </a:p>
          <a:p>
            <a:r>
              <a:rPr lang="en-US" dirty="0"/>
              <a:t>Calculate DC gain.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74869E-800A-7141-A2AA-7B1B14F2A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0967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Inverse of a Laplace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/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General form for a T.F.: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blipFill>
                <a:blip r:embed="rId3"/>
                <a:stretch>
                  <a:fillRect l="-69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/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the zeroes,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poles.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blipFill>
                <a:blip r:embed="rId4"/>
                <a:stretch>
                  <a:fillRect t="-6667" r="-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/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can be expressed as the sum of terms of that are constant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the time domain, these are constants, exponentials, sinusoids.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  <a:blipFill>
                <a:blip r:embed="rId5"/>
                <a:stretch>
                  <a:fillRect l="-781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14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C298EA-8F08-3D4F-8973-7135D6EB0135}"/>
              </a:ext>
            </a:extLst>
          </p:cNvPr>
          <p:cNvGrpSpPr/>
          <p:nvPr/>
        </p:nvGrpSpPr>
        <p:grpSpPr>
          <a:xfrm>
            <a:off x="1867187" y="5431226"/>
            <a:ext cx="3252449" cy="520463"/>
            <a:chOff x="4488475" y="5579697"/>
            <a:chExt cx="3252449" cy="520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/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a14:m>
                  <a:r>
                    <a:rPr lang="en-US" dirty="0"/>
                    <a:t>1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000" t="-27273" r="-14286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/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blipFill>
                  <a:blip r:embed="rId11"/>
                  <a:stretch>
                    <a:fillRect l="-4110" t="-4762" r="-547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/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blipFill>
                  <a:blip r:embed="rId12"/>
                  <a:stretch>
                    <a:fillRect l="-5195" t="-4762" r="-129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D3225F9-7838-5245-ABD7-859F8628B3EA}"/>
              </a:ext>
            </a:extLst>
          </p:cNvPr>
          <p:cNvSpPr/>
          <p:nvPr/>
        </p:nvSpPr>
        <p:spPr>
          <a:xfrm>
            <a:off x="1780242" y="5061894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Explain the relationship between these functions.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Convolution of Laplace Transforms</a:t>
            </a:r>
            <a:br>
              <a:rPr lang="en-US" sz="3200" dirty="0"/>
            </a:br>
            <a:r>
              <a:rPr lang="en-US" sz="2800" i="1" dirty="0"/>
              <a:t>(Systems in Series)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1496185" y="4145950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blipFill>
                <a:blip r:embed="rId10"/>
                <a:stretch>
                  <a:fillRect l="-1935" r="-387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blipFill>
                <a:blip r:embed="rId11"/>
                <a:stretch>
                  <a:fillRect l="-1974" r="-394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915649" y="3640045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result in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Laplace Transforms?</a:t>
            </a:r>
          </a:p>
          <a:p>
            <a:r>
              <a:rPr lang="en-US" dirty="0"/>
              <a:t>Basic Laplace Transforms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Applying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for Reaction Networks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3679802" y="884555"/>
            <a:ext cx="5006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state equations in terms of the inputs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to Laplace Transforms.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systems.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ratios for transfer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283282" y="3360688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3360688"/>
                <a:ext cx="3605231" cy="732636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283282" y="4669712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4669712"/>
                <a:ext cx="3605231" cy="671915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607450" y="4336982"/>
                <a:ext cx="3605231" cy="5767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50" y="4336982"/>
                <a:ext cx="3605231" cy="576761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348233" y="1965316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D91AC3-C8F6-0C47-93F3-A634E83A5610}"/>
              </a:ext>
            </a:extLst>
          </p:cNvPr>
          <p:cNvSpPr txBox="1"/>
          <p:nvPr/>
        </p:nvSpPr>
        <p:spPr>
          <a:xfrm>
            <a:off x="425492" y="83281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2CB8C-AF2D-8F49-B695-14EF56C8FC27}"/>
              </a:ext>
            </a:extLst>
          </p:cNvPr>
          <p:cNvSpPr txBox="1"/>
          <p:nvPr/>
        </p:nvSpPr>
        <p:spPr>
          <a:xfrm>
            <a:off x="298667" y="120167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95A33D-DD0B-7F49-9EC2-CB064381A9CF}"/>
              </a:ext>
            </a:extLst>
          </p:cNvPr>
          <p:cNvSpPr txBox="1"/>
          <p:nvPr/>
        </p:nvSpPr>
        <p:spPr>
          <a:xfrm>
            <a:off x="249608" y="4279411"/>
            <a:ext cx="2171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Convert to LTs.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D3DA3-62CB-7E43-80B7-ED27546CAFC1}"/>
              </a:ext>
            </a:extLst>
          </p:cNvPr>
          <p:cNvSpPr txBox="1"/>
          <p:nvPr/>
        </p:nvSpPr>
        <p:spPr>
          <a:xfrm>
            <a:off x="4551243" y="3972690"/>
            <a:ext cx="3584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Solve for transfer functions.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27ACEC-A7ED-7241-8593-585069D6C7FF}"/>
              </a:ext>
            </a:extLst>
          </p:cNvPr>
          <p:cNvSpPr txBox="1"/>
          <p:nvPr/>
        </p:nvSpPr>
        <p:spPr>
          <a:xfrm>
            <a:off x="224095" y="2999232"/>
            <a:ext cx="294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Write state equations.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A5BD74-3CBC-F14B-9AD7-A6770742DEA8}"/>
              </a:ext>
            </a:extLst>
          </p:cNvPr>
          <p:cNvSpPr txBox="1"/>
          <p:nvPr/>
        </p:nvSpPr>
        <p:spPr>
          <a:xfrm>
            <a:off x="4492564" y="2612632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Define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/>
              <p:nvPr/>
            </p:nvSpPr>
            <p:spPr>
              <a:xfrm>
                <a:off x="4642654" y="2953645"/>
                <a:ext cx="3605231" cy="715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654" y="2953645"/>
                <a:ext cx="3605231" cy="715132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C7E03A1-C6BD-B44A-A525-0B47657E0CED}"/>
              </a:ext>
            </a:extLst>
          </p:cNvPr>
          <p:cNvGrpSpPr/>
          <p:nvPr/>
        </p:nvGrpSpPr>
        <p:grpSpPr>
          <a:xfrm>
            <a:off x="1763089" y="5393671"/>
            <a:ext cx="3157637" cy="1296054"/>
            <a:chOff x="3287632" y="5332748"/>
            <a:chExt cx="3157637" cy="129605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7FC6FA3-FE81-2B40-B6FA-BAAD5DF4A351}"/>
                </a:ext>
              </a:extLst>
            </p:cNvPr>
            <p:cNvGrpSpPr/>
            <p:nvPr/>
          </p:nvGrpSpPr>
          <p:grpSpPr>
            <a:xfrm>
              <a:off x="3287632" y="5332748"/>
              <a:ext cx="3157637" cy="1296054"/>
              <a:chOff x="85441" y="1873625"/>
              <a:chExt cx="5271101" cy="158644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8E1B1B0-FE0B-1F49-ACD8-3FB990FB73BA}"/>
                  </a:ext>
                </a:extLst>
              </p:cNvPr>
              <p:cNvSpPr/>
              <p:nvPr/>
            </p:nvSpPr>
            <p:spPr>
              <a:xfrm>
                <a:off x="1348043" y="2155435"/>
                <a:ext cx="962135" cy="8502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9879BD7-9D4D-6C43-B4CD-EEE0C8318DD1}"/>
                  </a:ext>
                </a:extLst>
              </p:cNvPr>
              <p:cNvCxnSpPr>
                <a:cxnSpLocks/>
                <a:endCxn id="81" idx="1"/>
              </p:cNvCxnSpPr>
              <p:nvPr/>
            </p:nvCxnSpPr>
            <p:spPr>
              <a:xfrm flipV="1">
                <a:off x="215653" y="2580551"/>
                <a:ext cx="1132390" cy="19063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BCB820D-192A-9445-814C-E2FF83E06105}"/>
                  </a:ext>
                </a:extLst>
              </p:cNvPr>
              <p:cNvSpPr txBox="1"/>
              <p:nvPr/>
            </p:nvSpPr>
            <p:spPr>
              <a:xfrm>
                <a:off x="85441" y="2164402"/>
                <a:ext cx="567832" cy="30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2B05556-9AB7-EC42-8292-938A6A5EF6A5}"/>
                      </a:ext>
                    </a:extLst>
                  </p:cNvPr>
                  <p:cNvSpPr/>
                  <p:nvPr/>
                </p:nvSpPr>
                <p:spPr>
                  <a:xfrm>
                    <a:off x="1327093" y="2317553"/>
                    <a:ext cx="1008181" cy="5403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1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1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1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105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2B05556-9AB7-EC42-8292-938A6A5EF6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7093" y="2317553"/>
                    <a:ext cx="1008181" cy="5403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BC8A6AF-B842-B04C-AC18-58C3B73BF010}"/>
                      </a:ext>
                    </a:extLst>
                  </p:cNvPr>
                  <p:cNvSpPr/>
                  <p:nvPr/>
                </p:nvSpPr>
                <p:spPr>
                  <a:xfrm>
                    <a:off x="3087195" y="2164402"/>
                    <a:ext cx="962135" cy="850233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BC8A6AF-B842-B04C-AC18-58C3B73BF0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195" y="2164402"/>
                    <a:ext cx="962135" cy="85023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7FBFA1A2-54A7-3844-9D71-B6C62852410E}"/>
                  </a:ext>
                </a:extLst>
              </p:cNvPr>
              <p:cNvCxnSpPr>
                <a:cxnSpLocks/>
                <a:stCxn id="81" idx="3"/>
                <a:endCxn id="85" idx="1"/>
              </p:cNvCxnSpPr>
              <p:nvPr/>
            </p:nvCxnSpPr>
            <p:spPr>
              <a:xfrm>
                <a:off x="2310178" y="2580552"/>
                <a:ext cx="777017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F118B1E-0A2B-C24A-BA15-372088AD8954}"/>
                  </a:ext>
                </a:extLst>
              </p:cNvPr>
              <p:cNvSpPr txBox="1"/>
              <p:nvPr/>
            </p:nvSpPr>
            <p:spPr>
              <a:xfrm>
                <a:off x="2279301" y="2140811"/>
                <a:ext cx="567832" cy="30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S2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3CED8DF-D6E4-1D4A-8086-A779CF31BD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5004" y="2580463"/>
                <a:ext cx="952783" cy="9943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0B313E9-B4FA-FF48-9617-E23AFF7E6835}"/>
                  </a:ext>
                </a:extLst>
              </p:cNvPr>
              <p:cNvSpPr txBox="1"/>
              <p:nvPr/>
            </p:nvSpPr>
            <p:spPr>
              <a:xfrm>
                <a:off x="4788710" y="2121659"/>
                <a:ext cx="567832" cy="30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S3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0F4C71A-815B-5743-89DE-37169B19B33B}"/>
                  </a:ext>
                </a:extLst>
              </p:cNvPr>
              <p:cNvSpPr/>
              <p:nvPr/>
            </p:nvSpPr>
            <p:spPr>
              <a:xfrm>
                <a:off x="830437" y="1873625"/>
                <a:ext cx="3877587" cy="158644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prstDash val="dash"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0FE597B-F75A-3540-9E1A-93E6A306559A}"/>
                    </a:ext>
                  </a:extLst>
                </p:cNvPr>
                <p:cNvSpPr/>
                <p:nvPr/>
              </p:nvSpPr>
              <p:spPr>
                <a:xfrm>
                  <a:off x="4476925" y="6216253"/>
                  <a:ext cx="7085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0FE597B-F75A-3540-9E1A-93E6A30655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925" y="6216253"/>
                  <a:ext cx="70852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/>
              <p:nvPr/>
            </p:nvSpPr>
            <p:spPr>
              <a:xfrm>
                <a:off x="5424701" y="5902390"/>
                <a:ext cx="21577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Q: What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?</a:t>
                </a: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701" y="5902390"/>
                <a:ext cx="2157702" cy="707886"/>
              </a:xfrm>
              <a:prstGeom prst="rect">
                <a:avLst/>
              </a:prstGeom>
              <a:blipFill>
                <a:blip r:embed="rId13"/>
                <a:stretch>
                  <a:fillRect l="-3509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9" grpId="0" animBg="1"/>
      <p:bldP spid="49" grpId="0" animBg="1"/>
      <p:bldP spid="50" grpId="0" animBg="1"/>
      <p:bldP spid="34" grpId="0"/>
      <p:bldP spid="35" grpId="0"/>
      <p:bldP spid="36" grpId="0"/>
      <p:bldP spid="37" grpId="0"/>
      <p:bldP spid="38" grpId="0" animBg="1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486"/>
            <a:ext cx="8229600" cy="838200"/>
          </a:xfrm>
        </p:spPr>
        <p:txBody>
          <a:bodyPr/>
          <a:lstStyle/>
          <a:p>
            <a:r>
              <a:rPr lang="en-US" dirty="0"/>
              <a:t>Poles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2329956" y="1163711"/>
            <a:ext cx="3167255" cy="1296054"/>
            <a:chOff x="85441" y="1873625"/>
            <a:chExt cx="5287156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/>
              <p:nvPr/>
            </p:nvSpPr>
            <p:spPr>
              <a:xfrm>
                <a:off x="2824998" y="3842285"/>
                <a:ext cx="244169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98" y="3842285"/>
                <a:ext cx="2441694" cy="1754326"/>
              </a:xfrm>
              <a:prstGeom prst="rect">
                <a:avLst/>
              </a:prstGeom>
              <a:blipFill>
                <a:blip r:embed="rId5"/>
                <a:stretch>
                  <a:fillRect l="-2073" t="-1439" r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/>
              <p:nvPr/>
            </p:nvSpPr>
            <p:spPr>
              <a:xfrm>
                <a:off x="3308414" y="2615075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14" y="2615075"/>
                <a:ext cx="7085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8AC38B-0633-B549-ABEA-27FF9912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33" y="1097508"/>
            <a:ext cx="2653178" cy="17753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854003" y="4480280"/>
                <a:ext cx="5136727" cy="2111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03" y="4480280"/>
                <a:ext cx="5136727" cy="2111091"/>
              </a:xfrm>
              <a:prstGeom prst="rect">
                <a:avLst/>
              </a:prstGeom>
              <a:blipFill>
                <a:blip r:embed="rId6"/>
                <a:stretch>
                  <a:fillRect l="-985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092931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7"/>
                  <a:stretch>
                    <a:fillRect l="-2778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impulse response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B69E6EC-3243-3E48-9F77-9708A40B4688}"/>
                  </a:ext>
                </a:extLst>
              </p:cNvPr>
              <p:cNvSpPr/>
              <p:nvPr/>
            </p:nvSpPr>
            <p:spPr>
              <a:xfrm>
                <a:off x="6497657" y="782500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B69E6EC-3243-3E48-9F77-9708A40B4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57" y="782500"/>
                <a:ext cx="144238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898426" y="4799347"/>
            <a:ext cx="770531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898425" y="5145923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757045" y="543030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7850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blipFill>
                <a:blip r:embed="rId5"/>
                <a:stretch>
                  <a:fillRect l="-1311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092931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blipFill>
                  <a:blip r:embed="rId6"/>
                  <a:stretch>
                    <a:fillRect l="-296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896941" y="4877841"/>
            <a:ext cx="1814955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896941" y="5338131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738255" y="577866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B4AEDBAF-3EDD-8245-A326-398AEC83E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2662" y="997957"/>
            <a:ext cx="3119787" cy="2125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AE36BF-5F5B-3D46-8F43-1DF047DBD123}"/>
                  </a:ext>
                </a:extLst>
              </p:cNvPr>
              <p:cNvSpPr/>
              <p:nvPr/>
            </p:nvSpPr>
            <p:spPr>
              <a:xfrm>
                <a:off x="6493584" y="1174425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AE36BF-5F5B-3D46-8F43-1DF047DBD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84" y="1174425"/>
                <a:ext cx="14423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0E77-5F2B-8041-AE94-A5F30573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6190F-2794-C540-B35B-02009BE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construct the state equations for a chemical network.</a:t>
            </a:r>
          </a:p>
          <a:p>
            <a:r>
              <a:rPr lang="en-US" dirty="0"/>
              <a:t>Solve for the Laplace transforms of the states.</a:t>
            </a:r>
          </a:p>
          <a:p>
            <a:r>
              <a:rPr lang="en-US" dirty="0"/>
              <a:t>Construct transfer functions for systems defined by ratios of state.</a:t>
            </a:r>
          </a:p>
          <a:p>
            <a:r>
              <a:rPr lang="en-US" dirty="0"/>
              <a:t>Find the poles of a system.</a:t>
            </a:r>
          </a:p>
          <a:p>
            <a:r>
              <a:rPr lang="en-US" dirty="0"/>
              <a:t>Find the impulse response of a system.</a:t>
            </a:r>
          </a:p>
          <a:p>
            <a:r>
              <a:rPr lang="en-US" dirty="0"/>
              <a:t>Find the step response of a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4DBB5-80C2-0849-A9B6-64DBF18AB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59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Operation of Linear Time Invariant (LTI)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27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=1.0∗6+0.8∗10=14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2777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831657" cy="838200"/>
          </a:xfrm>
        </p:spPr>
        <p:txBody>
          <a:bodyPr/>
          <a:lstStyle/>
          <a:p>
            <a:r>
              <a:rPr lang="en-US" dirty="0"/>
              <a:t>We Describe Signals and Systems Using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0E941D-67A4-1F46-AC0C-BF49AE5CE810}"/>
              </a:ext>
            </a:extLst>
          </p:cNvPr>
          <p:cNvGrpSpPr/>
          <p:nvPr/>
        </p:nvGrpSpPr>
        <p:grpSpPr>
          <a:xfrm>
            <a:off x="6414158" y="421044"/>
            <a:ext cx="2259285" cy="554099"/>
            <a:chOff x="338982" y="3684024"/>
            <a:chExt cx="3556668" cy="7307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A1B4B0-1BDA-0C44-A195-CE61E197B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2725" y="3765776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6B9AD1-29B5-A341-95EB-4DDB9463F98F}"/>
                </a:ext>
              </a:extLst>
            </p:cNvPr>
            <p:cNvCxnSpPr>
              <a:cxnSpLocks/>
            </p:cNvCxnSpPr>
            <p:nvPr/>
          </p:nvCxnSpPr>
          <p:spPr>
            <a:xfrm>
              <a:off x="463973" y="4085006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272228-F486-2E48-AFCE-112F93BE9E2E}"/>
                </a:ext>
              </a:extLst>
            </p:cNvPr>
            <p:cNvSpPr txBox="1"/>
            <p:nvPr/>
          </p:nvSpPr>
          <p:spPr>
            <a:xfrm>
              <a:off x="338982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629CE1-DE21-CC4D-8703-317F9E25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110" y="3774743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21D984-88B1-854E-AAF7-8CEABA050951}"/>
                </a:ext>
              </a:extLst>
            </p:cNvPr>
            <p:cNvCxnSpPr>
              <a:cxnSpLocks/>
              <a:stCxn id="28" idx="3"/>
              <a:endCxn id="41" idx="1"/>
            </p:cNvCxnSpPr>
            <p:nvPr/>
          </p:nvCxnSpPr>
          <p:spPr>
            <a:xfrm>
              <a:off x="1687048" y="4085816"/>
              <a:ext cx="701062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0D4324-AA4D-E944-BE86-008B1D6A8AC5}"/>
                </a:ext>
              </a:extLst>
            </p:cNvPr>
            <p:cNvSpPr txBox="1"/>
            <p:nvPr/>
          </p:nvSpPr>
          <p:spPr>
            <a:xfrm>
              <a:off x="1821047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09F1B23-E71C-7C40-9C3F-65A74263B5FC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3112433" y="4094783"/>
              <a:ext cx="701062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26C80A-0C20-6444-8CE5-A1CE4BC61A2B}"/>
                </a:ext>
              </a:extLst>
            </p:cNvPr>
            <p:cNvSpPr txBox="1"/>
            <p:nvPr/>
          </p:nvSpPr>
          <p:spPr>
            <a:xfrm>
              <a:off x="3309688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/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/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2B2D11C-F6EA-174A-9017-34B78134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748"/>
            <a:ext cx="8229600" cy="4315486"/>
          </a:xfrm>
        </p:spPr>
        <p:txBody>
          <a:bodyPr/>
          <a:lstStyle/>
          <a:p>
            <a:r>
              <a:rPr lang="en-US" dirty="0"/>
              <a:t>The LT for a system is called a </a:t>
            </a:r>
            <a:r>
              <a:rPr lang="en-US" b="1" dirty="0"/>
              <a:t>Transfer Function</a:t>
            </a:r>
            <a:r>
              <a:rPr lang="en-US" dirty="0"/>
              <a:t>.</a:t>
            </a:r>
          </a:p>
          <a:p>
            <a:r>
              <a:rPr lang="en-US" dirty="0"/>
              <a:t>Appeal</a:t>
            </a:r>
          </a:p>
          <a:p>
            <a:pPr lvl="1"/>
            <a:r>
              <a:rPr lang="en-US" dirty="0"/>
              <a:t>Describe the dynamics of a system by identifying its poles</a:t>
            </a:r>
          </a:p>
          <a:p>
            <a:pPr lvl="1"/>
            <a:r>
              <a:rPr lang="en-US" dirty="0"/>
              <a:t>Calculate the step response of a system (if it converges)</a:t>
            </a:r>
          </a:p>
          <a:p>
            <a:pPr lvl="1"/>
            <a:r>
              <a:rPr lang="en-US" dirty="0"/>
              <a:t>Can combine LTs of systems to infer the dynamics of the combined systems</a:t>
            </a:r>
          </a:p>
          <a:p>
            <a:pPr lvl="1"/>
            <a:r>
              <a:rPr lang="en-US" dirty="0"/>
              <a:t>Important tool for control design (e.g., choosing the poles of the controlled system)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complex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Provides a way to encode all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polynomial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is crucial for analyzing systems and control design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blipFill>
                <a:blip r:embed="rId3"/>
                <a:stretch>
                  <a:fillRect l="-9859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1028" name="Picture 4" descr="The Unit Impulse Function - Signals, Systems, and Society - OpenStax CNX">
            <a:extLst>
              <a:ext uri="{FF2B5EF4-FFF2-40B4-BE49-F238E27FC236}">
                <a16:creationId xmlns:a16="http://schemas.microsoft.com/office/drawing/2014/main" id="{9DF4CCF8-F4A2-C942-A1C3-5741B6E8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0" y="1772653"/>
            <a:ext cx="3478259" cy="15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99433B-0B32-EC4E-B334-A80D1C2E13D2}"/>
              </a:ext>
            </a:extLst>
          </p:cNvPr>
          <p:cNvSpPr txBox="1"/>
          <p:nvPr/>
        </p:nvSpPr>
        <p:spPr>
          <a:xfrm>
            <a:off x="2502138" y="138475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Impulse</a:t>
            </a:r>
            <a:r>
              <a:rPr lang="en-US" dirty="0"/>
              <a:t>: Instantaneous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/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Impulse signal at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blipFill>
                <a:blip r:embed="rId3"/>
                <a:stretch>
                  <a:fillRect l="-909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/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6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211483" cy="838200"/>
          </a:xfrm>
        </p:spPr>
        <p:txBody>
          <a:bodyPr/>
          <a:lstStyle/>
          <a:p>
            <a:r>
              <a:rPr lang="en-US" dirty="0"/>
              <a:t>LT of an Impulse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47436" y="6252881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blipFill>
                <a:blip r:embed="rId3"/>
                <a:stretch>
                  <a:fillRect l="-5263" r="-225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573741" y="1389494"/>
            <a:ext cx="246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blipFill>
                <a:blip r:embed="rId5"/>
                <a:stretch>
                  <a:fillRect l="-10063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C4B1-082F-1440-803B-1A7E234175B9}"/>
              </a:ext>
            </a:extLst>
          </p:cNvPr>
          <p:cNvGrpSpPr/>
          <p:nvPr/>
        </p:nvGrpSpPr>
        <p:grpSpPr>
          <a:xfrm>
            <a:off x="811480" y="1878481"/>
            <a:ext cx="2407665" cy="1803241"/>
            <a:chOff x="811480" y="3590748"/>
            <a:chExt cx="2407665" cy="1803241"/>
          </a:xfrm>
        </p:grpSpPr>
        <p:pic>
          <p:nvPicPr>
            <p:cNvPr id="3078" name="Picture 6" descr="The impulse response of an example simple delay">
              <a:extLst>
                <a:ext uri="{FF2B5EF4-FFF2-40B4-BE49-F238E27FC236}">
                  <a16:creationId xmlns:a16="http://schemas.microsoft.com/office/drawing/2014/main" id="{3BDBCA2F-B209-5144-997F-7FF2EAF2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590748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/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159F2-6585-C846-9AF0-53AF2235CA82}"/>
                </a:ext>
              </a:extLst>
            </p:cNvPr>
            <p:cNvSpPr/>
            <p:nvPr/>
          </p:nvSpPr>
          <p:spPr>
            <a:xfrm>
              <a:off x="1560917" y="4186519"/>
              <a:ext cx="1658228" cy="1029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7F5C77-B843-6344-826F-FE012765F075}"/>
              </a:ext>
            </a:extLst>
          </p:cNvPr>
          <p:cNvGrpSpPr/>
          <p:nvPr/>
        </p:nvGrpSpPr>
        <p:grpSpPr>
          <a:xfrm>
            <a:off x="811480" y="3812831"/>
            <a:ext cx="2407665" cy="1803241"/>
            <a:chOff x="811480" y="3812831"/>
            <a:chExt cx="2407665" cy="1803241"/>
          </a:xfrm>
        </p:grpSpPr>
        <p:pic>
          <p:nvPicPr>
            <p:cNvPr id="18" name="Picture 6" descr="The impulse response of an example simple delay">
              <a:extLst>
                <a:ext uri="{FF2B5EF4-FFF2-40B4-BE49-F238E27FC236}">
                  <a16:creationId xmlns:a16="http://schemas.microsoft.com/office/drawing/2014/main" id="{3D5E2603-937A-D94D-8ECD-7071EEFE6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812831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/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(0.8)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3F739A-4037-8D46-B50F-6BFAA3A1199D}"/>
                </a:ext>
              </a:extLst>
            </p:cNvPr>
            <p:cNvSpPr/>
            <p:nvPr/>
          </p:nvSpPr>
          <p:spPr>
            <a:xfrm>
              <a:off x="2341148" y="4947769"/>
              <a:ext cx="877997" cy="468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DA622-1345-DD44-ACFE-E2FEC710D0F1}"/>
                </a:ext>
              </a:extLst>
            </p:cNvPr>
            <p:cNvSpPr/>
            <p:nvPr/>
          </p:nvSpPr>
          <p:spPr>
            <a:xfrm>
              <a:off x="1027157" y="4134869"/>
              <a:ext cx="393121" cy="1309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/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blipFill>
                <a:blip r:embed="rId9"/>
                <a:stretch>
                  <a:fillRect l="-1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/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blipFill>
                <a:blip r:embed="rId10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/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blipFill>
                <a:blip r:embed="rId11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/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6" descr="The impulse response of an example simple delay">
            <a:extLst>
              <a:ext uri="{FF2B5EF4-FFF2-40B4-BE49-F238E27FC236}">
                <a16:creationId xmlns:a16="http://schemas.microsoft.com/office/drawing/2014/main" id="{684314CE-92D2-6246-98C2-FFF76CB8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66" y="3818247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/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blipFill>
                <a:blip r:embed="rId1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63D0B01-9B56-BE40-96BC-5F71941C22BC}"/>
              </a:ext>
            </a:extLst>
          </p:cNvPr>
          <p:cNvSpPr/>
          <p:nvPr/>
        </p:nvSpPr>
        <p:spPr>
          <a:xfrm>
            <a:off x="6347814" y="4947768"/>
            <a:ext cx="877997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24516-F7F0-624F-880B-7609D9B1EB26}"/>
              </a:ext>
            </a:extLst>
          </p:cNvPr>
          <p:cNvSpPr/>
          <p:nvPr/>
        </p:nvSpPr>
        <p:spPr>
          <a:xfrm>
            <a:off x="4910936" y="3606557"/>
            <a:ext cx="519151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BA7CA-6800-F142-81C1-2C4AA3FA9BEE}"/>
              </a:ext>
            </a:extLst>
          </p:cNvPr>
          <p:cNvSpPr txBox="1"/>
          <p:nvPr/>
        </p:nvSpPr>
        <p:spPr>
          <a:xfrm>
            <a:off x="1594872" y="5882894"/>
            <a:ext cx="595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Signals and systems can be described using combinations of more Laplace Transforms.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/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4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/>
      <p:bldP spid="25" grpId="0"/>
      <p:bldP spid="36" grpId="0"/>
      <p:bldP spid="38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192153</TotalTime>
  <Words>1668</Words>
  <Application>Microsoft Macintosh PowerPoint</Application>
  <PresentationFormat>On-screen Show (4:3)</PresentationFormat>
  <Paragraphs>422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7: Analysis With Laplace Transforms  </vt:lpstr>
      <vt:lpstr>Agenda</vt:lpstr>
      <vt:lpstr>The ”System” Abstraction</vt:lpstr>
      <vt:lpstr>System Abstraction for Reaction Networks</vt:lpstr>
      <vt:lpstr>Operation of Linear Time Invariant (LTI) System</vt:lpstr>
      <vt:lpstr>We Describe Signals and Systems Using Laplace Transforms</vt:lpstr>
      <vt:lpstr>LT Definition</vt:lpstr>
      <vt:lpstr>Impulse Signal</vt:lpstr>
      <vt:lpstr>LT of an Impulse</vt:lpstr>
      <vt:lpstr>More Laplace Transforms</vt:lpstr>
      <vt:lpstr>Transfer Function</vt:lpstr>
      <vt:lpstr>The Poles of a System</vt:lpstr>
      <vt:lpstr>Why Poles?</vt:lpstr>
      <vt:lpstr>Impulse Response (IR) of a System</vt:lpstr>
      <vt:lpstr>Step Response of a System (DC Gain)</vt:lpstr>
      <vt:lpstr>Workflow for System Analysis</vt:lpstr>
      <vt:lpstr>Inverse of a Laplace Function</vt:lpstr>
      <vt:lpstr>Properties of Laplace Transforms</vt:lpstr>
      <vt:lpstr>Convolution of Laplace Transforms (Systems in Series)</vt:lpstr>
      <vt:lpstr>Transfer Functions for Reaction Networks</vt:lpstr>
      <vt:lpstr>Poles of the System</vt:lpstr>
      <vt:lpstr>Impulse Response</vt:lpstr>
      <vt:lpstr>Step Response</vt:lpstr>
      <vt:lpstr>What You Need to Know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2977</cp:revision>
  <dcterms:created xsi:type="dcterms:W3CDTF">2008-11-04T22:35:39Z</dcterms:created>
  <dcterms:modified xsi:type="dcterms:W3CDTF">2022-04-09T20:43:32Z</dcterms:modified>
</cp:coreProperties>
</file>