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84" r:id="rId3"/>
    <p:sldId id="485" r:id="rId4"/>
    <p:sldId id="487" r:id="rId5"/>
    <p:sldId id="488" r:id="rId6"/>
    <p:sldId id="497" r:id="rId7"/>
    <p:sldId id="500" r:id="rId8"/>
    <p:sldId id="498" r:id="rId9"/>
    <p:sldId id="501" r:id="rId10"/>
    <p:sldId id="502" r:id="rId11"/>
    <p:sldId id="503" r:id="rId12"/>
    <p:sldId id="504" r:id="rId1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8"/>
    <p:restoredTop sz="86407"/>
  </p:normalViewPr>
  <p:slideViewPr>
    <p:cSldViewPr snapToGrid="0" snapToObjects="1">
      <p:cViewPr>
        <p:scale>
          <a:sx n="156" d="100"/>
          <a:sy n="156" d="100"/>
        </p:scale>
        <p:origin x="50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4/19/22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4/19/22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the last 3 LT relate to each other?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6301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40.png"/><Relationship Id="rId4" Type="http://schemas.openxmlformats.org/officeDocument/2006/relationships/image" Target="../media/image9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5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52.png"/><Relationship Id="rId9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14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3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11" Type="http://schemas.openxmlformats.org/officeDocument/2006/relationships/image" Target="../media/image92.png"/><Relationship Id="rId5" Type="http://schemas.openxmlformats.org/officeDocument/2006/relationships/image" Target="../media/image88.png"/><Relationship Id="rId10" Type="http://schemas.openxmlformats.org/officeDocument/2006/relationships/image" Target="../media/image91.png"/><Relationship Id="rId4" Type="http://schemas.openxmlformats.org/officeDocument/2006/relationships/image" Target="../media/image87.png"/><Relationship Id="rId9" Type="http://schemas.openxmlformats.org/officeDocument/2006/relationships/image" Target="../media/image6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7" Type="http://schemas.openxmlformats.org/officeDocument/2006/relationships/image" Target="../media/image16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31.png"/><Relationship Id="rId5" Type="http://schemas.openxmlformats.org/officeDocument/2006/relationships/image" Target="../media/image14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9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13: </a:t>
            </a:r>
            <a:r>
              <a:rPr lang="en-US" sz="3200" b="1" u="sng" dirty="0"/>
              <a:t>Building Systems from Other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Filter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E26475-2199-2C45-BEFB-3A2DAD6B6B02}"/>
              </a:ext>
            </a:extLst>
          </p:cNvPr>
          <p:cNvGrpSpPr/>
          <p:nvPr/>
        </p:nvGrpSpPr>
        <p:grpSpPr>
          <a:xfrm>
            <a:off x="3470087" y="1092334"/>
            <a:ext cx="3462995" cy="751576"/>
            <a:chOff x="5163950" y="1948269"/>
            <a:chExt cx="3462995" cy="7515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E42088-4A1B-614F-B338-6ADB347AEE11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138658-E25E-AE40-B4AB-228EDB7A7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2EC3323-D632-0846-A538-18CE6BDD2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7BF4E-F6CD-2949-99E9-3DAE9EEE3E69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1C07BC-573E-3847-8861-58C3CFD33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5AA2224-86F5-FE4C-927B-882E5EC97351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5DCCF7-0E95-4A47-BA77-A930F9153B7E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BADEEA-2D21-544D-A18D-9140561CBB0E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963F6C3-D419-2340-AB0E-86603A1B4864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319854" y="152676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961965" y="138490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2112886" y="1686750"/>
            <a:ext cx="1729408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263806" y="1528715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71104" y="147473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85B7BD-BC52-A24E-AE40-CC06AAA1C4EC}"/>
              </a:ext>
            </a:extLst>
          </p:cNvPr>
          <p:cNvSpPr txBox="1"/>
          <p:nvPr/>
        </p:nvSpPr>
        <p:spPr>
          <a:xfrm>
            <a:off x="1233502" y="111534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E59FC-9317-9446-91C8-7F010968841E}"/>
              </a:ext>
            </a:extLst>
          </p:cNvPr>
          <p:cNvSpPr txBox="1"/>
          <p:nvPr/>
        </p:nvSpPr>
        <p:spPr>
          <a:xfrm>
            <a:off x="2455531" y="80057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1822257" y="3032164"/>
                <a:ext cx="4917693" cy="582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What is the transfer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?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257" y="3032164"/>
                <a:ext cx="4917693" cy="582660"/>
              </a:xfrm>
              <a:prstGeom prst="rect">
                <a:avLst/>
              </a:prstGeom>
              <a:blipFill>
                <a:blip r:embed="rId8"/>
                <a:stretch>
                  <a:fillRect l="-1289" r="-25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FA2E8B3-7F2E-6044-BA63-F25E8F59E4D5}"/>
              </a:ext>
            </a:extLst>
          </p:cNvPr>
          <p:cNvSpPr txBox="1"/>
          <p:nvPr/>
        </p:nvSpPr>
        <p:spPr>
          <a:xfrm>
            <a:off x="2201881" y="11088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42294" y="2077257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294" y="2077257"/>
                <a:ext cx="929931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7" idx="3"/>
            <a:endCxn id="36" idx="3"/>
          </p:cNvCxnSpPr>
          <p:nvPr/>
        </p:nvCxnSpPr>
        <p:spPr>
          <a:xfrm flipH="1">
            <a:off x="4772225" y="1474483"/>
            <a:ext cx="1599331" cy="920249"/>
          </a:xfrm>
          <a:prstGeom prst="bentConnector3">
            <a:avLst>
              <a:gd name="adj1" fmla="val -14293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2055798" y="4057622"/>
                <a:ext cx="4157677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798" y="4057622"/>
                <a:ext cx="4157677" cy="586699"/>
              </a:xfrm>
              <a:prstGeom prst="rect">
                <a:avLst/>
              </a:prstGeom>
              <a:blipFill>
                <a:blip r:embed="rId10"/>
                <a:stretch>
                  <a:fillRect l="-608" r="-1216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0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319854" y="173983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961965" y="159797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2112887" y="1899820"/>
            <a:ext cx="439451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2263806" y="1748899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blipFill>
                <a:blip r:embed="rId3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71104" y="176944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1530469" y="3309064"/>
                <a:ext cx="1604285" cy="582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?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469" y="3309064"/>
                <a:ext cx="1604285" cy="582660"/>
              </a:xfrm>
              <a:prstGeom prst="rect">
                <a:avLst/>
              </a:prstGeom>
              <a:blipFill>
                <a:blip r:embed="rId4"/>
                <a:stretch>
                  <a:fillRect r="-3150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6222690" y="1759167"/>
            <a:ext cx="129900" cy="845672"/>
          </a:xfrm>
          <a:prstGeom prst="bentConnector3">
            <a:avLst>
              <a:gd name="adj1" fmla="val -175982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1578141" y="4174313"/>
                <a:ext cx="5104411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141" y="4174313"/>
                <a:ext cx="5104411" cy="586699"/>
              </a:xfrm>
              <a:prstGeom prst="rect">
                <a:avLst/>
              </a:prstGeom>
              <a:blipFill>
                <a:blip r:embed="rId6"/>
                <a:stretch>
                  <a:fillRect l="-496" t="-2128" r="-993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7E12D9-1F33-1147-BA47-4E89F668C3E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273456" y="1746177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E633EE-99A9-6D45-8E8A-AE83CC90CC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52629" y="1751620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50A11DE-C109-214B-B3B9-68CD349E7863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rot="10800000" flipV="1">
            <a:off x="3245017" y="2607560"/>
            <a:ext cx="442589" cy="24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055F2D3-79E8-1E4E-A79F-3C2BDD744B8B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5257801" y="2604838"/>
            <a:ext cx="272211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AAAC6D-E095-1841-BE6F-1986356C6C74}"/>
              </a:ext>
            </a:extLst>
          </p:cNvPr>
          <p:cNvCxnSpPr>
            <a:cxnSpLocks/>
          </p:cNvCxnSpPr>
          <p:nvPr/>
        </p:nvCxnSpPr>
        <p:spPr>
          <a:xfrm>
            <a:off x="4274939" y="1743455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5D5D9EE-D632-E94C-896B-7A1A1A05AA6F}"/>
              </a:ext>
            </a:extLst>
          </p:cNvPr>
          <p:cNvCxnSpPr>
            <a:cxnSpLocks/>
          </p:cNvCxnSpPr>
          <p:nvPr/>
        </p:nvCxnSpPr>
        <p:spPr>
          <a:xfrm rot="10800000">
            <a:off x="4373340" y="2602120"/>
            <a:ext cx="198660" cy="271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/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/>
              <p:nvPr/>
            </p:nvSpPr>
            <p:spPr>
              <a:xfrm>
                <a:off x="1107804" y="1315743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804" y="1315743"/>
                <a:ext cx="716478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B65BA03F-5AF1-9A40-A44D-865A78F17C9C}"/>
              </a:ext>
            </a:extLst>
          </p:cNvPr>
          <p:cNvGrpSpPr/>
          <p:nvPr/>
        </p:nvGrpSpPr>
        <p:grpSpPr>
          <a:xfrm>
            <a:off x="4784144" y="1694117"/>
            <a:ext cx="396240" cy="91440"/>
            <a:chOff x="4874079" y="5263243"/>
            <a:chExt cx="396240" cy="9144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E2EF914-0BA0-5C41-9828-F832AD034B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E78F834-0354-2046-8D3C-41AC2B9439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CAEB420-7249-7144-AFC5-2DE84B98D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080D776-46C3-6D4C-A08F-F02BFC26BB03}"/>
              </a:ext>
            </a:extLst>
          </p:cNvPr>
          <p:cNvGrpSpPr/>
          <p:nvPr/>
        </p:nvGrpSpPr>
        <p:grpSpPr>
          <a:xfrm>
            <a:off x="4757027" y="2556400"/>
            <a:ext cx="396240" cy="91440"/>
            <a:chOff x="4874079" y="5263243"/>
            <a:chExt cx="396240" cy="9144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8A53630-C254-8C4C-BB35-50AC702E7C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08BB2B9-F62E-EB4F-9932-6C6D585F1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0479146-03B7-3846-A02E-99B5F1C414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9477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Error Signal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042270" y="173983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684381" y="159797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1835303" y="1899820"/>
            <a:ext cx="717035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1986222" y="1748899"/>
            <a:ext cx="579426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blipFill>
                <a:blip r:embed="rId3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71104" y="176944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907857" y="3307481"/>
                <a:ext cx="714650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the Laplace Transform of the error signal. </a:t>
                </a:r>
              </a:p>
              <a:p>
                <a:r>
                  <a:rPr lang="en-US" sz="2000" dirty="0"/>
                  <a:t>What it converges to indicates the on-going energy of control.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57" y="3307481"/>
                <a:ext cx="7146508" cy="707886"/>
              </a:xfrm>
              <a:prstGeom prst="rect">
                <a:avLst/>
              </a:prstGeom>
              <a:blipFill>
                <a:blip r:embed="rId4"/>
                <a:stretch>
                  <a:fillRect l="-887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6222690" y="1759167"/>
            <a:ext cx="129900" cy="845672"/>
          </a:xfrm>
          <a:prstGeom prst="bentConnector3">
            <a:avLst>
              <a:gd name="adj1" fmla="val -175982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1721211" y="4492965"/>
                <a:ext cx="4355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211" y="4492965"/>
                <a:ext cx="4355038" cy="276999"/>
              </a:xfrm>
              <a:prstGeom prst="rect">
                <a:avLst/>
              </a:prstGeom>
              <a:blipFill>
                <a:blip r:embed="rId6"/>
                <a:stretch>
                  <a:fillRect l="-581" r="-1163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7E12D9-1F33-1147-BA47-4E89F668C3E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273456" y="1746177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E633EE-99A9-6D45-8E8A-AE83CC90CC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52629" y="1751620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50A11DE-C109-214B-B3B9-68CD349E7863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rot="10800000" flipV="1">
            <a:off x="3245017" y="2607560"/>
            <a:ext cx="442589" cy="24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055F2D3-79E8-1E4E-A79F-3C2BDD744B8B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5257801" y="2604838"/>
            <a:ext cx="272211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AAAC6D-E095-1841-BE6F-1986356C6C74}"/>
              </a:ext>
            </a:extLst>
          </p:cNvPr>
          <p:cNvCxnSpPr>
            <a:cxnSpLocks/>
          </p:cNvCxnSpPr>
          <p:nvPr/>
        </p:nvCxnSpPr>
        <p:spPr>
          <a:xfrm>
            <a:off x="4274939" y="1743455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5D5D9EE-D632-E94C-896B-7A1A1A05AA6F}"/>
              </a:ext>
            </a:extLst>
          </p:cNvPr>
          <p:cNvCxnSpPr>
            <a:cxnSpLocks/>
          </p:cNvCxnSpPr>
          <p:nvPr/>
        </p:nvCxnSpPr>
        <p:spPr>
          <a:xfrm rot="10800000">
            <a:off x="4373340" y="2602119"/>
            <a:ext cx="286768" cy="153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/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/>
              <p:nvPr/>
            </p:nvSpPr>
            <p:spPr>
              <a:xfrm>
                <a:off x="830220" y="1315743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20" y="1315743"/>
                <a:ext cx="716478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/>
              <p:nvPr/>
            </p:nvSpPr>
            <p:spPr>
              <a:xfrm>
                <a:off x="1895878" y="1271364"/>
                <a:ext cx="706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78" y="1271364"/>
                <a:ext cx="706604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B1156A9-A2EA-A643-B487-83219D7F4D8E}"/>
              </a:ext>
            </a:extLst>
          </p:cNvPr>
          <p:cNvGrpSpPr/>
          <p:nvPr/>
        </p:nvGrpSpPr>
        <p:grpSpPr>
          <a:xfrm>
            <a:off x="4784144" y="1694117"/>
            <a:ext cx="396240" cy="91440"/>
            <a:chOff x="4874079" y="5263243"/>
            <a:chExt cx="396240" cy="914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B65E2FB-9283-5C47-8631-8892D4845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7020654-1CD8-884C-A329-205B0F156C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F1A33B6-44B3-D349-AC44-C0A6D2976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6626F2-90BD-F64F-87FF-114FA7C41504}"/>
              </a:ext>
            </a:extLst>
          </p:cNvPr>
          <p:cNvGrpSpPr/>
          <p:nvPr/>
        </p:nvGrpSpPr>
        <p:grpSpPr>
          <a:xfrm>
            <a:off x="4788085" y="2550224"/>
            <a:ext cx="396240" cy="91440"/>
            <a:chOff x="4874079" y="5263243"/>
            <a:chExt cx="396240" cy="9144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EE0E17A-50C2-F54D-A5BE-3451998412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DB8BCF9-D562-E949-91EA-B97483566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F727D86-56DE-F94B-B15C-B59B44D6C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298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diagrams</a:t>
            </a:r>
          </a:p>
          <a:p>
            <a:r>
              <a:rPr lang="en-US" dirty="0"/>
              <a:t>Properties of Laplace Transforms</a:t>
            </a:r>
          </a:p>
          <a:p>
            <a:r>
              <a:rPr lang="en-US" dirty="0"/>
              <a:t>Applying Laplace Transforms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739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9A8A7D-54C0-C44F-B7A8-43D29AC2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”System” Abstraction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3BFF3-C5CF-2145-A1A4-4488C0C6E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026" name="Picture 2" descr="Power Supply block Diagram (AC - DC conversion process) - Electronics Area">
            <a:extLst>
              <a:ext uri="{FF2B5EF4-FFF2-40B4-BE49-F238E27FC236}">
                <a16:creationId xmlns:a16="http://schemas.microsoft.com/office/drawing/2014/main" id="{4A9C45B3-F6CF-1A43-8BA4-6912A09B4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533" y="1489684"/>
            <a:ext cx="5387377" cy="44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3A79FE-FE0A-214C-A3A0-5AEBB0727F14}"/>
              </a:ext>
            </a:extLst>
          </p:cNvPr>
          <p:cNvSpPr txBox="1"/>
          <p:nvPr/>
        </p:nvSpPr>
        <p:spPr>
          <a:xfrm>
            <a:off x="2050742" y="978021"/>
            <a:ext cx="523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does a DC power supply convert AC power?</a:t>
            </a:r>
          </a:p>
        </p:txBody>
      </p:sp>
    </p:spTree>
    <p:extLst>
      <p:ext uri="{BB962C8B-B14F-4D97-AF65-F5344CB8AC3E}">
        <p14:creationId xmlns:p14="http://schemas.microsoft.com/office/powerpoint/2010/main" val="282145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Abstraction for Reaction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Signal (S1, S2)</a:t>
                </a:r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continuous valued function of time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floating species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Single Input Single Output (SISO) System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endParaRPr lang="en-US" sz="2000" b="1" dirty="0"/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transforms input signal into output signal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reactions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blipFill>
                <a:blip r:embed="rId2"/>
                <a:stretch>
                  <a:fillRect l="-100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2F907D-D0F6-C346-AA71-2CF1E7AF81C9}"/>
              </a:ext>
            </a:extLst>
          </p:cNvPr>
          <p:cNvGrpSpPr/>
          <p:nvPr/>
        </p:nvGrpSpPr>
        <p:grpSpPr>
          <a:xfrm>
            <a:off x="328455" y="2500239"/>
            <a:ext cx="4243545" cy="471158"/>
            <a:chOff x="328455" y="2500239"/>
            <a:chExt cx="5334027" cy="64008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0E89A8-28C3-DC49-9EC7-0B8F85604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455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F42974-66E3-5244-B694-3564A5050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9357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6DF921-B2E8-7A40-AC52-6F1E9BBCB5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659" y="2500239"/>
              <a:ext cx="640080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  J1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𝐉𝟐</m:t>
                        </m:r>
                      </m:oMath>
                    </m:oMathPara>
                  </a14:m>
                  <a:endParaRPr lang="en-US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EDB70F-6E38-E64D-AC2A-7268349D1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2402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S3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022A51-8C3C-9646-92BD-4F4CFEE20D4E}"/>
                </a:ext>
              </a:extLst>
            </p:cNvPr>
            <p:cNvCxnSpPr>
              <a:cxnSpLocks/>
            </p:cNvCxnSpPr>
            <p:nvPr/>
          </p:nvCxnSpPr>
          <p:spPr>
            <a:xfrm>
              <a:off x="968535" y="2820279"/>
              <a:ext cx="48812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569311-D357-EB45-903A-B37150B1209C}"/>
                </a:ext>
              </a:extLst>
            </p:cNvPr>
            <p:cNvCxnSpPr>
              <a:cxnSpLocks/>
            </p:cNvCxnSpPr>
            <p:nvPr/>
          </p:nvCxnSpPr>
          <p:spPr>
            <a:xfrm>
              <a:off x="2096739" y="2815707"/>
              <a:ext cx="488124" cy="914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FBC6C42-DA9A-9C42-BF80-930573CA924B}"/>
                </a:ext>
              </a:extLst>
            </p:cNvPr>
            <p:cNvCxnSpPr>
              <a:cxnSpLocks/>
            </p:cNvCxnSpPr>
            <p:nvPr/>
          </p:nvCxnSpPr>
          <p:spPr>
            <a:xfrm>
              <a:off x="3189437" y="2820279"/>
              <a:ext cx="582965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571002-D6B9-244D-A84B-9D5835DC4487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412482" y="2820279"/>
              <a:ext cx="609920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AB1A17-345A-8C49-B888-195146EC0B00}"/>
              </a:ext>
            </a:extLst>
          </p:cNvPr>
          <p:cNvSpPr txBox="1"/>
          <p:nvPr/>
        </p:nvSpPr>
        <p:spPr>
          <a:xfrm>
            <a:off x="501537" y="132739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5569180" y="1169474"/>
            <a:ext cx="244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abstraction of reaction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089D8-9E75-4C45-B4F6-046A3731A5AA}"/>
              </a:ext>
            </a:extLst>
          </p:cNvPr>
          <p:cNvSpPr txBox="1"/>
          <p:nvPr/>
        </p:nvSpPr>
        <p:spPr>
          <a:xfrm>
            <a:off x="374712" y="1696251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S1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S3; k2*S2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4CDE41-EFE4-0740-8DB5-8B7B0943203A}"/>
              </a:ext>
            </a:extLst>
          </p:cNvPr>
          <p:cNvGrpSpPr/>
          <p:nvPr/>
        </p:nvGrpSpPr>
        <p:grpSpPr>
          <a:xfrm>
            <a:off x="5247263" y="1980111"/>
            <a:ext cx="3087124" cy="724942"/>
            <a:chOff x="5601193" y="1974909"/>
            <a:chExt cx="3087124" cy="72494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0E941D-67A4-1F46-AC0C-BF49AE5CE810}"/>
                </a:ext>
              </a:extLst>
            </p:cNvPr>
            <p:cNvGrpSpPr/>
            <p:nvPr/>
          </p:nvGrpSpPr>
          <p:grpSpPr>
            <a:xfrm>
              <a:off x="5601193" y="1974909"/>
              <a:ext cx="3087124" cy="724942"/>
              <a:chOff x="338982" y="3684024"/>
              <a:chExt cx="3474513" cy="73079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A1B4B0-1BDA-0C44-A195-CE61E197B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86B9AD1-29B5-A341-95EB-4DDB9463F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973" y="4085006"/>
                <a:ext cx="488124" cy="9144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2228-F486-2E48-AFCE-112F93BE9E2E}"/>
                  </a:ext>
                </a:extLst>
              </p:cNvPr>
              <p:cNvSpPr txBox="1"/>
              <p:nvPr/>
            </p:nvSpPr>
            <p:spPr>
              <a:xfrm>
                <a:off x="338982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821D984-88B1-854E-AAF7-8CEABA050951}"/>
                  </a:ext>
                </a:extLst>
              </p:cNvPr>
              <p:cNvCxnSpPr>
                <a:cxnSpLocks/>
                <a:stCxn id="28" idx="3"/>
                <a:endCxn id="4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09F1B23-E71C-7C40-9C3F-65A74263B5FC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3112433" y="4094783"/>
                <a:ext cx="70106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15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92365-AE7C-504D-93FC-561A21F2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854" y="3240346"/>
            <a:ext cx="6317791" cy="245864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Rules for drawing block diagrams</a:t>
            </a:r>
          </a:p>
          <a:p>
            <a:r>
              <a:rPr lang="en-US" sz="2000" dirty="0"/>
              <a:t>Arrows are directional signals</a:t>
            </a:r>
          </a:p>
          <a:p>
            <a:pPr lvl="1"/>
            <a:r>
              <a:rPr lang="en-US" sz="1600" dirty="0"/>
              <a:t>May be labelled with the name of the signal</a:t>
            </a:r>
          </a:p>
          <a:p>
            <a:r>
              <a:rPr lang="en-US" sz="2000" dirty="0"/>
              <a:t>Boxes are SISO (single input single output) systems</a:t>
            </a:r>
          </a:p>
          <a:p>
            <a:pPr lvl="1"/>
            <a:r>
              <a:rPr lang="en-US" sz="1600" dirty="0"/>
              <a:t>Internal label is the transfer function</a:t>
            </a:r>
          </a:p>
          <a:p>
            <a:pPr lvl="1"/>
            <a:r>
              <a:rPr lang="en-US" sz="1600" dirty="0"/>
              <a:t>External label (if any) is the name of the system</a:t>
            </a:r>
          </a:p>
          <a:p>
            <a:r>
              <a:rPr lang="en-US" sz="2000" dirty="0"/>
              <a:t>Filled circles are connectors that add signals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1977519" y="2685138"/>
            <a:ext cx="49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Changing System Behavior With Control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4CDE41-EFE4-0740-8DB5-8B7B0943203A}"/>
              </a:ext>
            </a:extLst>
          </p:cNvPr>
          <p:cNvGrpSpPr/>
          <p:nvPr/>
        </p:nvGrpSpPr>
        <p:grpSpPr>
          <a:xfrm>
            <a:off x="3470087" y="1411933"/>
            <a:ext cx="3462995" cy="751576"/>
            <a:chOff x="5163950" y="1948269"/>
            <a:chExt cx="3462995" cy="7515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0E941D-67A4-1F46-AC0C-BF49AE5CE810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A1B4B0-1BDA-0C44-A195-CE61E197B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86B9AD1-29B5-A341-95EB-4DDB9463F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2228-F486-2E48-AFCE-112F93BE9E2E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821D984-88B1-854E-AAF7-8CEABA050951}"/>
                  </a:ext>
                </a:extLst>
              </p:cNvPr>
              <p:cNvCxnSpPr>
                <a:cxnSpLocks/>
                <a:stCxn id="28" idx="3"/>
                <a:endCxn id="4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3F96D98-36E5-E34E-BBE8-394F358201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518866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3F96D98-36E5-E34E-BBE8-394F35820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518866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16FC95-931A-8A40-9860-5AA912BA0AB0}"/>
              </a:ext>
            </a:extLst>
          </p:cNvPr>
          <p:cNvCxnSpPr>
            <a:cxnSpLocks/>
          </p:cNvCxnSpPr>
          <p:nvPr/>
        </p:nvCxnSpPr>
        <p:spPr>
          <a:xfrm>
            <a:off x="1319854" y="1846366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C5E13C7-022D-C443-A884-71DBA6D0FA2D}"/>
              </a:ext>
            </a:extLst>
          </p:cNvPr>
          <p:cNvSpPr/>
          <p:nvPr/>
        </p:nvSpPr>
        <p:spPr>
          <a:xfrm>
            <a:off x="1961965" y="170450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DA802F1-0CB0-EB45-8932-706F9F3E5D15}"/>
              </a:ext>
            </a:extLst>
          </p:cNvPr>
          <p:cNvCxnSpPr>
            <a:cxnSpLocks/>
            <a:stCxn id="45" idx="3"/>
            <a:endCxn id="16" idx="4"/>
          </p:cNvCxnSpPr>
          <p:nvPr/>
        </p:nvCxnSpPr>
        <p:spPr>
          <a:xfrm flipH="1">
            <a:off x="2112886" y="1794082"/>
            <a:ext cx="4258670" cy="212266"/>
          </a:xfrm>
          <a:prstGeom prst="bentConnector4">
            <a:avLst>
              <a:gd name="adj1" fmla="val -5368"/>
              <a:gd name="adj2" fmla="val 30807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8EEA35-4BA1-264C-866F-3C3320C89C51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2263806" y="1848314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C9395E-F46F-8840-9C9F-4242484B81C3}"/>
                  </a:ext>
                </a:extLst>
              </p:cNvPr>
              <p:cNvSpPr txBox="1"/>
              <p:nvPr/>
            </p:nvSpPr>
            <p:spPr>
              <a:xfrm>
                <a:off x="1845376" y="2141646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C9395E-F46F-8840-9C9F-4242484B8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2141646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1BE0D-FB8E-E344-9A3B-8BB9798E8390}"/>
              </a:ext>
            </a:extLst>
          </p:cNvPr>
          <p:cNvCxnSpPr>
            <a:cxnSpLocks/>
          </p:cNvCxnSpPr>
          <p:nvPr/>
        </p:nvCxnSpPr>
        <p:spPr>
          <a:xfrm>
            <a:off x="6390011" y="179408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426B0B-D738-7446-B45A-A83D2D3F4615}"/>
              </a:ext>
            </a:extLst>
          </p:cNvPr>
          <p:cNvSpPr txBox="1"/>
          <p:nvPr/>
        </p:nvSpPr>
        <p:spPr>
          <a:xfrm>
            <a:off x="297164" y="1411933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Reference: R3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E29043-C09F-DD43-8D8A-E1312690EDCA}"/>
              </a:ext>
            </a:extLst>
          </p:cNvPr>
          <p:cNvSpPr txBox="1"/>
          <p:nvPr/>
        </p:nvSpPr>
        <p:spPr>
          <a:xfrm>
            <a:off x="2455531" y="1120177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9031F2-49CA-7644-A210-3EBDBC6A2FB1}"/>
              </a:ext>
            </a:extLst>
          </p:cNvPr>
          <p:cNvSpPr txBox="1"/>
          <p:nvPr/>
        </p:nvSpPr>
        <p:spPr>
          <a:xfrm>
            <a:off x="1464329" y="5925234"/>
            <a:ext cx="496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Can derive the transfer function of the composed system from the block diagram.</a:t>
            </a:r>
          </a:p>
        </p:txBody>
      </p:sp>
    </p:spTree>
    <p:extLst>
      <p:ext uri="{BB962C8B-B14F-4D97-AF65-F5344CB8AC3E}">
        <p14:creationId xmlns:p14="http://schemas.microsoft.com/office/powerpoint/2010/main" val="333082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30" grpId="0" animBg="1"/>
      <p:bldP spid="16" grpId="0" animBg="1"/>
      <p:bldP spid="29" grpId="0"/>
      <p:bldP spid="46" grpId="0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6" y="309625"/>
            <a:ext cx="6250329" cy="838200"/>
          </a:xfrm>
        </p:spPr>
        <p:txBody>
          <a:bodyPr/>
          <a:lstStyle/>
          <a:p>
            <a:r>
              <a:rPr lang="en-US" sz="3200" dirty="0"/>
              <a:t>Properties of Laplace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blipFill>
                <a:blip r:embed="rId3"/>
                <a:stretch>
                  <a:fillRect l="-10000" t="-191667" b="-27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/>
              <p:nvPr/>
            </p:nvSpPr>
            <p:spPr>
              <a:xfrm>
                <a:off x="4584856" y="2405773"/>
                <a:ext cx="1655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856" y="2405773"/>
                <a:ext cx="1655518" cy="276999"/>
              </a:xfrm>
              <a:prstGeom prst="rect">
                <a:avLst/>
              </a:prstGeom>
              <a:blipFill>
                <a:blip r:embed="rId4"/>
                <a:stretch>
                  <a:fillRect l="-1515" r="-378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/>
              <p:nvPr/>
            </p:nvSpPr>
            <p:spPr>
              <a:xfrm>
                <a:off x="6881484" y="2279265"/>
                <a:ext cx="190020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484" y="2279265"/>
                <a:ext cx="1900200" cy="520463"/>
              </a:xfrm>
              <a:prstGeom prst="rect">
                <a:avLst/>
              </a:prstGeom>
              <a:blipFill>
                <a:blip r:embed="rId5"/>
                <a:stretch>
                  <a:fillRect l="-1987" t="-4762" r="-331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/>
              <p:nvPr/>
            </p:nvSpPr>
            <p:spPr>
              <a:xfrm>
                <a:off x="443735" y="2470775"/>
                <a:ext cx="1804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5" y="2470775"/>
                <a:ext cx="1804597" cy="276999"/>
              </a:xfrm>
              <a:prstGeom prst="rect">
                <a:avLst/>
              </a:prstGeom>
              <a:blipFill>
                <a:blip r:embed="rId6"/>
                <a:stretch>
                  <a:fillRect l="-2797" r="-349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813EE89-305B-C744-95EB-3BFE0D229D70}"/>
              </a:ext>
            </a:extLst>
          </p:cNvPr>
          <p:cNvSpPr txBox="1"/>
          <p:nvPr/>
        </p:nvSpPr>
        <p:spPr>
          <a:xfrm>
            <a:off x="407875" y="207950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Constant multiplication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0EFCC-356A-2946-BFFC-E4BF4C81E856}"/>
              </a:ext>
            </a:extLst>
          </p:cNvPr>
          <p:cNvSpPr txBox="1"/>
          <p:nvPr/>
        </p:nvSpPr>
        <p:spPr>
          <a:xfrm>
            <a:off x="4584856" y="201450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Derivative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EAC54-AAF5-394D-A981-57366868C472}"/>
              </a:ext>
            </a:extLst>
          </p:cNvPr>
          <p:cNvSpPr txBox="1"/>
          <p:nvPr/>
        </p:nvSpPr>
        <p:spPr>
          <a:xfrm>
            <a:off x="6881484" y="201450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Integral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/>
              <p:nvPr/>
            </p:nvSpPr>
            <p:spPr>
              <a:xfrm>
                <a:off x="443735" y="3309133"/>
                <a:ext cx="3000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5" y="3309133"/>
                <a:ext cx="3000437" cy="276999"/>
              </a:xfrm>
              <a:prstGeom prst="rect">
                <a:avLst/>
              </a:prstGeom>
              <a:blipFill>
                <a:blip r:embed="rId13"/>
                <a:stretch>
                  <a:fillRect l="-1266" r="-211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F8A3021-6BBE-0B40-9B57-6EAB2FFA0648}"/>
              </a:ext>
            </a:extLst>
          </p:cNvPr>
          <p:cNvSpPr txBox="1"/>
          <p:nvPr/>
        </p:nvSpPr>
        <p:spPr>
          <a:xfrm>
            <a:off x="454175" y="2917866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Summation (Systems in parallel)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AA983-0C04-9346-A08E-A96395B8CF52}"/>
                  </a:ext>
                </a:extLst>
              </p:cNvPr>
              <p:cNvSpPr txBox="1"/>
              <p:nvPr/>
            </p:nvSpPr>
            <p:spPr>
              <a:xfrm>
                <a:off x="363485" y="3856290"/>
                <a:ext cx="2721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is a linear operator.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AA983-0C04-9346-A08E-A96395B8C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85" y="3856290"/>
                <a:ext cx="2721964" cy="369332"/>
              </a:xfrm>
              <a:prstGeom prst="rect">
                <a:avLst/>
              </a:prstGeom>
              <a:blipFill>
                <a:blip r:embed="rId14"/>
                <a:stretch>
                  <a:fillRect t="-6667" r="-9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B4151CC-0B5C-0F43-ACE3-4424B917C0C9}"/>
              </a:ext>
            </a:extLst>
          </p:cNvPr>
          <p:cNvSpPr txBox="1"/>
          <p:nvPr/>
        </p:nvSpPr>
        <p:spPr>
          <a:xfrm>
            <a:off x="273387" y="1224792"/>
            <a:ext cx="859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properties are used to construct the Laplace transform of a complex system.</a:t>
            </a:r>
          </a:p>
        </p:txBody>
      </p:sp>
    </p:spTree>
    <p:extLst>
      <p:ext uri="{BB962C8B-B14F-4D97-AF65-F5344CB8AC3E}">
        <p14:creationId xmlns:p14="http://schemas.microsoft.com/office/powerpoint/2010/main" val="17974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6" grpId="0"/>
      <p:bldP spid="27" grpId="0"/>
      <p:bldP spid="28" grpId="0"/>
      <p:bldP spid="29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8C92-4B1F-4B45-9176-37D89F5F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Convolution of Laplace Transforms</a:t>
            </a:r>
            <a:br>
              <a:rPr lang="en-US" sz="3200" dirty="0"/>
            </a:br>
            <a:r>
              <a:rPr lang="en-US" sz="2800" i="1" dirty="0"/>
              <a:t>(Systems in Series)</a:t>
            </a:r>
            <a:endParaRPr lang="en-US" sz="32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B61BC-AB59-7640-8CDA-C3F2F1944A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/>
              <p:nvPr/>
            </p:nvSpPr>
            <p:spPr>
              <a:xfrm>
                <a:off x="4634680" y="1636185"/>
                <a:ext cx="3198376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80" y="1636185"/>
                <a:ext cx="3198376" cy="619400"/>
              </a:xfrm>
              <a:prstGeom prst="rect">
                <a:avLst/>
              </a:prstGeom>
              <a:blipFill>
                <a:blip r:embed="rId2"/>
                <a:stretch>
                  <a:fillRect l="-1186" t="-180000" r="-1186" b="-2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/>
              <p:nvPr/>
            </p:nvSpPr>
            <p:spPr>
              <a:xfrm>
                <a:off x="4634680" y="2712974"/>
                <a:ext cx="2662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80" y="2712974"/>
                <a:ext cx="2662524" cy="276999"/>
              </a:xfrm>
              <a:prstGeom prst="rect">
                <a:avLst/>
              </a:prstGeom>
              <a:blipFill>
                <a:blip r:embed="rId3"/>
                <a:stretch>
                  <a:fillRect l="-948" r="-237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6579666-D546-1B4C-8654-73C028174B4D}"/>
              </a:ext>
            </a:extLst>
          </p:cNvPr>
          <p:cNvSpPr txBox="1"/>
          <p:nvPr/>
        </p:nvSpPr>
        <p:spPr>
          <a:xfrm>
            <a:off x="4590275" y="1361541"/>
            <a:ext cx="2904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Convolution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AB8F43-DD50-2944-A2DD-9B31166E2E77}"/>
              </a:ext>
            </a:extLst>
          </p:cNvPr>
          <p:cNvSpPr/>
          <p:nvPr/>
        </p:nvSpPr>
        <p:spPr>
          <a:xfrm>
            <a:off x="1577701" y="1649441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19">
                <a:extLst>
                  <a:ext uri="{FF2B5EF4-FFF2-40B4-BE49-F238E27FC236}">
                    <a16:creationId xmlns:a16="http://schemas.microsoft.com/office/drawing/2014/main" id="{76235A21-2B5E-4A44-97FC-6B8A3EA3FD6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31795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19">
                <a:extLst>
                  <a:ext uri="{FF2B5EF4-FFF2-40B4-BE49-F238E27FC236}">
                    <a16:creationId xmlns:a16="http://schemas.microsoft.com/office/drawing/2014/main" id="{76235A21-2B5E-4A44-97FC-6B8A3EA3FD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4297871"/>
                  </p:ext>
                </p:extLst>
              </p:nvPr>
            </p:nvGraphicFramePr>
            <p:xfrm>
              <a:off x="2731795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53E7A5-7792-4845-B6B9-BA4D32D1532A}"/>
              </a:ext>
            </a:extLst>
          </p:cNvPr>
          <p:cNvSpPr txBox="1"/>
          <p:nvPr/>
        </p:nvSpPr>
        <p:spPr>
          <a:xfrm>
            <a:off x="2687405" y="1654457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9">
                <a:extLst>
                  <a:ext uri="{FF2B5EF4-FFF2-40B4-BE49-F238E27FC236}">
                    <a16:creationId xmlns:a16="http://schemas.microsoft.com/office/drawing/2014/main" id="{42204DF7-D919-5045-9F19-DB2B2805DB4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41321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9">
                <a:extLst>
                  <a:ext uri="{FF2B5EF4-FFF2-40B4-BE49-F238E27FC236}">
                    <a16:creationId xmlns:a16="http://schemas.microsoft.com/office/drawing/2014/main" id="{42204DF7-D919-5045-9F19-DB2B2805DB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9978081"/>
                  </p:ext>
                </p:extLst>
              </p:nvPr>
            </p:nvGraphicFramePr>
            <p:xfrm>
              <a:off x="1641321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80C618C-44A3-D14C-8D0E-65731F678B0A}"/>
              </a:ext>
            </a:extLst>
          </p:cNvPr>
          <p:cNvSpPr txBox="1"/>
          <p:nvPr/>
        </p:nvSpPr>
        <p:spPr>
          <a:xfrm>
            <a:off x="1534785" y="1654457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CEF0A5-F8E8-A142-B3C2-945580980905}"/>
              </a:ext>
            </a:extLst>
          </p:cNvPr>
          <p:cNvCxnSpPr>
            <a:cxnSpLocks/>
          </p:cNvCxnSpPr>
          <p:nvPr/>
        </p:nvCxnSpPr>
        <p:spPr>
          <a:xfrm flipV="1">
            <a:off x="1062799" y="2275042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9687AC-F165-344C-9FBC-3F946BE1048B}"/>
                  </a:ext>
                </a:extLst>
              </p:cNvPr>
              <p:cNvSpPr/>
              <p:nvPr/>
            </p:nvSpPr>
            <p:spPr>
              <a:xfrm>
                <a:off x="662105" y="2056380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9687AC-F165-344C-9FBC-3F946BE10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05" y="2056380"/>
                <a:ext cx="3978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C8D342-D3FB-EC4F-A792-7B1E1F7EFB25}"/>
              </a:ext>
            </a:extLst>
          </p:cNvPr>
          <p:cNvCxnSpPr>
            <a:cxnSpLocks/>
          </p:cNvCxnSpPr>
          <p:nvPr/>
        </p:nvCxnSpPr>
        <p:spPr>
          <a:xfrm flipV="1">
            <a:off x="3597001" y="2241046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EE8870-1BAF-E447-8FDC-CD0DBC03825E}"/>
              </a:ext>
            </a:extLst>
          </p:cNvPr>
          <p:cNvCxnSpPr>
            <a:cxnSpLocks/>
          </p:cNvCxnSpPr>
          <p:nvPr/>
        </p:nvCxnSpPr>
        <p:spPr>
          <a:xfrm>
            <a:off x="2430447" y="2359654"/>
            <a:ext cx="301348" cy="52484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5925FD-0747-8A49-B92D-2E9D24AE186E}"/>
                  </a:ext>
                </a:extLst>
              </p:cNvPr>
              <p:cNvSpPr/>
              <p:nvPr/>
            </p:nvSpPr>
            <p:spPr>
              <a:xfrm>
                <a:off x="3684893" y="1807170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5925FD-0747-8A49-B92D-2E9D24AE1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893" y="1807170"/>
                <a:ext cx="382605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52A69D-5920-124F-94B8-F45476B04E4E}"/>
              </a:ext>
            </a:extLst>
          </p:cNvPr>
          <p:cNvCxnSpPr>
            <a:cxnSpLocks/>
          </p:cNvCxnSpPr>
          <p:nvPr/>
        </p:nvCxnSpPr>
        <p:spPr>
          <a:xfrm>
            <a:off x="2409267" y="2601646"/>
            <a:ext cx="36544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CD9955-5ADD-3543-8439-296022CA9287}"/>
              </a:ext>
            </a:extLst>
          </p:cNvPr>
          <p:cNvCxnSpPr>
            <a:cxnSpLocks/>
          </p:cNvCxnSpPr>
          <p:nvPr/>
        </p:nvCxnSpPr>
        <p:spPr>
          <a:xfrm flipV="1">
            <a:off x="2393717" y="2313439"/>
            <a:ext cx="338078" cy="5710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C2CE1C-D885-5449-8B9C-C75FFC8492C2}"/>
              </a:ext>
            </a:extLst>
          </p:cNvPr>
          <p:cNvGrpSpPr/>
          <p:nvPr/>
        </p:nvGrpSpPr>
        <p:grpSpPr>
          <a:xfrm>
            <a:off x="1496185" y="4145950"/>
            <a:ext cx="3167255" cy="1296054"/>
            <a:chOff x="85441" y="1873625"/>
            <a:chExt cx="5287156" cy="158644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229250-8712-0D47-8FC9-9FCBBBBDFA14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B71C897-C1B0-2246-8724-65ACBB50E741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E63983-9CC2-034C-9930-8B923F2CC995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BF9AAF4-A3BC-BB4E-A299-00C89511685C}"/>
                    </a:ext>
                  </a:extLst>
                </p:cNvPr>
                <p:cNvSpPr/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  <a:blipFill>
                  <a:blip r:embed="rId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5E46A52-708E-0046-9102-BA7D00E303FA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398055-427C-FF48-B107-8FBE24894FC9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263E5B-15F6-1D44-AAF1-81DC4249263C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ECBF712-9912-0C48-8F89-A9AD7C1C6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C5BB48-D509-234D-B6C7-44F51C934FCA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8DD2E73-BC42-DB41-AB9D-9657FD93DBEE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B315B-552B-B643-96C8-C980844D2009}"/>
                  </a:ext>
                </a:extLst>
              </p:cNvPr>
              <p:cNvSpPr txBox="1"/>
              <p:nvPr/>
            </p:nvSpPr>
            <p:spPr>
              <a:xfrm>
                <a:off x="1598689" y="5687343"/>
                <a:ext cx="19513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B315B-552B-B643-96C8-C980844D2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689" y="5687343"/>
                <a:ext cx="1951368" cy="276999"/>
              </a:xfrm>
              <a:prstGeom prst="rect">
                <a:avLst/>
              </a:prstGeom>
              <a:blipFill>
                <a:blip r:embed="rId10"/>
                <a:stretch>
                  <a:fillRect l="-1935" r="-3871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A351F5-6B5F-6649-9DC6-D40D92271B7F}"/>
                  </a:ext>
                </a:extLst>
              </p:cNvPr>
              <p:cNvSpPr txBox="1"/>
              <p:nvPr/>
            </p:nvSpPr>
            <p:spPr>
              <a:xfrm>
                <a:off x="1587072" y="6042588"/>
                <a:ext cx="1921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A351F5-6B5F-6649-9DC6-D40D92271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072" y="6042588"/>
                <a:ext cx="1921103" cy="276999"/>
              </a:xfrm>
              <a:prstGeom prst="rect">
                <a:avLst/>
              </a:prstGeom>
              <a:blipFill>
                <a:blip r:embed="rId11"/>
                <a:stretch>
                  <a:fillRect l="-1974" r="-394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C4175E3-EF34-CC4F-A6EE-5841843DE5EE}"/>
              </a:ext>
            </a:extLst>
          </p:cNvPr>
          <p:cNvSpPr txBox="1"/>
          <p:nvPr/>
        </p:nvSpPr>
        <p:spPr>
          <a:xfrm>
            <a:off x="915649" y="3640045"/>
            <a:ext cx="6205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Systems/signals in series result in a convolution.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F2F593-897F-3E44-8529-883D05957E08}"/>
              </a:ext>
            </a:extLst>
          </p:cNvPr>
          <p:cNvSpPr txBox="1"/>
          <p:nvPr/>
        </p:nvSpPr>
        <p:spPr>
          <a:xfrm>
            <a:off x="4590275" y="2341930"/>
            <a:ext cx="403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Convolution 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42A58F-0BB1-8147-836F-4DF0145653F0}"/>
                  </a:ext>
                </a:extLst>
              </p:cNvPr>
              <p:cNvSpPr/>
              <p:nvPr/>
            </p:nvSpPr>
            <p:spPr>
              <a:xfrm>
                <a:off x="2608449" y="5034348"/>
                <a:ext cx="709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42A58F-0BB1-8147-836F-4DF014565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49" y="5034348"/>
                <a:ext cx="709297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70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34" grpId="0"/>
      <p:bldP spid="35" grpId="0"/>
      <p:bldP spid="36" grpId="0"/>
      <p:bldP spid="37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Transfer Functions in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E26475-2199-2C45-BEFB-3A2DAD6B6B02}"/>
              </a:ext>
            </a:extLst>
          </p:cNvPr>
          <p:cNvGrpSpPr/>
          <p:nvPr/>
        </p:nvGrpSpPr>
        <p:grpSpPr>
          <a:xfrm>
            <a:off x="3470087" y="1092334"/>
            <a:ext cx="3462995" cy="751576"/>
            <a:chOff x="5163950" y="1948269"/>
            <a:chExt cx="3462995" cy="7515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E42088-4A1B-614F-B338-6ADB347AEE11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138658-E25E-AE40-B4AB-228EDB7A7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2EC3323-D632-0846-A538-18CE6BDD2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7BF4E-F6CD-2949-99E9-3DAE9EEE3E69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1C07BC-573E-3847-8861-58C3CFD33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5AA2224-86F5-FE4C-927B-882E5EC97351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5DCCF7-0E95-4A47-BA77-A930F9153B7E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BADEEA-2D21-544D-A18D-9140561CBB0E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963F6C3-D419-2340-AB0E-86603A1B4864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319854" y="152676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961965" y="138490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7" idx="3"/>
            <a:endCxn id="17" idx="4"/>
          </p:cNvCxnSpPr>
          <p:nvPr/>
        </p:nvCxnSpPr>
        <p:spPr>
          <a:xfrm flipH="1">
            <a:off x="2112886" y="1474483"/>
            <a:ext cx="4258670" cy="212266"/>
          </a:xfrm>
          <a:prstGeom prst="bentConnector4">
            <a:avLst>
              <a:gd name="adj1" fmla="val -5368"/>
              <a:gd name="adj2" fmla="val 30807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263806" y="1528715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90011" y="1474483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85B7BD-BC52-A24E-AE40-CC06AAA1C4EC}"/>
              </a:ext>
            </a:extLst>
          </p:cNvPr>
          <p:cNvSpPr txBox="1"/>
          <p:nvPr/>
        </p:nvSpPr>
        <p:spPr>
          <a:xfrm>
            <a:off x="1233502" y="111534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E59FC-9317-9446-91C8-7F010968841E}"/>
              </a:ext>
            </a:extLst>
          </p:cNvPr>
          <p:cNvSpPr txBox="1"/>
          <p:nvPr/>
        </p:nvSpPr>
        <p:spPr>
          <a:xfrm>
            <a:off x="2455531" y="80057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1822257" y="2154891"/>
                <a:ext cx="4917693" cy="582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What is the transfer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?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257" y="2154891"/>
                <a:ext cx="4917693" cy="582660"/>
              </a:xfrm>
              <a:prstGeom prst="rect">
                <a:avLst/>
              </a:prstGeom>
              <a:blipFill>
                <a:blip r:embed="rId8"/>
                <a:stretch>
                  <a:fillRect l="-1289" r="-25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5A16E-BE92-D043-8748-C1DD7DAE6C67}"/>
                  </a:ext>
                </a:extLst>
              </p:cNvPr>
              <p:cNvSpPr txBox="1"/>
              <p:nvPr/>
            </p:nvSpPr>
            <p:spPr>
              <a:xfrm>
                <a:off x="512183" y="2907289"/>
                <a:ext cx="50960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are in series, a convolution.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5A16E-BE92-D043-8748-C1DD7DAE6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3" y="2907289"/>
                <a:ext cx="5096010" cy="307777"/>
              </a:xfrm>
              <a:prstGeom prst="rect">
                <a:avLst/>
              </a:prstGeom>
              <a:blipFill>
                <a:blip r:embed="rId9"/>
                <a:stretch>
                  <a:fillRect l="-1741" t="-24000" r="-199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743B6E-EAC7-4543-945D-0F39F305DF07}"/>
                  </a:ext>
                </a:extLst>
              </p:cNvPr>
              <p:cNvSpPr txBox="1"/>
              <p:nvPr/>
            </p:nvSpPr>
            <p:spPr>
              <a:xfrm>
                <a:off x="813941" y="3377873"/>
                <a:ext cx="82490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743B6E-EAC7-4543-945D-0F39F305D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41" y="3377873"/>
                <a:ext cx="824906" cy="576761"/>
              </a:xfrm>
              <a:prstGeom prst="rect">
                <a:avLst/>
              </a:prstGeom>
              <a:blipFill>
                <a:blip r:embed="rId10"/>
                <a:stretch>
                  <a:fillRect l="-6061" t="-2128" r="-151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FA2E8B3-7F2E-6044-BA63-F25E8F59E4D5}"/>
              </a:ext>
            </a:extLst>
          </p:cNvPr>
          <p:cNvSpPr txBox="1"/>
          <p:nvPr/>
        </p:nvSpPr>
        <p:spPr>
          <a:xfrm>
            <a:off x="2201881" y="11088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EB47188-434B-D145-A91A-02DD456C3241}"/>
                  </a:ext>
                </a:extLst>
              </p:cNvPr>
              <p:cNvSpPr/>
              <p:nvPr/>
            </p:nvSpPr>
            <p:spPr>
              <a:xfrm>
                <a:off x="1631795" y="3447815"/>
                <a:ext cx="179628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EB47188-434B-D145-A91A-02DD456C3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795" y="3447815"/>
                <a:ext cx="179628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6A61BAE-E52A-5341-AE62-DB27117191AB}"/>
                  </a:ext>
                </a:extLst>
              </p:cNvPr>
              <p:cNvSpPr/>
              <p:nvPr/>
            </p:nvSpPr>
            <p:spPr>
              <a:xfrm>
                <a:off x="3917795" y="3466404"/>
                <a:ext cx="39034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6A61BAE-E52A-5341-AE62-DB2711719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795" y="3466404"/>
                <a:ext cx="3903488" cy="369332"/>
              </a:xfrm>
              <a:prstGeom prst="rect">
                <a:avLst/>
              </a:prstGeom>
              <a:blipFill>
                <a:blip r:embed="rId12"/>
                <a:stretch>
                  <a:fillRect l="-1299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/>
              <p:nvPr/>
            </p:nvSpPr>
            <p:spPr>
              <a:xfrm>
                <a:off x="512183" y="4146979"/>
                <a:ext cx="47744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/>
                  <a:t> is the difference between R3 and S3.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3" y="4146979"/>
                <a:ext cx="4774449" cy="307777"/>
              </a:xfrm>
              <a:prstGeom prst="rect">
                <a:avLst/>
              </a:prstGeom>
              <a:blipFill>
                <a:blip r:embed="rId13"/>
                <a:stretch>
                  <a:fillRect l="-1857" t="-24000" r="-2122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68942A-056E-6B48-8F4F-B68F4431EC5E}"/>
                  </a:ext>
                </a:extLst>
              </p:cNvPr>
              <p:cNvSpPr txBox="1"/>
              <p:nvPr/>
            </p:nvSpPr>
            <p:spPr>
              <a:xfrm>
                <a:off x="855229" y="4646088"/>
                <a:ext cx="758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68942A-056E-6B48-8F4F-B68F4431E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29" y="4646088"/>
                <a:ext cx="758413" cy="276999"/>
              </a:xfrm>
              <a:prstGeom prst="rect">
                <a:avLst/>
              </a:prstGeom>
              <a:blipFill>
                <a:blip r:embed="rId14"/>
                <a:stretch>
                  <a:fillRect l="-6557" r="-16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0F565-5D1A-C643-A4E7-EF214D2D4AEC}"/>
                  </a:ext>
                </a:extLst>
              </p:cNvPr>
              <p:cNvSpPr txBox="1"/>
              <p:nvPr/>
            </p:nvSpPr>
            <p:spPr>
              <a:xfrm>
                <a:off x="1679458" y="4646088"/>
                <a:ext cx="14179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0F565-5D1A-C643-A4E7-EF214D2D4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458" y="4646088"/>
                <a:ext cx="1417952" cy="276999"/>
              </a:xfrm>
              <a:prstGeom prst="rect">
                <a:avLst/>
              </a:prstGeom>
              <a:blipFill>
                <a:blip r:embed="rId15"/>
                <a:stretch>
                  <a:fillRect l="-2679" r="-535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8F0376-62A2-C74C-8C35-1A7CCFD0E5DF}"/>
                  </a:ext>
                </a:extLst>
              </p:cNvPr>
              <p:cNvSpPr txBox="1"/>
              <p:nvPr/>
            </p:nvSpPr>
            <p:spPr>
              <a:xfrm>
                <a:off x="495212" y="5142220"/>
                <a:ext cx="3391185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8F0376-62A2-C74C-8C35-1A7CCFD0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12" y="5142220"/>
                <a:ext cx="3391185" cy="582852"/>
              </a:xfrm>
              <a:prstGeom prst="rect">
                <a:avLst/>
              </a:prstGeom>
              <a:blipFill>
                <a:blip r:embed="rId16"/>
                <a:stretch>
                  <a:fillRect t="-217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321973-D652-D44A-81C4-08825EA2D34D}"/>
                  </a:ext>
                </a:extLst>
              </p:cNvPr>
              <p:cNvSpPr txBox="1"/>
              <p:nvPr/>
            </p:nvSpPr>
            <p:spPr>
              <a:xfrm>
                <a:off x="4132503" y="5153427"/>
                <a:ext cx="3432863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321973-D652-D44A-81C4-08825EA2D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503" y="5153427"/>
                <a:ext cx="3432863" cy="582852"/>
              </a:xfrm>
              <a:prstGeom prst="rect">
                <a:avLst/>
              </a:prstGeom>
              <a:blipFill>
                <a:blip r:embed="rId17"/>
                <a:stretch>
                  <a:fillRect l="-73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/>
              <p:nvPr/>
            </p:nvSpPr>
            <p:spPr>
              <a:xfrm>
                <a:off x="2034121" y="5923401"/>
                <a:ext cx="3703065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121" y="5923401"/>
                <a:ext cx="3703065" cy="586699"/>
              </a:xfrm>
              <a:prstGeom prst="rect">
                <a:avLst/>
              </a:prstGeom>
              <a:blipFill>
                <a:blip r:embed="rId18"/>
                <a:stretch>
                  <a:fillRect l="-1027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90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E26475-2199-2C45-BEFB-3A2DAD6B6B02}"/>
              </a:ext>
            </a:extLst>
          </p:cNvPr>
          <p:cNvGrpSpPr/>
          <p:nvPr/>
        </p:nvGrpSpPr>
        <p:grpSpPr>
          <a:xfrm>
            <a:off x="3470087" y="1092334"/>
            <a:ext cx="3462995" cy="751576"/>
            <a:chOff x="5163950" y="1948269"/>
            <a:chExt cx="3462995" cy="7515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E42088-4A1B-614F-B338-6ADB347AEE11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138658-E25E-AE40-B4AB-228EDB7A7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2EC3323-D632-0846-A538-18CE6BDD2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7BF4E-F6CD-2949-99E9-3DAE9EEE3E69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1C07BC-573E-3847-8861-58C3CFD33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5AA2224-86F5-FE4C-927B-882E5EC97351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5DCCF7-0E95-4A47-BA77-A930F9153B7E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BADEEA-2D21-544D-A18D-9140561CBB0E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963F6C3-D419-2340-AB0E-86603A1B4864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319854" y="152676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961965" y="138490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7" idx="3"/>
            <a:endCxn id="17" idx="4"/>
          </p:cNvCxnSpPr>
          <p:nvPr/>
        </p:nvCxnSpPr>
        <p:spPr>
          <a:xfrm flipH="1">
            <a:off x="2112886" y="1474483"/>
            <a:ext cx="4258670" cy="212266"/>
          </a:xfrm>
          <a:prstGeom prst="bentConnector4">
            <a:avLst>
              <a:gd name="adj1" fmla="val -5368"/>
              <a:gd name="adj2" fmla="val 30807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263806" y="1528715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90011" y="1474483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85B7BD-BC52-A24E-AE40-CC06AAA1C4EC}"/>
              </a:ext>
            </a:extLst>
          </p:cNvPr>
          <p:cNvSpPr txBox="1"/>
          <p:nvPr/>
        </p:nvSpPr>
        <p:spPr>
          <a:xfrm>
            <a:off x="1233502" y="111534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E59FC-9317-9446-91C8-7F010968841E}"/>
              </a:ext>
            </a:extLst>
          </p:cNvPr>
          <p:cNvSpPr txBox="1"/>
          <p:nvPr/>
        </p:nvSpPr>
        <p:spPr>
          <a:xfrm>
            <a:off x="2455531" y="80057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A2E8B3-7F2E-6044-BA63-F25E8F59E4D5}"/>
              </a:ext>
            </a:extLst>
          </p:cNvPr>
          <p:cNvSpPr txBox="1"/>
          <p:nvPr/>
        </p:nvSpPr>
        <p:spPr>
          <a:xfrm>
            <a:off x="2201881" y="11088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/>
              <p:nvPr/>
            </p:nvSpPr>
            <p:spPr>
              <a:xfrm>
                <a:off x="266546" y="2416160"/>
                <a:ext cx="3703065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46" y="2416160"/>
                <a:ext cx="3703065" cy="586699"/>
              </a:xfrm>
              <a:prstGeom prst="rect">
                <a:avLst/>
              </a:prstGeom>
              <a:blipFill>
                <a:blip r:embed="rId8"/>
                <a:stretch>
                  <a:fillRect l="-1027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1B1153-0AEC-3F42-B538-6DBAA0FDD3B1}"/>
                  </a:ext>
                </a:extLst>
              </p:cNvPr>
              <p:cNvSpPr txBox="1"/>
              <p:nvPr/>
            </p:nvSpPr>
            <p:spPr>
              <a:xfrm>
                <a:off x="4433569" y="2430152"/>
                <a:ext cx="1532214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1B1153-0AEC-3F42-B538-6DBAA0FDD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69" y="2430152"/>
                <a:ext cx="1532214" cy="571247"/>
              </a:xfrm>
              <a:prstGeom prst="rect">
                <a:avLst/>
              </a:prstGeom>
              <a:blipFill>
                <a:blip r:embed="rId9"/>
                <a:stretch>
                  <a:fillRect l="-1639" t="-217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F939C-42DC-7449-815C-A30629C24699}"/>
                  </a:ext>
                </a:extLst>
              </p:cNvPr>
              <p:cNvSpPr txBox="1"/>
              <p:nvPr/>
            </p:nvSpPr>
            <p:spPr>
              <a:xfrm>
                <a:off x="6217980" y="2416160"/>
                <a:ext cx="1043939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F939C-42DC-7449-815C-A30629C24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80" y="2416160"/>
                <a:ext cx="1043939" cy="520463"/>
              </a:xfrm>
              <a:prstGeom prst="rect">
                <a:avLst/>
              </a:prstGeom>
              <a:blipFill>
                <a:blip r:embed="rId10"/>
                <a:stretch>
                  <a:fillRect l="-3614" t="-4762" r="-4819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0AB7B9-822C-5142-9043-328F63EA0EE8}"/>
                  </a:ext>
                </a:extLst>
              </p:cNvPr>
              <p:cNvSpPr txBox="1"/>
              <p:nvPr/>
            </p:nvSpPr>
            <p:spPr>
              <a:xfrm>
                <a:off x="7678356" y="2537891"/>
                <a:ext cx="1043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0AB7B9-822C-5142-9043-328F63EA0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356" y="2537891"/>
                <a:ext cx="1043683" cy="276999"/>
              </a:xfrm>
              <a:prstGeom prst="rect">
                <a:avLst/>
              </a:prstGeom>
              <a:blipFill>
                <a:blip r:embed="rId11"/>
                <a:stretch>
                  <a:fillRect l="-361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BFEE45-A73B-ED4A-A6CE-55E0E549257E}"/>
                  </a:ext>
                </a:extLst>
              </p:cNvPr>
              <p:cNvSpPr txBox="1"/>
              <p:nvPr/>
            </p:nvSpPr>
            <p:spPr>
              <a:xfrm>
                <a:off x="1390320" y="3994214"/>
                <a:ext cx="3084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BFEE45-A73B-ED4A-A6CE-55E0E5492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320" y="3994214"/>
                <a:ext cx="3084371" cy="369332"/>
              </a:xfrm>
              <a:prstGeom prst="rect">
                <a:avLst/>
              </a:prstGeom>
              <a:blipFill>
                <a:blip r:embed="rId12"/>
                <a:stretch>
                  <a:fillRect l="-163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BCEF3E-B687-5E4E-AF04-EAA35A55C016}"/>
                  </a:ext>
                </a:extLst>
              </p:cNvPr>
              <p:cNvSpPr txBox="1"/>
              <p:nvPr/>
            </p:nvSpPr>
            <p:spPr>
              <a:xfrm>
                <a:off x="1403878" y="4489480"/>
                <a:ext cx="3154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BCEF3E-B687-5E4E-AF04-EAA35A55C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878" y="4489480"/>
                <a:ext cx="3154133" cy="369332"/>
              </a:xfrm>
              <a:prstGeom prst="rect">
                <a:avLst/>
              </a:prstGeom>
              <a:blipFill>
                <a:blip r:embed="rId13"/>
                <a:stretch>
                  <a:fillRect l="-160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4DBFC3-45A5-C448-BF17-8EE7FFA90FDA}"/>
                  </a:ext>
                </a:extLst>
              </p:cNvPr>
              <p:cNvSpPr txBox="1"/>
              <p:nvPr/>
            </p:nvSpPr>
            <p:spPr>
              <a:xfrm>
                <a:off x="1422798" y="5007735"/>
                <a:ext cx="3624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4DBFC3-45A5-C448-BF17-8EE7FFA90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798" y="5007735"/>
                <a:ext cx="3624518" cy="369332"/>
              </a:xfrm>
              <a:prstGeom prst="rect">
                <a:avLst/>
              </a:prstGeom>
              <a:blipFill>
                <a:blip r:embed="rId14"/>
                <a:stretch>
                  <a:fillRect l="-1045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C163AF-3A8C-D144-A3EC-DB603975FF4A}"/>
                  </a:ext>
                </a:extLst>
              </p:cNvPr>
              <p:cNvSpPr txBox="1"/>
              <p:nvPr/>
            </p:nvSpPr>
            <p:spPr>
              <a:xfrm>
                <a:off x="1412865" y="5617789"/>
                <a:ext cx="3018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C163AF-3A8C-D144-A3EC-DB603975F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865" y="5617789"/>
                <a:ext cx="3018262" cy="369332"/>
              </a:xfrm>
              <a:prstGeom prst="rect">
                <a:avLst/>
              </a:prstGeom>
              <a:blipFill>
                <a:blip r:embed="rId15"/>
                <a:stretch>
                  <a:fillRect l="-168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D2A64C-DCAD-7E4D-B1F6-3B3681016902}"/>
                  </a:ext>
                </a:extLst>
              </p:cNvPr>
              <p:cNvSpPr txBox="1"/>
              <p:nvPr/>
            </p:nvSpPr>
            <p:spPr>
              <a:xfrm>
                <a:off x="2845087" y="3162179"/>
                <a:ext cx="5583260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D2A64C-DCAD-7E4D-B1F6-3B368101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087" y="3162179"/>
                <a:ext cx="5583260" cy="586699"/>
              </a:xfrm>
              <a:prstGeom prst="rect">
                <a:avLst/>
              </a:prstGeom>
              <a:blipFill>
                <a:blip r:embed="rId16"/>
                <a:stretch>
                  <a:fillRect l="-455" t="-2128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6D4300-7243-2B42-A502-564E7805665C}"/>
                  </a:ext>
                </a:extLst>
              </p:cNvPr>
              <p:cNvSpPr txBox="1"/>
              <p:nvPr/>
            </p:nvSpPr>
            <p:spPr>
              <a:xfrm>
                <a:off x="1396589" y="6231826"/>
                <a:ext cx="54676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the DC gain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 Why is this important?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6D4300-7243-2B42-A502-564E7805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589" y="6231826"/>
                <a:ext cx="5467651" cy="369332"/>
              </a:xfrm>
              <a:prstGeom prst="rect">
                <a:avLst/>
              </a:prstGeom>
              <a:blipFill>
                <a:blip r:embed="rId17"/>
                <a:stretch>
                  <a:fillRect l="-69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19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192644</TotalTime>
  <Words>883</Words>
  <Application>Microsoft Macintosh PowerPoint</Application>
  <PresentationFormat>On-screen Show (4:3)</PresentationFormat>
  <Paragraphs>201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Lecture 13: Building Systems from Other Systems  </vt:lpstr>
      <vt:lpstr>Agenda</vt:lpstr>
      <vt:lpstr>The ”System” Abstraction</vt:lpstr>
      <vt:lpstr>System Abstraction for Reaction Networks</vt:lpstr>
      <vt:lpstr>Box Diagrams</vt:lpstr>
      <vt:lpstr>Properties of Laplace Transforms</vt:lpstr>
      <vt:lpstr>Convolution of Laplace Transforms (Systems in Series)</vt:lpstr>
      <vt:lpstr>Finding Transfer Functions in Diagrams</vt:lpstr>
      <vt:lpstr>Interpreting the Transfer Function</vt:lpstr>
      <vt:lpstr>Adding a Filter</vt:lpstr>
      <vt:lpstr>General Solution</vt:lpstr>
      <vt:lpstr>The Error Signal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3026</cp:revision>
  <dcterms:created xsi:type="dcterms:W3CDTF">2008-11-04T22:35:39Z</dcterms:created>
  <dcterms:modified xsi:type="dcterms:W3CDTF">2022-04-20T03:10:12Z</dcterms:modified>
</cp:coreProperties>
</file>