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484" r:id="rId3"/>
    <p:sldId id="485" r:id="rId4"/>
    <p:sldId id="487" r:id="rId5"/>
    <p:sldId id="488" r:id="rId6"/>
    <p:sldId id="497" r:id="rId7"/>
    <p:sldId id="511" r:id="rId8"/>
    <p:sldId id="500" r:id="rId9"/>
    <p:sldId id="498" r:id="rId10"/>
    <p:sldId id="501" r:id="rId11"/>
    <p:sldId id="514" r:id="rId12"/>
    <p:sldId id="517" r:id="rId13"/>
    <p:sldId id="518" r:id="rId14"/>
    <p:sldId id="515" r:id="rId15"/>
    <p:sldId id="503" r:id="rId16"/>
    <p:sldId id="504" r:id="rId17"/>
    <p:sldId id="512" r:id="rId18"/>
    <p:sldId id="516" r:id="rId19"/>
    <p:sldId id="505" r:id="rId20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0"/>
    <p:restoredTop sz="86407"/>
  </p:normalViewPr>
  <p:slideViewPr>
    <p:cSldViewPr snapToGrid="0" snapToObjects="1">
      <p:cViewPr varScale="1">
        <p:scale>
          <a:sx n="144" d="100"/>
          <a:sy n="144" d="100"/>
        </p:scale>
        <p:origin x="96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4/20/22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4/20/22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Diverse students. Some with bio-backgrounds; some without. Some with CS background; some with very limited. Two separate courses combined because of a substantial shared curriculum.</a:t>
            </a: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the last 3 LT relate to each other?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63017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noise input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68967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7" Type="http://schemas.openxmlformats.org/officeDocument/2006/relationships/image" Target="../media/image44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11" Type="http://schemas.openxmlformats.org/officeDocument/2006/relationships/image" Target="../media/image59.png"/><Relationship Id="rId5" Type="http://schemas.openxmlformats.org/officeDocument/2006/relationships/image" Target="../media/image42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4" Type="http://schemas.openxmlformats.org/officeDocument/2006/relationships/image" Target="../media/image9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11" Type="http://schemas.openxmlformats.org/officeDocument/2006/relationships/image" Target="../media/image35.png"/><Relationship Id="rId5" Type="http://schemas.openxmlformats.org/officeDocument/2006/relationships/image" Target="../media/image16.png"/><Relationship Id="rId10" Type="http://schemas.openxmlformats.org/officeDocument/2006/relationships/image" Target="../media/image34.png"/><Relationship Id="rId4" Type="http://schemas.openxmlformats.org/officeDocument/2006/relationships/image" Target="../media/image32.png"/><Relationship Id="rId9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91.png"/><Relationship Id="rId2" Type="http://schemas.openxmlformats.org/officeDocument/2006/relationships/image" Target="../media/image37.png"/><Relationship Id="rId16" Type="http://schemas.openxmlformats.org/officeDocument/2006/relationships/image" Target="../media/image7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0.png"/><Relationship Id="rId13" Type="http://schemas.openxmlformats.org/officeDocument/2006/relationships/image" Target="../media/image94.png"/><Relationship Id="rId3" Type="http://schemas.openxmlformats.org/officeDocument/2006/relationships/image" Target="../media/image700.png"/><Relationship Id="rId7" Type="http://schemas.openxmlformats.org/officeDocument/2006/relationships/image" Target="../media/image740.png"/><Relationship Id="rId12" Type="http://schemas.openxmlformats.org/officeDocument/2006/relationships/image" Target="../media/image93.png"/><Relationship Id="rId2" Type="http://schemas.openxmlformats.org/officeDocument/2006/relationships/image" Target="../media/image69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2.png"/><Relationship Id="rId11" Type="http://schemas.openxmlformats.org/officeDocument/2006/relationships/image" Target="../media/image780.png"/><Relationship Id="rId5" Type="http://schemas.openxmlformats.org/officeDocument/2006/relationships/image" Target="../media/image720.png"/><Relationship Id="rId15" Type="http://schemas.openxmlformats.org/officeDocument/2006/relationships/image" Target="../media/image96.png"/><Relationship Id="rId10" Type="http://schemas.openxmlformats.org/officeDocument/2006/relationships/image" Target="../media/image770.png"/><Relationship Id="rId4" Type="http://schemas.openxmlformats.org/officeDocument/2006/relationships/image" Target="../media/image910.png"/><Relationship Id="rId9" Type="http://schemas.openxmlformats.org/officeDocument/2006/relationships/image" Target="../media/image760.png"/><Relationship Id="rId14" Type="http://schemas.openxmlformats.org/officeDocument/2006/relationships/image" Target="../media/image9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108.png"/><Relationship Id="rId18" Type="http://schemas.openxmlformats.org/officeDocument/2006/relationships/image" Target="../media/image113.png"/><Relationship Id="rId3" Type="http://schemas.openxmlformats.org/officeDocument/2006/relationships/image" Target="../media/image98.png"/><Relationship Id="rId21" Type="http://schemas.openxmlformats.org/officeDocument/2006/relationships/image" Target="../media/image116.png"/><Relationship Id="rId7" Type="http://schemas.openxmlformats.org/officeDocument/2006/relationships/image" Target="../media/image102.png"/><Relationship Id="rId12" Type="http://schemas.openxmlformats.org/officeDocument/2006/relationships/image" Target="../media/image107.png"/><Relationship Id="rId17" Type="http://schemas.openxmlformats.org/officeDocument/2006/relationships/image" Target="../media/image112.png"/><Relationship Id="rId2" Type="http://schemas.openxmlformats.org/officeDocument/2006/relationships/image" Target="../media/image97.png"/><Relationship Id="rId16" Type="http://schemas.openxmlformats.org/officeDocument/2006/relationships/image" Target="../media/image111.png"/><Relationship Id="rId20" Type="http://schemas.openxmlformats.org/officeDocument/2006/relationships/image" Target="../media/image1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1.png"/><Relationship Id="rId11" Type="http://schemas.openxmlformats.org/officeDocument/2006/relationships/image" Target="../media/image106.png"/><Relationship Id="rId5" Type="http://schemas.openxmlformats.org/officeDocument/2006/relationships/image" Target="../media/image100.png"/><Relationship Id="rId15" Type="http://schemas.openxmlformats.org/officeDocument/2006/relationships/image" Target="../media/image110.png"/><Relationship Id="rId10" Type="http://schemas.openxmlformats.org/officeDocument/2006/relationships/image" Target="../media/image105.png"/><Relationship Id="rId19" Type="http://schemas.openxmlformats.org/officeDocument/2006/relationships/image" Target="../media/image114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Relationship Id="rId14" Type="http://schemas.openxmlformats.org/officeDocument/2006/relationships/image" Target="../media/image10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2.png"/><Relationship Id="rId7" Type="http://schemas.openxmlformats.org/officeDocument/2006/relationships/image" Target="../media/image3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3.png"/><Relationship Id="rId3" Type="http://schemas.openxmlformats.org/officeDocument/2006/relationships/image" Target="../media/image37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Relationship Id="rId14" Type="http://schemas.openxmlformats.org/officeDocument/2006/relationships/image" Target="../media/image8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26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5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11" Type="http://schemas.openxmlformats.org/officeDocument/2006/relationships/image" Target="NULL"/><Relationship Id="rId24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NULL"/><Relationship Id="rId27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0.png"/><Relationship Id="rId13" Type="http://schemas.openxmlformats.org/officeDocument/2006/relationships/image" Target="../media/image4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12" Type="http://schemas.openxmlformats.org/officeDocument/2006/relationships/image" Target="../media/image4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9.png"/><Relationship Id="rId11" Type="http://schemas.openxmlformats.org/officeDocument/2006/relationships/image" Target="../media/image39.png"/><Relationship Id="rId5" Type="http://schemas.openxmlformats.org/officeDocument/2006/relationships/image" Target="../media/image88.png"/><Relationship Id="rId10" Type="http://schemas.openxmlformats.org/officeDocument/2006/relationships/image" Target="../media/image38.png"/><Relationship Id="rId4" Type="http://schemas.openxmlformats.org/officeDocument/2006/relationships/image" Target="../media/image87.png"/><Relationship Id="rId9" Type="http://schemas.openxmlformats.org/officeDocument/2006/relationships/image" Target="../media/image64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16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4" Type="http://schemas.openxmlformats.org/officeDocument/2006/relationships/image" Target="../media/image9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381000" y="517216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BIOE 498 / BIOE 599 </a:t>
            </a:r>
            <a:br>
              <a:rPr lang="en-US" sz="3200" b="1" dirty="0"/>
            </a:br>
            <a:r>
              <a:rPr lang="en-US" sz="3200" b="1" i="1" dirty="0"/>
              <a:t>Advanced Biological Control Systems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Lecture 13</a:t>
            </a:r>
            <a:r>
              <a:rPr lang="en-US" sz="3200" b="1"/>
              <a:t>: </a:t>
            </a:r>
            <a:r>
              <a:rPr lang="en-US" sz="3200" b="1" u="sng"/>
              <a:t>Control Systems</a:t>
            </a:r>
            <a:br>
              <a:rPr lang="en-US" b="1" dirty="0"/>
            </a:br>
            <a:br>
              <a:rPr lang="en-US" b="1" dirty="0"/>
            </a:br>
            <a:endParaRPr i="1"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381000" y="3611071"/>
            <a:ext cx="8382000" cy="223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Joseph L. Hellerstein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eScience Institute, Computer Science &amp; Engineering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Allen School of Computer Science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 err="1"/>
              <a:t>BioEngineering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346CC-9AC9-B142-906D-46990FD18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the Transfer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17F670-3C34-6543-BCB5-C00E57CF83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2E26475-2199-2C45-BEFB-3A2DAD6B6B02}"/>
              </a:ext>
            </a:extLst>
          </p:cNvPr>
          <p:cNvGrpSpPr/>
          <p:nvPr/>
        </p:nvGrpSpPr>
        <p:grpSpPr>
          <a:xfrm>
            <a:off x="3470087" y="1092334"/>
            <a:ext cx="3462995" cy="751576"/>
            <a:chOff x="5163950" y="1948269"/>
            <a:chExt cx="3462995" cy="75157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DE42088-4A1B-614F-B338-6ADB347AEE11}"/>
                </a:ext>
              </a:extLst>
            </p:cNvPr>
            <p:cNvGrpSpPr/>
            <p:nvPr/>
          </p:nvGrpSpPr>
          <p:grpSpPr>
            <a:xfrm>
              <a:off x="5163950" y="1948269"/>
              <a:ext cx="3462995" cy="751576"/>
              <a:chOff x="-153130" y="3657174"/>
              <a:chExt cx="3897552" cy="757649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9138658-E25E-AE40-B4AB-228EDB7A76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2725" y="3765776"/>
                <a:ext cx="724323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62EC3323-D632-0846-A538-18CE6BDD2E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53130" y="4121572"/>
                <a:ext cx="1076535" cy="9129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57BF4E-F6CD-2949-99E9-3DAE9EEE3E69}"/>
                  </a:ext>
                </a:extLst>
              </p:cNvPr>
              <p:cNvSpPr txBox="1"/>
              <p:nvPr/>
            </p:nvSpPr>
            <p:spPr>
              <a:xfrm>
                <a:off x="338982" y="3657174"/>
                <a:ext cx="4347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S1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F1C07BC-573E-3847-8861-58C3CFD332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88110" y="3774743"/>
                <a:ext cx="724323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85AA2224-86F5-FE4C-927B-882E5EC97351}"/>
                  </a:ext>
                </a:extLst>
              </p:cNvPr>
              <p:cNvCxnSpPr>
                <a:cxnSpLocks/>
                <a:stCxn id="8" idx="3"/>
                <a:endCxn id="11" idx="1"/>
              </p:cNvCxnSpPr>
              <p:nvPr/>
            </p:nvCxnSpPr>
            <p:spPr>
              <a:xfrm>
                <a:off x="1687048" y="4085816"/>
                <a:ext cx="701062" cy="8967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5DCCF7-0E95-4A47-BA77-A930F9153B7E}"/>
                  </a:ext>
                </a:extLst>
              </p:cNvPr>
              <p:cNvSpPr txBox="1"/>
              <p:nvPr/>
            </p:nvSpPr>
            <p:spPr>
              <a:xfrm>
                <a:off x="1821047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S2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EBADEEA-2D21-544D-A18D-9140561CBB0E}"/>
                  </a:ext>
                </a:extLst>
              </p:cNvPr>
              <p:cNvSpPr txBox="1"/>
              <p:nvPr/>
            </p:nvSpPr>
            <p:spPr>
              <a:xfrm>
                <a:off x="3309688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S3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6963F6C3-D419-2340-AB0E-86603A1B4864}"/>
                    </a:ext>
                  </a:extLst>
                </p:cNvPr>
                <p:cNvSpPr/>
                <p:nvPr/>
              </p:nvSpPr>
              <p:spPr>
                <a:xfrm>
                  <a:off x="6100671" y="2145752"/>
                  <a:ext cx="8225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D14E4D2-B5CF-7449-85E0-078A5116D3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0671" y="2145752"/>
                  <a:ext cx="82259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5B3EE92-61DB-3848-ACA8-76D65094AA24}"/>
                    </a:ext>
                  </a:extLst>
                </p:cNvPr>
                <p:cNvSpPr/>
                <p:nvPr/>
              </p:nvSpPr>
              <p:spPr>
                <a:xfrm>
                  <a:off x="7330454" y="2145752"/>
                  <a:ext cx="73496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5B3EE92-61DB-3848-ACA8-76D65094AA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0454" y="2145752"/>
                  <a:ext cx="734965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5172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782600-1FE5-684C-94EB-CF42641086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65648" y="1199267"/>
                <a:ext cx="929931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782600-1FE5-684C-94EB-CF42641086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648" y="1199267"/>
                <a:ext cx="929931" cy="6349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141A13-A2B5-3A43-B0EB-5C84C933EA8A}"/>
              </a:ext>
            </a:extLst>
          </p:cNvPr>
          <p:cNvCxnSpPr>
            <a:cxnSpLocks/>
          </p:cNvCxnSpPr>
          <p:nvPr/>
        </p:nvCxnSpPr>
        <p:spPr>
          <a:xfrm>
            <a:off x="1319854" y="1526767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3270E9A-0775-0043-8E32-F244DF7C1B36}"/>
              </a:ext>
            </a:extLst>
          </p:cNvPr>
          <p:cNvSpPr/>
          <p:nvPr/>
        </p:nvSpPr>
        <p:spPr>
          <a:xfrm>
            <a:off x="1961965" y="1384909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6B9CBD20-3EB0-1C43-BC17-2F96CFE28994}"/>
              </a:ext>
            </a:extLst>
          </p:cNvPr>
          <p:cNvCxnSpPr>
            <a:cxnSpLocks/>
            <a:stCxn id="7" idx="3"/>
            <a:endCxn id="17" idx="4"/>
          </p:cNvCxnSpPr>
          <p:nvPr/>
        </p:nvCxnSpPr>
        <p:spPr>
          <a:xfrm flipH="1">
            <a:off x="2112886" y="1474483"/>
            <a:ext cx="4258670" cy="212266"/>
          </a:xfrm>
          <a:prstGeom prst="bentConnector4">
            <a:avLst>
              <a:gd name="adj1" fmla="val -5368"/>
              <a:gd name="adj2" fmla="val 308071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0E86726-38B7-B647-B834-858262632A61}"/>
              </a:ext>
            </a:extLst>
          </p:cNvPr>
          <p:cNvCxnSpPr>
            <a:cxnSpLocks/>
            <a:stCxn id="17" idx="6"/>
          </p:cNvCxnSpPr>
          <p:nvPr/>
        </p:nvCxnSpPr>
        <p:spPr>
          <a:xfrm flipV="1">
            <a:off x="2263806" y="1528715"/>
            <a:ext cx="256142" cy="7114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DC886-D458-AD48-931B-D49C358CE348}"/>
                  </a:ext>
                </a:extLst>
              </p:cNvPr>
              <p:cNvSpPr txBox="1"/>
              <p:nvPr/>
            </p:nvSpPr>
            <p:spPr>
              <a:xfrm>
                <a:off x="1845376" y="1822047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DC886-D458-AD48-931B-D49C358CE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376" y="1822047"/>
                <a:ext cx="237244" cy="276999"/>
              </a:xfrm>
              <a:prstGeom prst="rect">
                <a:avLst/>
              </a:prstGeom>
              <a:blipFill>
                <a:blip r:embed="rId7"/>
                <a:stretch>
                  <a:fillRect l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868738-050D-F444-BE1D-540FAC487EEA}"/>
              </a:ext>
            </a:extLst>
          </p:cNvPr>
          <p:cNvCxnSpPr>
            <a:cxnSpLocks/>
          </p:cNvCxnSpPr>
          <p:nvPr/>
        </p:nvCxnSpPr>
        <p:spPr>
          <a:xfrm>
            <a:off x="6390011" y="1474483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285B7BD-BC52-A24E-AE40-CC06AAA1C4EC}"/>
              </a:ext>
            </a:extLst>
          </p:cNvPr>
          <p:cNvSpPr txBox="1"/>
          <p:nvPr/>
        </p:nvSpPr>
        <p:spPr>
          <a:xfrm>
            <a:off x="1233502" y="1115347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FE59FC-9317-9446-91C8-7F010968841E}"/>
              </a:ext>
            </a:extLst>
          </p:cNvPr>
          <p:cNvSpPr txBox="1"/>
          <p:nvPr/>
        </p:nvSpPr>
        <p:spPr>
          <a:xfrm>
            <a:off x="2455531" y="800578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Controller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A2E8B3-7F2E-6044-BA63-F25E8F59E4D5}"/>
              </a:ext>
            </a:extLst>
          </p:cNvPr>
          <p:cNvSpPr txBox="1"/>
          <p:nvPr/>
        </p:nvSpPr>
        <p:spPr>
          <a:xfrm>
            <a:off x="2201881" y="110881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3D598CE-2343-EB46-8606-1DE1CFFDBB6C}"/>
                  </a:ext>
                </a:extLst>
              </p:cNvPr>
              <p:cNvSpPr txBox="1"/>
              <p:nvPr/>
            </p:nvSpPr>
            <p:spPr>
              <a:xfrm>
                <a:off x="266546" y="2416160"/>
                <a:ext cx="3703065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3D598CE-2343-EB46-8606-1DE1CFFDB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46" y="2416160"/>
                <a:ext cx="3703065" cy="586699"/>
              </a:xfrm>
              <a:prstGeom prst="rect">
                <a:avLst/>
              </a:prstGeom>
              <a:blipFill>
                <a:blip r:embed="rId8"/>
                <a:stretch>
                  <a:fillRect l="-1027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1B1153-0AEC-3F42-B538-6DBAA0FDD3B1}"/>
                  </a:ext>
                </a:extLst>
              </p:cNvPr>
              <p:cNvSpPr txBox="1"/>
              <p:nvPr/>
            </p:nvSpPr>
            <p:spPr>
              <a:xfrm>
                <a:off x="4433569" y="2430152"/>
                <a:ext cx="1532214" cy="5712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1B1153-0AEC-3F42-B538-6DBAA0FDD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569" y="2430152"/>
                <a:ext cx="1532214" cy="571247"/>
              </a:xfrm>
              <a:prstGeom prst="rect">
                <a:avLst/>
              </a:prstGeom>
              <a:blipFill>
                <a:blip r:embed="rId9"/>
                <a:stretch>
                  <a:fillRect l="-1639" t="-217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BDF939C-42DC-7449-815C-A30629C24699}"/>
                  </a:ext>
                </a:extLst>
              </p:cNvPr>
              <p:cNvSpPr txBox="1"/>
              <p:nvPr/>
            </p:nvSpPr>
            <p:spPr>
              <a:xfrm>
                <a:off x="6217980" y="2416160"/>
                <a:ext cx="1043939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BDF939C-42DC-7449-815C-A30629C24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7980" y="2416160"/>
                <a:ext cx="1043939" cy="520463"/>
              </a:xfrm>
              <a:prstGeom prst="rect">
                <a:avLst/>
              </a:prstGeom>
              <a:blipFill>
                <a:blip r:embed="rId10"/>
                <a:stretch>
                  <a:fillRect l="-3614" t="-4762" r="-4819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10AB7B9-822C-5142-9043-328F63EA0EE8}"/>
                  </a:ext>
                </a:extLst>
              </p:cNvPr>
              <p:cNvSpPr txBox="1"/>
              <p:nvPr/>
            </p:nvSpPr>
            <p:spPr>
              <a:xfrm>
                <a:off x="7678356" y="2537891"/>
                <a:ext cx="10436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10AB7B9-822C-5142-9043-328F63EA0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356" y="2537891"/>
                <a:ext cx="1043683" cy="276999"/>
              </a:xfrm>
              <a:prstGeom prst="rect">
                <a:avLst/>
              </a:prstGeom>
              <a:blipFill>
                <a:blip r:embed="rId11"/>
                <a:stretch>
                  <a:fillRect l="-3614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7BFEE45-A73B-ED4A-A6CE-55E0E549257E}"/>
                  </a:ext>
                </a:extLst>
              </p:cNvPr>
              <p:cNvSpPr txBox="1"/>
              <p:nvPr/>
            </p:nvSpPr>
            <p:spPr>
              <a:xfrm>
                <a:off x="1390320" y="3994214"/>
                <a:ext cx="30843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What are the poles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7BFEE45-A73B-ED4A-A6CE-55E0E5492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320" y="3994214"/>
                <a:ext cx="3084371" cy="369332"/>
              </a:xfrm>
              <a:prstGeom prst="rect">
                <a:avLst/>
              </a:prstGeom>
              <a:blipFill>
                <a:blip r:embed="rId12"/>
                <a:stretch>
                  <a:fillRect l="-1639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0BCEF3E-B687-5E4E-AF04-EAA35A55C016}"/>
                  </a:ext>
                </a:extLst>
              </p:cNvPr>
              <p:cNvSpPr txBox="1"/>
              <p:nvPr/>
            </p:nvSpPr>
            <p:spPr>
              <a:xfrm>
                <a:off x="1403878" y="4489480"/>
                <a:ext cx="31541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What are the poles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0BCEF3E-B687-5E4E-AF04-EAA35A55C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878" y="4489480"/>
                <a:ext cx="3154133" cy="369332"/>
              </a:xfrm>
              <a:prstGeom prst="rect">
                <a:avLst/>
              </a:prstGeom>
              <a:blipFill>
                <a:blip r:embed="rId13"/>
                <a:stretch>
                  <a:fillRect l="-1600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94DBFC3-45A5-C448-BF17-8EE7FFA90FDA}"/>
                  </a:ext>
                </a:extLst>
              </p:cNvPr>
              <p:cNvSpPr txBox="1"/>
              <p:nvPr/>
            </p:nvSpPr>
            <p:spPr>
              <a:xfrm>
                <a:off x="1422798" y="5007735"/>
                <a:ext cx="36245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What are the poles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94DBFC3-45A5-C448-BF17-8EE7FFA90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798" y="5007735"/>
                <a:ext cx="3624518" cy="369332"/>
              </a:xfrm>
              <a:prstGeom prst="rect">
                <a:avLst/>
              </a:prstGeom>
              <a:blipFill>
                <a:blip r:embed="rId14"/>
                <a:stretch>
                  <a:fillRect l="-1045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EC163AF-3A8C-D144-A3EC-DB603975FF4A}"/>
                  </a:ext>
                </a:extLst>
              </p:cNvPr>
              <p:cNvSpPr txBox="1"/>
              <p:nvPr/>
            </p:nvSpPr>
            <p:spPr>
              <a:xfrm>
                <a:off x="1412865" y="5617789"/>
                <a:ext cx="3018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What are the poles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EC163AF-3A8C-D144-A3EC-DB603975F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865" y="5617789"/>
                <a:ext cx="3018262" cy="369332"/>
              </a:xfrm>
              <a:prstGeom prst="rect">
                <a:avLst/>
              </a:prstGeom>
              <a:blipFill>
                <a:blip r:embed="rId15"/>
                <a:stretch>
                  <a:fillRect l="-1681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CD2A64C-DCAD-7E4D-B1F6-3B3681016902}"/>
                  </a:ext>
                </a:extLst>
              </p:cNvPr>
              <p:cNvSpPr txBox="1"/>
              <p:nvPr/>
            </p:nvSpPr>
            <p:spPr>
              <a:xfrm>
                <a:off x="2845087" y="3162179"/>
                <a:ext cx="5583260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CD2A64C-DCAD-7E4D-B1F6-3B3681016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087" y="3162179"/>
                <a:ext cx="5583260" cy="586699"/>
              </a:xfrm>
              <a:prstGeom prst="rect">
                <a:avLst/>
              </a:prstGeom>
              <a:blipFill>
                <a:blip r:embed="rId16"/>
                <a:stretch>
                  <a:fillRect l="-455" t="-2128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96D4300-7243-2B42-A502-564E7805665C}"/>
                  </a:ext>
                </a:extLst>
              </p:cNvPr>
              <p:cNvSpPr txBox="1"/>
              <p:nvPr/>
            </p:nvSpPr>
            <p:spPr>
              <a:xfrm>
                <a:off x="1396589" y="6231826"/>
                <a:ext cx="54676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What is the DC gain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US" dirty="0"/>
                  <a:t> Why is this important?</a:t>
                </a: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96D4300-7243-2B42-A502-564E78056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589" y="6231826"/>
                <a:ext cx="5467651" cy="369332"/>
              </a:xfrm>
              <a:prstGeom prst="rect">
                <a:avLst/>
              </a:prstGeom>
              <a:blipFill>
                <a:blip r:embed="rId17"/>
                <a:stretch>
                  <a:fillRect l="-694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7193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Control System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071E2E-A15E-5D4F-876F-77FA41845D53}"/>
              </a:ext>
            </a:extLst>
          </p:cNvPr>
          <p:cNvSpPr>
            <a:spLocks noChangeAspect="1"/>
          </p:cNvSpPr>
          <p:nvPr/>
        </p:nvSpPr>
        <p:spPr>
          <a:xfrm>
            <a:off x="5464710" y="1908762"/>
            <a:ext cx="643565" cy="634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376869A-F792-4646-99AB-D5CD5BD1CE0D}"/>
              </a:ext>
            </a:extLst>
          </p:cNvPr>
          <p:cNvCxnSpPr>
            <a:cxnSpLocks/>
            <a:stCxn id="15" idx="3"/>
            <a:endCxn id="8" idx="1"/>
          </p:cNvCxnSpPr>
          <p:nvPr/>
        </p:nvCxnSpPr>
        <p:spPr>
          <a:xfrm>
            <a:off x="4498759" y="2226236"/>
            <a:ext cx="965951" cy="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546971-AF83-4F46-89B6-E357F43182BC}"/>
              </a:ext>
            </a:extLst>
          </p:cNvPr>
          <p:cNvCxnSpPr>
            <a:cxnSpLocks/>
          </p:cNvCxnSpPr>
          <p:nvPr/>
        </p:nvCxnSpPr>
        <p:spPr>
          <a:xfrm flipV="1">
            <a:off x="6108275" y="2220800"/>
            <a:ext cx="1153659" cy="10873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5734823-CECB-A84E-9295-8008C28AD274}"/>
                  </a:ext>
                </a:extLst>
              </p:cNvPr>
              <p:cNvSpPr/>
              <p:nvPr/>
            </p:nvSpPr>
            <p:spPr>
              <a:xfrm>
                <a:off x="5409988" y="1998913"/>
                <a:ext cx="7120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5734823-CECB-A84E-9295-8008C28AD2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9988" y="1998913"/>
                <a:ext cx="712054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968C8BC-6466-334D-A6BD-3246A69BD8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68828" y="1908761"/>
                <a:ext cx="929931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968C8BC-6466-334D-A6BD-3246A69BD8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8828" y="1908761"/>
                <a:ext cx="929931" cy="6349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A02FF2D-409D-964A-BE3F-E9E9CBEF9577}"/>
              </a:ext>
            </a:extLst>
          </p:cNvPr>
          <p:cNvCxnSpPr>
            <a:cxnSpLocks/>
          </p:cNvCxnSpPr>
          <p:nvPr/>
        </p:nvCxnSpPr>
        <p:spPr>
          <a:xfrm flipV="1">
            <a:off x="1786127" y="2230684"/>
            <a:ext cx="644896" cy="380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B347B6B5-EAC9-EB4C-AB54-3E419CC5B102}"/>
              </a:ext>
            </a:extLst>
          </p:cNvPr>
          <p:cNvSpPr/>
          <p:nvPr/>
        </p:nvSpPr>
        <p:spPr>
          <a:xfrm>
            <a:off x="2450237" y="2057560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95EA6E0D-2A7E-784C-8661-1403A42B4261}"/>
              </a:ext>
            </a:extLst>
          </p:cNvPr>
          <p:cNvCxnSpPr>
            <a:cxnSpLocks/>
            <a:stCxn id="8" idx="3"/>
            <a:endCxn id="17" idx="4"/>
          </p:cNvCxnSpPr>
          <p:nvPr/>
        </p:nvCxnSpPr>
        <p:spPr>
          <a:xfrm flipH="1">
            <a:off x="2601158" y="2226237"/>
            <a:ext cx="3507117" cy="133163"/>
          </a:xfrm>
          <a:prstGeom prst="bentConnector4">
            <a:avLst>
              <a:gd name="adj1" fmla="val -6518"/>
              <a:gd name="adj2" fmla="val 1156757"/>
            </a:avLst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AA30DC2-055F-7A41-B0CB-BA4390C5CEC3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2752078" y="2208480"/>
            <a:ext cx="860854" cy="950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20C9DC-9959-B347-B0E4-3CD46F827877}"/>
                  </a:ext>
                </a:extLst>
              </p:cNvPr>
              <p:cNvSpPr txBox="1"/>
              <p:nvPr/>
            </p:nvSpPr>
            <p:spPr>
              <a:xfrm>
                <a:off x="2333648" y="2531143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20C9DC-9959-B347-B0E4-3CD46F827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648" y="2531143"/>
                <a:ext cx="237244" cy="276999"/>
              </a:xfrm>
              <a:prstGeom prst="rect">
                <a:avLst/>
              </a:prstGeom>
              <a:blipFill>
                <a:blip r:embed="rId4"/>
                <a:stretch>
                  <a:fillRect l="-5000" r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41E19E86-608C-DB4F-8611-7EC3EA9AEBA9}"/>
              </a:ext>
            </a:extLst>
          </p:cNvPr>
          <p:cNvSpPr txBox="1"/>
          <p:nvPr/>
        </p:nvSpPr>
        <p:spPr>
          <a:xfrm>
            <a:off x="3545493" y="2538691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Controller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47658B7-F611-DC44-8AE7-83B0B9A01A48}"/>
                  </a:ext>
                </a:extLst>
              </p:cNvPr>
              <p:cNvSpPr/>
              <p:nvPr/>
            </p:nvSpPr>
            <p:spPr>
              <a:xfrm>
                <a:off x="1679814" y="1764812"/>
                <a:ext cx="716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47658B7-F611-DC44-8AE7-83B0B9A01A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814" y="1764812"/>
                <a:ext cx="716863" cy="369332"/>
              </a:xfrm>
              <a:prstGeom prst="rect">
                <a:avLst/>
              </a:prstGeom>
              <a:blipFill>
                <a:blip r:embed="rId5"/>
                <a:stretch>
                  <a:fillRect b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00B58E68-E027-4E49-9A67-F8595853859B}"/>
              </a:ext>
            </a:extLst>
          </p:cNvPr>
          <p:cNvSpPr txBox="1"/>
          <p:nvPr/>
        </p:nvSpPr>
        <p:spPr>
          <a:xfrm>
            <a:off x="1408907" y="1308717"/>
            <a:ext cx="1050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Reference</a:t>
            </a:r>
          </a:p>
          <a:p>
            <a:pPr algn="ctr"/>
            <a:r>
              <a:rPr lang="en-US" sz="1400" b="1" dirty="0"/>
              <a:t>Input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C450A20-77A6-2544-A898-34E53139A6E7}"/>
                  </a:ext>
                </a:extLst>
              </p:cNvPr>
              <p:cNvSpPr/>
              <p:nvPr/>
            </p:nvSpPr>
            <p:spPr>
              <a:xfrm>
                <a:off x="2728862" y="1775169"/>
                <a:ext cx="716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C450A20-77A6-2544-A898-34E53139A6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862" y="1775169"/>
                <a:ext cx="716863" cy="369332"/>
              </a:xfrm>
              <a:prstGeom prst="rect">
                <a:avLst/>
              </a:prstGeom>
              <a:blipFill>
                <a:blip r:embed="rId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467AE80-FA5F-BF4D-87A6-86284A8B469A}"/>
                  </a:ext>
                </a:extLst>
              </p:cNvPr>
              <p:cNvSpPr/>
              <p:nvPr/>
            </p:nvSpPr>
            <p:spPr>
              <a:xfrm>
                <a:off x="4586163" y="1805289"/>
                <a:ext cx="7164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467AE80-FA5F-BF4D-87A6-86284A8B46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163" y="1805289"/>
                <a:ext cx="716478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BBB10F0-9877-9341-88F1-BCB6F82398E7}"/>
                  </a:ext>
                </a:extLst>
              </p:cNvPr>
              <p:cNvSpPr/>
              <p:nvPr/>
            </p:nvSpPr>
            <p:spPr>
              <a:xfrm>
                <a:off x="6445953" y="1794573"/>
                <a:ext cx="7164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BBB10F0-9877-9341-88F1-BCB6F82398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953" y="1794573"/>
                <a:ext cx="716478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08CD1D59-2465-7B42-AA57-7F407C1C0DD5}"/>
              </a:ext>
            </a:extLst>
          </p:cNvPr>
          <p:cNvSpPr txBox="1"/>
          <p:nvPr/>
        </p:nvSpPr>
        <p:spPr>
          <a:xfrm>
            <a:off x="5366182" y="2595968"/>
            <a:ext cx="8226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System</a:t>
            </a:r>
          </a:p>
          <a:p>
            <a:pPr algn="ctr"/>
            <a:r>
              <a:rPr lang="en-US" sz="1400" b="1" dirty="0"/>
              <a:t>Under</a:t>
            </a:r>
          </a:p>
          <a:p>
            <a:pPr algn="ctr"/>
            <a:r>
              <a:rPr lang="en-US" sz="1400" b="1" dirty="0"/>
              <a:t>Control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8A21F7F-C7A7-0747-938E-BD37739D7B9F}"/>
              </a:ext>
            </a:extLst>
          </p:cNvPr>
          <p:cNvSpPr txBox="1"/>
          <p:nvPr/>
        </p:nvSpPr>
        <p:spPr>
          <a:xfrm>
            <a:off x="6209200" y="1308717"/>
            <a:ext cx="1019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Measured</a:t>
            </a:r>
          </a:p>
          <a:p>
            <a:pPr algn="ctr"/>
            <a:r>
              <a:rPr lang="en-US" sz="1400" b="1" dirty="0"/>
              <a:t>Output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8C9185A-27AC-834E-BB9D-B59BC4B3A836}"/>
              </a:ext>
            </a:extLst>
          </p:cNvPr>
          <p:cNvSpPr txBox="1"/>
          <p:nvPr/>
        </p:nvSpPr>
        <p:spPr>
          <a:xfrm>
            <a:off x="2700544" y="1248129"/>
            <a:ext cx="821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Control</a:t>
            </a:r>
          </a:p>
          <a:p>
            <a:pPr algn="ctr"/>
            <a:r>
              <a:rPr lang="en-US" sz="1400" b="1" dirty="0"/>
              <a:t>Error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BE22454-B627-3A47-A0ED-72107C15F46A}"/>
              </a:ext>
            </a:extLst>
          </p:cNvPr>
          <p:cNvSpPr txBox="1"/>
          <p:nvPr/>
        </p:nvSpPr>
        <p:spPr>
          <a:xfrm>
            <a:off x="4543976" y="1307111"/>
            <a:ext cx="821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Control</a:t>
            </a:r>
          </a:p>
          <a:p>
            <a:pPr algn="ctr"/>
            <a:r>
              <a:rPr lang="en-US" sz="1400" b="1" dirty="0"/>
              <a:t>Input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0F9EFA4-48E1-AE46-83ED-E1611B6BDF75}"/>
                  </a:ext>
                </a:extLst>
              </p:cNvPr>
              <p:cNvSpPr txBox="1"/>
              <p:nvPr/>
            </p:nvSpPr>
            <p:spPr>
              <a:xfrm>
                <a:off x="2045120" y="4126479"/>
                <a:ext cx="3419590" cy="744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0F9EFA4-48E1-AE46-83ED-E1611B6BD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120" y="4126479"/>
                <a:ext cx="3419590" cy="744243"/>
              </a:xfrm>
              <a:prstGeom prst="rect">
                <a:avLst/>
              </a:prstGeom>
              <a:blipFill>
                <a:blip r:embed="rId9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FE9168B6-4009-CB41-97E8-27D95AABEB15}"/>
              </a:ext>
            </a:extLst>
          </p:cNvPr>
          <p:cNvSpPr txBox="1"/>
          <p:nvPr/>
        </p:nvSpPr>
        <p:spPr>
          <a:xfrm>
            <a:off x="1974688" y="5353003"/>
            <a:ext cx="4896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will use this terminology and notation.</a:t>
            </a:r>
          </a:p>
        </p:txBody>
      </p:sp>
    </p:spTree>
    <p:extLst>
      <p:ext uri="{BB962C8B-B14F-4D97-AF65-F5344CB8AC3E}">
        <p14:creationId xmlns:p14="http://schemas.microsoft.com/office/powerpoint/2010/main" val="302751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Noise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071E2E-A15E-5D4F-876F-77FA41845D53}"/>
              </a:ext>
            </a:extLst>
          </p:cNvPr>
          <p:cNvSpPr>
            <a:spLocks noChangeAspect="1"/>
          </p:cNvSpPr>
          <p:nvPr/>
        </p:nvSpPr>
        <p:spPr>
          <a:xfrm>
            <a:off x="5174235" y="2095193"/>
            <a:ext cx="643565" cy="634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376869A-F792-4646-99AB-D5CD5BD1CE0D}"/>
              </a:ext>
            </a:extLst>
          </p:cNvPr>
          <p:cNvCxnSpPr>
            <a:cxnSpLocks/>
            <a:stCxn id="15" idx="3"/>
            <a:endCxn id="8" idx="1"/>
          </p:cNvCxnSpPr>
          <p:nvPr/>
        </p:nvCxnSpPr>
        <p:spPr>
          <a:xfrm>
            <a:off x="4208284" y="2412667"/>
            <a:ext cx="965951" cy="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546971-AF83-4F46-89B6-E357F43182BC}"/>
              </a:ext>
            </a:extLst>
          </p:cNvPr>
          <p:cNvCxnSpPr>
            <a:cxnSpLocks/>
            <a:stCxn id="6" idx="3"/>
            <a:endCxn id="26" idx="2"/>
          </p:cNvCxnSpPr>
          <p:nvPr/>
        </p:nvCxnSpPr>
        <p:spPr>
          <a:xfrm>
            <a:off x="5831567" y="2370010"/>
            <a:ext cx="341667" cy="711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5734823-CECB-A84E-9295-8008C28AD274}"/>
                  </a:ext>
                </a:extLst>
              </p:cNvPr>
              <p:cNvSpPr/>
              <p:nvPr/>
            </p:nvSpPr>
            <p:spPr>
              <a:xfrm>
                <a:off x="5119513" y="2185344"/>
                <a:ext cx="7120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5734823-CECB-A84E-9295-8008C28AD2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513" y="2185344"/>
                <a:ext cx="712054" cy="369332"/>
              </a:xfrm>
              <a:prstGeom prst="rect">
                <a:avLst/>
              </a:prstGeom>
              <a:blipFill>
                <a:blip r:embed="rId2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968C8BC-6466-334D-A6BD-3246A69BD8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78353" y="2095192"/>
                <a:ext cx="929931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968C8BC-6466-334D-A6BD-3246A69BD8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353" y="2095192"/>
                <a:ext cx="929931" cy="6349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A02FF2D-409D-964A-BE3F-E9E9CBEF9577}"/>
              </a:ext>
            </a:extLst>
          </p:cNvPr>
          <p:cNvCxnSpPr>
            <a:cxnSpLocks/>
          </p:cNvCxnSpPr>
          <p:nvPr/>
        </p:nvCxnSpPr>
        <p:spPr>
          <a:xfrm flipV="1">
            <a:off x="1495652" y="2417115"/>
            <a:ext cx="644896" cy="380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B347B6B5-EAC9-EB4C-AB54-3E419CC5B102}"/>
              </a:ext>
            </a:extLst>
          </p:cNvPr>
          <p:cNvSpPr/>
          <p:nvPr/>
        </p:nvSpPr>
        <p:spPr>
          <a:xfrm>
            <a:off x="2159762" y="2243991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95EA6E0D-2A7E-784C-8661-1403A42B4261}"/>
              </a:ext>
            </a:extLst>
          </p:cNvPr>
          <p:cNvCxnSpPr>
            <a:cxnSpLocks/>
            <a:stCxn id="32" idx="2"/>
            <a:endCxn id="17" idx="4"/>
          </p:cNvCxnSpPr>
          <p:nvPr/>
        </p:nvCxnSpPr>
        <p:spPr>
          <a:xfrm rot="5400000">
            <a:off x="4474252" y="186768"/>
            <a:ext cx="195495" cy="4522631"/>
          </a:xfrm>
          <a:prstGeom prst="bentConnector3">
            <a:avLst>
              <a:gd name="adj1" fmla="val 430367"/>
            </a:avLst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AA30DC2-055F-7A41-B0CB-BA4390C5CEC3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2461603" y="2394911"/>
            <a:ext cx="860854" cy="950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20C9DC-9959-B347-B0E4-3CD46F827877}"/>
                  </a:ext>
                </a:extLst>
              </p:cNvPr>
              <p:cNvSpPr txBox="1"/>
              <p:nvPr/>
            </p:nvSpPr>
            <p:spPr>
              <a:xfrm>
                <a:off x="2043173" y="2717574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20C9DC-9959-B347-B0E4-3CD46F827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173" y="2717574"/>
                <a:ext cx="23724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47658B7-F611-DC44-8AE7-83B0B9A01A48}"/>
                  </a:ext>
                </a:extLst>
              </p:cNvPr>
              <p:cNvSpPr/>
              <p:nvPr/>
            </p:nvSpPr>
            <p:spPr>
              <a:xfrm>
                <a:off x="1389339" y="1951243"/>
                <a:ext cx="716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47658B7-F611-DC44-8AE7-83B0B9A01A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339" y="1951243"/>
                <a:ext cx="716863" cy="369332"/>
              </a:xfrm>
              <a:prstGeom prst="rect">
                <a:avLst/>
              </a:prstGeom>
              <a:blipFill>
                <a:blip r:embed="rId5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C450A20-77A6-2544-A898-34E53139A6E7}"/>
                  </a:ext>
                </a:extLst>
              </p:cNvPr>
              <p:cNvSpPr/>
              <p:nvPr/>
            </p:nvSpPr>
            <p:spPr>
              <a:xfrm>
                <a:off x="2438387" y="1961600"/>
                <a:ext cx="716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C450A20-77A6-2544-A898-34E53139A6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387" y="1961600"/>
                <a:ext cx="716863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467AE80-FA5F-BF4D-87A6-86284A8B469A}"/>
                  </a:ext>
                </a:extLst>
              </p:cNvPr>
              <p:cNvSpPr/>
              <p:nvPr/>
            </p:nvSpPr>
            <p:spPr>
              <a:xfrm>
                <a:off x="4295688" y="1991720"/>
                <a:ext cx="7164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467AE80-FA5F-BF4D-87A6-86284A8B46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688" y="1991720"/>
                <a:ext cx="716478" cy="369332"/>
              </a:xfrm>
              <a:prstGeom prst="rect">
                <a:avLst/>
              </a:prstGeom>
              <a:blipFill>
                <a:blip r:embed="rId7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BBB10F0-9877-9341-88F1-BCB6F82398E7}"/>
                  </a:ext>
                </a:extLst>
              </p:cNvPr>
              <p:cNvSpPr/>
              <p:nvPr/>
            </p:nvSpPr>
            <p:spPr>
              <a:xfrm>
                <a:off x="6475075" y="1981004"/>
                <a:ext cx="7164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BBB10F0-9877-9341-88F1-BCB6F82398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075" y="1981004"/>
                <a:ext cx="716478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50385946-BDB3-4D4E-AC4D-56E01F1D986F}"/>
              </a:ext>
            </a:extLst>
          </p:cNvPr>
          <p:cNvSpPr/>
          <p:nvPr/>
        </p:nvSpPr>
        <p:spPr>
          <a:xfrm>
            <a:off x="6173234" y="2226202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4022537-0B87-4245-954A-7E7CD18C0C5F}"/>
              </a:ext>
            </a:extLst>
          </p:cNvPr>
          <p:cNvCxnSpPr>
            <a:cxnSpLocks/>
          </p:cNvCxnSpPr>
          <p:nvPr/>
        </p:nvCxnSpPr>
        <p:spPr>
          <a:xfrm flipV="1">
            <a:off x="6489996" y="2361052"/>
            <a:ext cx="701557" cy="1043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048495A-F284-6044-BFE0-856AC97C8AFE}"/>
                  </a:ext>
                </a:extLst>
              </p:cNvPr>
              <p:cNvSpPr/>
              <p:nvPr/>
            </p:nvSpPr>
            <p:spPr>
              <a:xfrm>
                <a:off x="5966888" y="1299434"/>
                <a:ext cx="7272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048495A-F284-6044-BFE0-856AC97C8A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888" y="1299434"/>
                <a:ext cx="727250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A4243B4-108E-564A-8EA7-2282C72C141E}"/>
              </a:ext>
            </a:extLst>
          </p:cNvPr>
          <p:cNvCxnSpPr>
            <a:cxnSpLocks/>
            <a:stCxn id="37" idx="2"/>
            <a:endCxn id="26" idx="0"/>
          </p:cNvCxnSpPr>
          <p:nvPr/>
        </p:nvCxnSpPr>
        <p:spPr>
          <a:xfrm flipH="1">
            <a:off x="6324155" y="1668766"/>
            <a:ext cx="6358" cy="55743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B8AE51A-8D53-D347-9534-CFF25CF78610}"/>
                  </a:ext>
                </a:extLst>
              </p:cNvPr>
              <p:cNvSpPr txBox="1"/>
              <p:nvPr/>
            </p:nvSpPr>
            <p:spPr>
              <a:xfrm>
                <a:off x="2159761" y="3896146"/>
                <a:ext cx="1118591" cy="4903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?</a:t>
                </a: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B8AE51A-8D53-D347-9534-CFF25CF78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761" y="3896146"/>
                <a:ext cx="1118591" cy="490327"/>
              </a:xfrm>
              <a:prstGeom prst="rect">
                <a:avLst/>
              </a:prstGeom>
              <a:blipFill>
                <a:blip r:embed="rId10"/>
                <a:stretch>
                  <a:fillRect l="-4444" t="-2500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E4ACD45C-4244-1745-82C4-1ECA9794FC82}"/>
              </a:ext>
            </a:extLst>
          </p:cNvPr>
          <p:cNvSpPr txBox="1"/>
          <p:nvPr/>
        </p:nvSpPr>
        <p:spPr>
          <a:xfrm>
            <a:off x="6315576" y="1061217"/>
            <a:ext cx="1338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Measurement</a:t>
            </a:r>
          </a:p>
          <a:p>
            <a:pPr algn="ctr"/>
            <a:r>
              <a:rPr lang="en-US" sz="1400" b="1" dirty="0"/>
              <a:t>Noise</a:t>
            </a:r>
          </a:p>
        </p:txBody>
      </p:sp>
    </p:spTree>
    <p:extLst>
      <p:ext uri="{BB962C8B-B14F-4D97-AF65-F5344CB8AC3E}">
        <p14:creationId xmlns:p14="http://schemas.microsoft.com/office/powerpoint/2010/main" val="3295890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ECD2D12-4869-8E4D-AE8F-34FBB30903B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Solving for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ECD2D12-4869-8E4D-AE8F-34FBB30903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30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566717-3AAA-0E48-8AC4-96283245F1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22005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Filter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071E2E-A15E-5D4F-876F-77FA41845D53}"/>
              </a:ext>
            </a:extLst>
          </p:cNvPr>
          <p:cNvSpPr>
            <a:spLocks noChangeAspect="1"/>
          </p:cNvSpPr>
          <p:nvPr/>
        </p:nvSpPr>
        <p:spPr>
          <a:xfrm>
            <a:off x="5464710" y="1669064"/>
            <a:ext cx="643565" cy="634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376869A-F792-4646-99AB-D5CD5BD1CE0D}"/>
              </a:ext>
            </a:extLst>
          </p:cNvPr>
          <p:cNvCxnSpPr>
            <a:cxnSpLocks/>
            <a:stCxn id="15" idx="3"/>
            <a:endCxn id="8" idx="1"/>
          </p:cNvCxnSpPr>
          <p:nvPr/>
        </p:nvCxnSpPr>
        <p:spPr>
          <a:xfrm>
            <a:off x="4498759" y="1986538"/>
            <a:ext cx="965951" cy="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546971-AF83-4F46-89B6-E357F43182BC}"/>
              </a:ext>
            </a:extLst>
          </p:cNvPr>
          <p:cNvCxnSpPr>
            <a:cxnSpLocks/>
          </p:cNvCxnSpPr>
          <p:nvPr/>
        </p:nvCxnSpPr>
        <p:spPr>
          <a:xfrm flipV="1">
            <a:off x="6108275" y="1981102"/>
            <a:ext cx="1153659" cy="10873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5734823-CECB-A84E-9295-8008C28AD274}"/>
                  </a:ext>
                </a:extLst>
              </p:cNvPr>
              <p:cNvSpPr/>
              <p:nvPr/>
            </p:nvSpPr>
            <p:spPr>
              <a:xfrm>
                <a:off x="5409988" y="1759215"/>
                <a:ext cx="7120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5734823-CECB-A84E-9295-8008C28AD2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9988" y="1759215"/>
                <a:ext cx="712054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968C8BC-6466-334D-A6BD-3246A69BD8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68828" y="1669063"/>
                <a:ext cx="929931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968C8BC-6466-334D-A6BD-3246A69BD8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8828" y="1669063"/>
                <a:ext cx="929931" cy="6349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A02FF2D-409D-964A-BE3F-E9E9CBEF9577}"/>
              </a:ext>
            </a:extLst>
          </p:cNvPr>
          <p:cNvCxnSpPr>
            <a:cxnSpLocks/>
          </p:cNvCxnSpPr>
          <p:nvPr/>
        </p:nvCxnSpPr>
        <p:spPr>
          <a:xfrm flipV="1">
            <a:off x="1786127" y="1990986"/>
            <a:ext cx="644896" cy="380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B347B6B5-EAC9-EB4C-AB54-3E419CC5B102}"/>
              </a:ext>
            </a:extLst>
          </p:cNvPr>
          <p:cNvSpPr/>
          <p:nvPr/>
        </p:nvSpPr>
        <p:spPr>
          <a:xfrm>
            <a:off x="2450237" y="1817862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95EA6E0D-2A7E-784C-8661-1403A42B4261}"/>
              </a:ext>
            </a:extLst>
          </p:cNvPr>
          <p:cNvCxnSpPr>
            <a:cxnSpLocks/>
            <a:stCxn id="8" idx="3"/>
            <a:endCxn id="25" idx="3"/>
          </p:cNvCxnSpPr>
          <p:nvPr/>
        </p:nvCxnSpPr>
        <p:spPr>
          <a:xfrm flipH="1">
            <a:off x="4912631" y="1986539"/>
            <a:ext cx="1195644" cy="1318541"/>
          </a:xfrm>
          <a:prstGeom prst="bentConnector3">
            <a:avLst>
              <a:gd name="adj1" fmla="val -19119"/>
            </a:avLst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AA30DC2-055F-7A41-B0CB-BA4390C5CEC3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2752078" y="1968782"/>
            <a:ext cx="860854" cy="950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20C9DC-9959-B347-B0E4-3CD46F827877}"/>
                  </a:ext>
                </a:extLst>
              </p:cNvPr>
              <p:cNvSpPr txBox="1"/>
              <p:nvPr/>
            </p:nvSpPr>
            <p:spPr>
              <a:xfrm>
                <a:off x="2333648" y="2291445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20C9DC-9959-B347-B0E4-3CD46F827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648" y="2291445"/>
                <a:ext cx="237244" cy="276999"/>
              </a:xfrm>
              <a:prstGeom prst="rect">
                <a:avLst/>
              </a:prstGeom>
              <a:blipFill>
                <a:blip r:embed="rId5"/>
                <a:stretch>
                  <a:fillRect l="-5000" r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41E19E86-608C-DB4F-8611-7EC3EA9AEBA9}"/>
              </a:ext>
            </a:extLst>
          </p:cNvPr>
          <p:cNvSpPr txBox="1"/>
          <p:nvPr/>
        </p:nvSpPr>
        <p:spPr>
          <a:xfrm>
            <a:off x="3545493" y="2298993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Controller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47658B7-F611-DC44-8AE7-83B0B9A01A48}"/>
                  </a:ext>
                </a:extLst>
              </p:cNvPr>
              <p:cNvSpPr/>
              <p:nvPr/>
            </p:nvSpPr>
            <p:spPr>
              <a:xfrm>
                <a:off x="1679814" y="1525114"/>
                <a:ext cx="716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47658B7-F611-DC44-8AE7-83B0B9A01A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814" y="1525114"/>
                <a:ext cx="716863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00B58E68-E027-4E49-9A67-F8595853859B}"/>
              </a:ext>
            </a:extLst>
          </p:cNvPr>
          <p:cNvSpPr txBox="1"/>
          <p:nvPr/>
        </p:nvSpPr>
        <p:spPr>
          <a:xfrm>
            <a:off x="1408907" y="1069019"/>
            <a:ext cx="1050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Reference</a:t>
            </a:r>
          </a:p>
          <a:p>
            <a:pPr algn="ctr"/>
            <a:r>
              <a:rPr lang="en-US" sz="1400" b="1" dirty="0"/>
              <a:t>Input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C450A20-77A6-2544-A898-34E53139A6E7}"/>
                  </a:ext>
                </a:extLst>
              </p:cNvPr>
              <p:cNvSpPr/>
              <p:nvPr/>
            </p:nvSpPr>
            <p:spPr>
              <a:xfrm>
                <a:off x="2728862" y="1535471"/>
                <a:ext cx="716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C450A20-77A6-2544-A898-34E53139A6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862" y="1535471"/>
                <a:ext cx="716863" cy="369332"/>
              </a:xfrm>
              <a:prstGeom prst="rect">
                <a:avLst/>
              </a:prstGeom>
              <a:blipFill>
                <a:blip r:embed="rId7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467AE80-FA5F-BF4D-87A6-86284A8B469A}"/>
                  </a:ext>
                </a:extLst>
              </p:cNvPr>
              <p:cNvSpPr/>
              <p:nvPr/>
            </p:nvSpPr>
            <p:spPr>
              <a:xfrm>
                <a:off x="4586163" y="1565591"/>
                <a:ext cx="7164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467AE80-FA5F-BF4D-87A6-86284A8B46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163" y="1565591"/>
                <a:ext cx="716478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BBB10F0-9877-9341-88F1-BCB6F82398E7}"/>
                  </a:ext>
                </a:extLst>
              </p:cNvPr>
              <p:cNvSpPr/>
              <p:nvPr/>
            </p:nvSpPr>
            <p:spPr>
              <a:xfrm>
                <a:off x="6445953" y="1554875"/>
                <a:ext cx="7164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BBB10F0-9877-9341-88F1-BCB6F82398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953" y="1554875"/>
                <a:ext cx="716478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08CD1D59-2465-7B42-AA57-7F407C1C0DD5}"/>
              </a:ext>
            </a:extLst>
          </p:cNvPr>
          <p:cNvSpPr txBox="1"/>
          <p:nvPr/>
        </p:nvSpPr>
        <p:spPr>
          <a:xfrm>
            <a:off x="5366182" y="2356270"/>
            <a:ext cx="8226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System</a:t>
            </a:r>
          </a:p>
          <a:p>
            <a:pPr algn="ctr"/>
            <a:r>
              <a:rPr lang="en-US" sz="1400" b="1" dirty="0"/>
              <a:t>Under</a:t>
            </a:r>
          </a:p>
          <a:p>
            <a:pPr algn="ctr"/>
            <a:r>
              <a:rPr lang="en-US" sz="1400" b="1" dirty="0"/>
              <a:t>Control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8A21F7F-C7A7-0747-938E-BD37739D7B9F}"/>
              </a:ext>
            </a:extLst>
          </p:cNvPr>
          <p:cNvSpPr txBox="1"/>
          <p:nvPr/>
        </p:nvSpPr>
        <p:spPr>
          <a:xfrm>
            <a:off x="6209200" y="1069019"/>
            <a:ext cx="1019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Measured</a:t>
            </a:r>
          </a:p>
          <a:p>
            <a:pPr algn="ctr"/>
            <a:r>
              <a:rPr lang="en-US" sz="1400" b="1" dirty="0"/>
              <a:t>Output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8C9185A-27AC-834E-BB9D-B59BC4B3A836}"/>
              </a:ext>
            </a:extLst>
          </p:cNvPr>
          <p:cNvSpPr txBox="1"/>
          <p:nvPr/>
        </p:nvSpPr>
        <p:spPr>
          <a:xfrm>
            <a:off x="2700544" y="1008431"/>
            <a:ext cx="821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Control</a:t>
            </a:r>
          </a:p>
          <a:p>
            <a:pPr algn="ctr"/>
            <a:r>
              <a:rPr lang="en-US" sz="1400" b="1" dirty="0"/>
              <a:t>Error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BE22454-B627-3A47-A0ED-72107C15F46A}"/>
              </a:ext>
            </a:extLst>
          </p:cNvPr>
          <p:cNvSpPr txBox="1"/>
          <p:nvPr/>
        </p:nvSpPr>
        <p:spPr>
          <a:xfrm>
            <a:off x="4543976" y="1067413"/>
            <a:ext cx="821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Control</a:t>
            </a:r>
          </a:p>
          <a:p>
            <a:pPr algn="ctr"/>
            <a:r>
              <a:rPr lang="en-US" sz="1400" b="1" dirty="0"/>
              <a:t>Input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59CF5B1-0234-E642-AC00-89A6F6A8B9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82700" y="2987605"/>
                <a:ext cx="929931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59CF5B1-0234-E642-AC00-89A6F6A8B9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700" y="2987605"/>
                <a:ext cx="929931" cy="63495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5932B0DD-63A1-3C4C-9BC9-4F21C1CAC4D9}"/>
              </a:ext>
            </a:extLst>
          </p:cNvPr>
          <p:cNvCxnSpPr>
            <a:cxnSpLocks/>
            <a:stCxn id="25" idx="1"/>
            <a:endCxn id="17" idx="4"/>
          </p:cNvCxnSpPr>
          <p:nvPr/>
        </p:nvCxnSpPr>
        <p:spPr>
          <a:xfrm rot="10800000">
            <a:off x="2601158" y="2119702"/>
            <a:ext cx="1381542" cy="1185378"/>
          </a:xfrm>
          <a:prstGeom prst="bentConnector2">
            <a:avLst/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AA0BD06-6B37-1446-B24E-0605581A3D29}"/>
              </a:ext>
            </a:extLst>
          </p:cNvPr>
          <p:cNvSpPr txBox="1"/>
          <p:nvPr/>
        </p:nvSpPr>
        <p:spPr>
          <a:xfrm>
            <a:off x="4153533" y="3629792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Filter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C6A5DD1-3976-BD45-A9C7-C8959EDB5A2F}"/>
              </a:ext>
            </a:extLst>
          </p:cNvPr>
          <p:cNvSpPr txBox="1"/>
          <p:nvPr/>
        </p:nvSpPr>
        <p:spPr>
          <a:xfrm>
            <a:off x="2373988" y="4060220"/>
            <a:ext cx="4147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filter </a:t>
            </a:r>
            <a:r>
              <a:rPr lang="en-US" dirty="0" err="1"/>
              <a:t>smoothes</a:t>
            </a:r>
            <a:r>
              <a:rPr lang="en-US" dirty="0"/>
              <a:t> noisy measurements.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1092587-1365-BC41-87E9-2190EB43941F}"/>
                  </a:ext>
                </a:extLst>
              </p:cNvPr>
              <p:cNvSpPr txBox="1"/>
              <p:nvPr/>
            </p:nvSpPr>
            <p:spPr>
              <a:xfrm>
                <a:off x="2331491" y="4721226"/>
                <a:ext cx="3419589" cy="744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1092587-1365-BC41-87E9-2190EB439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1491" y="4721226"/>
                <a:ext cx="3419589" cy="744243"/>
              </a:xfrm>
              <a:prstGeom prst="rect">
                <a:avLst/>
              </a:prstGeom>
              <a:blipFill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3F0627B-1493-9542-A21F-CE9F2C2CCFCF}"/>
                  </a:ext>
                </a:extLst>
              </p:cNvPr>
              <p:cNvSpPr txBox="1"/>
              <p:nvPr/>
            </p:nvSpPr>
            <p:spPr>
              <a:xfrm>
                <a:off x="2382584" y="5505965"/>
                <a:ext cx="3082126" cy="744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3F0627B-1493-9542-A21F-CE9F2C2CC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584" y="5505965"/>
                <a:ext cx="3082126" cy="744243"/>
              </a:xfrm>
              <a:prstGeom prst="rect">
                <a:avLst/>
              </a:prstGeom>
              <a:blipFill>
                <a:blip r:embed="rId1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789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346CC-9AC9-B142-906D-46990FD18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3990513" cy="838200"/>
          </a:xfrm>
        </p:spPr>
        <p:txBody>
          <a:bodyPr/>
          <a:lstStyle/>
          <a:p>
            <a:r>
              <a:rPr lang="en-US" dirty="0"/>
              <a:t>General Solution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17F670-3C34-6543-BCB5-C00E57CF83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782600-1FE5-684C-94EB-CF42641086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28399" y="2192145"/>
                <a:ext cx="69811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782600-1FE5-684C-94EB-CF42641086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399" y="2192145"/>
                <a:ext cx="698119" cy="6349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141A13-A2B5-3A43-B0EB-5C84C933EA8A}"/>
              </a:ext>
            </a:extLst>
          </p:cNvPr>
          <p:cNvCxnSpPr>
            <a:cxnSpLocks/>
          </p:cNvCxnSpPr>
          <p:nvPr/>
        </p:nvCxnSpPr>
        <p:spPr>
          <a:xfrm>
            <a:off x="982605" y="2493011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3270E9A-0775-0043-8E32-F244DF7C1B36}"/>
              </a:ext>
            </a:extLst>
          </p:cNvPr>
          <p:cNvSpPr/>
          <p:nvPr/>
        </p:nvSpPr>
        <p:spPr>
          <a:xfrm>
            <a:off x="1624716" y="2351153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6B9CBD20-3EB0-1C43-BC17-2F96CFE28994}"/>
              </a:ext>
            </a:extLst>
          </p:cNvPr>
          <p:cNvCxnSpPr>
            <a:cxnSpLocks/>
            <a:stCxn id="36" idx="1"/>
            <a:endCxn id="17" idx="4"/>
          </p:cNvCxnSpPr>
          <p:nvPr/>
        </p:nvCxnSpPr>
        <p:spPr>
          <a:xfrm rot="10800000">
            <a:off x="1775638" y="2652994"/>
            <a:ext cx="439451" cy="707983"/>
          </a:xfrm>
          <a:prstGeom prst="bentConnector2">
            <a:avLst/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0E86726-38B7-B647-B834-858262632A61}"/>
              </a:ext>
            </a:extLst>
          </p:cNvPr>
          <p:cNvCxnSpPr>
            <a:cxnSpLocks/>
            <a:stCxn id="17" idx="6"/>
            <a:endCxn id="15" idx="1"/>
          </p:cNvCxnSpPr>
          <p:nvPr/>
        </p:nvCxnSpPr>
        <p:spPr>
          <a:xfrm>
            <a:off x="1926557" y="2502073"/>
            <a:ext cx="301842" cy="7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DC886-D458-AD48-931B-D49C358CE348}"/>
                  </a:ext>
                </a:extLst>
              </p:cNvPr>
              <p:cNvSpPr txBox="1"/>
              <p:nvPr/>
            </p:nvSpPr>
            <p:spPr>
              <a:xfrm>
                <a:off x="1508127" y="2788291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DC886-D458-AD48-931B-D49C358CE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127" y="2788291"/>
                <a:ext cx="237244" cy="276999"/>
              </a:xfrm>
              <a:prstGeom prst="rect">
                <a:avLst/>
              </a:prstGeom>
              <a:blipFill>
                <a:blip r:embed="rId3"/>
                <a:stretch>
                  <a:fillRect r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868738-050D-F444-BE1D-540FAC487EEA}"/>
              </a:ext>
            </a:extLst>
          </p:cNvPr>
          <p:cNvCxnSpPr>
            <a:cxnSpLocks/>
          </p:cNvCxnSpPr>
          <p:nvPr/>
        </p:nvCxnSpPr>
        <p:spPr>
          <a:xfrm>
            <a:off x="6033855" y="2522616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418E31-5A99-514B-B02F-0A95AA625C48}"/>
                  </a:ext>
                </a:extLst>
              </p:cNvPr>
              <p:cNvSpPr txBox="1"/>
              <p:nvPr/>
            </p:nvSpPr>
            <p:spPr>
              <a:xfrm>
                <a:off x="1193220" y="4062238"/>
                <a:ext cx="1671996" cy="733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418E31-5A99-514B-B02F-0A95AA625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220" y="4062238"/>
                <a:ext cx="1671996" cy="733149"/>
              </a:xfrm>
              <a:prstGeom prst="rect">
                <a:avLst/>
              </a:prstGeom>
              <a:blipFill>
                <a:blip r:embed="rId4"/>
                <a:stretch>
                  <a:fillRect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89C579B-40B1-5642-8659-513643CBCF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15088" y="3043501"/>
                <a:ext cx="69267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89C579B-40B1-5642-8659-513643CBCF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088" y="3043501"/>
                <a:ext cx="692679" cy="6349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B008E98C-1B93-A643-8901-B497B7E503AD}"/>
              </a:ext>
            </a:extLst>
          </p:cNvPr>
          <p:cNvCxnSpPr>
            <a:cxnSpLocks/>
            <a:stCxn id="32" idx="3"/>
            <a:endCxn id="42" idx="3"/>
          </p:cNvCxnSpPr>
          <p:nvPr/>
        </p:nvCxnSpPr>
        <p:spPr>
          <a:xfrm flipH="1">
            <a:off x="5885441" y="2512341"/>
            <a:ext cx="129900" cy="845672"/>
          </a:xfrm>
          <a:prstGeom prst="bentConnector3">
            <a:avLst>
              <a:gd name="adj1" fmla="val -175982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B632B7A-53C4-FE4D-8349-FF62F0AF7A18}"/>
                  </a:ext>
                </a:extLst>
              </p:cNvPr>
              <p:cNvSpPr txBox="1"/>
              <p:nvPr/>
            </p:nvSpPr>
            <p:spPr>
              <a:xfrm>
                <a:off x="1240892" y="4927487"/>
                <a:ext cx="5104411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B632B7A-53C4-FE4D-8349-FF62F0AF7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892" y="4927487"/>
                <a:ext cx="5104411" cy="586699"/>
              </a:xfrm>
              <a:prstGeom prst="rect">
                <a:avLst/>
              </a:prstGeom>
              <a:blipFill>
                <a:blip r:embed="rId6"/>
                <a:stretch>
                  <a:fillRect l="-248" t="-2083" r="-124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96B8961-7F33-0B4B-BCC5-29CCA5C6D9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38049" y="2189423"/>
                <a:ext cx="69811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96B8961-7F33-0B4B-BCC5-29CCA5C6D9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049" y="2189423"/>
                <a:ext cx="698119" cy="6349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77E12D9-1F33-1147-BA47-4E89F668C3E8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2936207" y="2499351"/>
            <a:ext cx="301842" cy="7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96A5FF0-6B0F-B543-92C7-1801D5310C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17222" y="2194866"/>
                <a:ext cx="69811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96A5FF0-6B0F-B543-92C7-1801D5310C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7222" y="2194866"/>
                <a:ext cx="698119" cy="6349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EE633EE-99A9-6D45-8E8A-AE83CC90CC08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5015380" y="2504794"/>
            <a:ext cx="301842" cy="7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3398A29-43E9-2D47-A444-3D14D2A856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50356" y="3043260"/>
                <a:ext cx="69267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3398A29-43E9-2D47-A444-3D14D2A856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0356" y="3043260"/>
                <a:ext cx="692679" cy="63495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550A11DE-C109-214B-B3B9-68CD349E7863}"/>
              </a:ext>
            </a:extLst>
          </p:cNvPr>
          <p:cNvCxnSpPr>
            <a:cxnSpLocks/>
            <a:stCxn id="37" idx="1"/>
            <a:endCxn id="36" idx="3"/>
          </p:cNvCxnSpPr>
          <p:nvPr/>
        </p:nvCxnSpPr>
        <p:spPr>
          <a:xfrm rot="10800000" flipV="1">
            <a:off x="2907768" y="3360734"/>
            <a:ext cx="442589" cy="241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AC14A41-300E-994B-BF2E-27D36BB1C4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92762" y="3040538"/>
                <a:ext cx="69267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AC14A41-300E-994B-BF2E-27D36BB1C4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2762" y="3040538"/>
                <a:ext cx="692679" cy="63495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4055F2D3-79E8-1E4E-A79F-3C2BDD744B8B}"/>
              </a:ext>
            </a:extLst>
          </p:cNvPr>
          <p:cNvCxnSpPr>
            <a:cxnSpLocks/>
            <a:stCxn id="42" idx="1"/>
          </p:cNvCxnSpPr>
          <p:nvPr/>
        </p:nvCxnSpPr>
        <p:spPr>
          <a:xfrm rot="10800000" flipV="1">
            <a:off x="4920552" y="3358012"/>
            <a:ext cx="272211" cy="1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7AAAC6D-E095-1841-BE6F-1986356C6C74}"/>
              </a:ext>
            </a:extLst>
          </p:cNvPr>
          <p:cNvCxnSpPr>
            <a:cxnSpLocks/>
          </p:cNvCxnSpPr>
          <p:nvPr/>
        </p:nvCxnSpPr>
        <p:spPr>
          <a:xfrm>
            <a:off x="3937690" y="2496629"/>
            <a:ext cx="301842" cy="7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65D5D9EE-D632-E94C-896B-7A1A1A05AA6F}"/>
              </a:ext>
            </a:extLst>
          </p:cNvPr>
          <p:cNvCxnSpPr>
            <a:cxnSpLocks/>
          </p:cNvCxnSpPr>
          <p:nvPr/>
        </p:nvCxnSpPr>
        <p:spPr>
          <a:xfrm rot="10800000">
            <a:off x="4036091" y="3355294"/>
            <a:ext cx="198660" cy="2719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BF3B0D5-34DD-224C-9D0F-475F28C09869}"/>
                  </a:ext>
                </a:extLst>
              </p:cNvPr>
              <p:cNvSpPr/>
              <p:nvPr/>
            </p:nvSpPr>
            <p:spPr>
              <a:xfrm>
                <a:off x="6386196" y="2088073"/>
                <a:ext cx="6983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BF3B0D5-34DD-224C-9D0F-475F28C098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6196" y="2088073"/>
                <a:ext cx="698396" cy="369332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A8EB639-182D-344F-99ED-F3945B8F3610}"/>
                  </a:ext>
                </a:extLst>
              </p:cNvPr>
              <p:cNvSpPr/>
              <p:nvPr/>
            </p:nvSpPr>
            <p:spPr>
              <a:xfrm>
                <a:off x="770555" y="2068917"/>
                <a:ext cx="7075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A8EB639-182D-344F-99ED-F3945B8F36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55" y="2068917"/>
                <a:ext cx="707501" cy="369332"/>
              </a:xfrm>
              <a:prstGeom prst="rect">
                <a:avLst/>
              </a:prstGeom>
              <a:blipFill>
                <a:blip r:embed="rId12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B65BA03F-5AF1-9A40-A44D-865A78F17C9C}"/>
              </a:ext>
            </a:extLst>
          </p:cNvPr>
          <p:cNvGrpSpPr/>
          <p:nvPr/>
        </p:nvGrpSpPr>
        <p:grpSpPr>
          <a:xfrm>
            <a:off x="4446895" y="2447291"/>
            <a:ext cx="396240" cy="91440"/>
            <a:chOff x="4874079" y="5263243"/>
            <a:chExt cx="396240" cy="9144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E2EF914-0BA0-5C41-9828-F832AD034B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740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E78F834-0354-2046-8D3C-41AC2B9439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264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CAEB420-7249-7144-AFC5-2DE84B98D2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88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080D776-46C3-6D4C-A08F-F02BFC26BB03}"/>
              </a:ext>
            </a:extLst>
          </p:cNvPr>
          <p:cNvGrpSpPr/>
          <p:nvPr/>
        </p:nvGrpSpPr>
        <p:grpSpPr>
          <a:xfrm>
            <a:off x="4419778" y="3309574"/>
            <a:ext cx="396240" cy="91440"/>
            <a:chOff x="4874079" y="5263243"/>
            <a:chExt cx="396240" cy="91440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38A53630-C254-8C4C-BB35-50AC702E7C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740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E08BB2B9-F62E-EB4F-9932-6C6D585F19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264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40479146-03B7-3846-A02E-99B5F1C414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88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C7EB3E9-CD44-A44B-AB02-81E8189CB5CD}"/>
              </a:ext>
            </a:extLst>
          </p:cNvPr>
          <p:cNvSpPr txBox="1"/>
          <p:nvPr/>
        </p:nvSpPr>
        <p:spPr>
          <a:xfrm>
            <a:off x="6697306" y="514485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Why?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6275009-1513-4245-AA9A-123D22E411AA}"/>
              </a:ext>
            </a:extLst>
          </p:cNvPr>
          <p:cNvGrpSpPr/>
          <p:nvPr/>
        </p:nvGrpSpPr>
        <p:grpSpPr>
          <a:xfrm>
            <a:off x="6526802" y="420303"/>
            <a:ext cx="2306479" cy="838200"/>
            <a:chOff x="2265521" y="1669063"/>
            <a:chExt cx="4190818" cy="1465219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FDB1675-C8C3-4A47-80CE-3DBB2A8928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05415" y="1669064"/>
              <a:ext cx="643565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A62B21C-3F5D-2741-BA93-FDC84CB552FC}"/>
                </a:ext>
              </a:extLst>
            </p:cNvPr>
            <p:cNvCxnSpPr>
              <a:cxnSpLocks/>
              <a:stCxn id="60" idx="3"/>
              <a:endCxn id="44" idx="1"/>
            </p:cNvCxnSpPr>
            <p:nvPr/>
          </p:nvCxnSpPr>
          <p:spPr>
            <a:xfrm>
              <a:off x="4280883" y="1986538"/>
              <a:ext cx="624532" cy="1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42E42BA-CDAC-1E4A-8CF2-659D4EB1D6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44285" y="1977660"/>
              <a:ext cx="712054" cy="14315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E2574E7-05E2-7D41-9723-999B2D0DE66F}"/>
                    </a:ext>
                  </a:extLst>
                </p:cNvPr>
                <p:cNvSpPr/>
                <p:nvPr/>
              </p:nvSpPr>
              <p:spPr>
                <a:xfrm>
                  <a:off x="4799280" y="1759215"/>
                  <a:ext cx="773838" cy="3598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sz="1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1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E2574E7-05E2-7D41-9723-999B2D0DE6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9280" y="1759215"/>
                  <a:ext cx="773838" cy="359832"/>
                </a:xfrm>
                <a:prstGeom prst="rect">
                  <a:avLst/>
                </a:prstGeom>
                <a:blipFill>
                  <a:blip r:embed="rId13"/>
                  <a:stretch>
                    <a:fillRect r="-8571" b="-4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1EA87366-5062-9242-B150-96311A462A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568828" y="1669063"/>
                  <a:ext cx="712055" cy="63495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sz="11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1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11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1EA87366-5062-9242-B150-96311A462A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8828" y="1669063"/>
                  <a:ext cx="712055" cy="63495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C839F630-5CBD-2449-BA54-960D164E52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5521" y="1990986"/>
              <a:ext cx="644896" cy="3806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86E4E4D4-9AF7-4044-B52B-88CBA24487C2}"/>
                </a:ext>
              </a:extLst>
            </p:cNvPr>
            <p:cNvSpPr/>
            <p:nvPr/>
          </p:nvSpPr>
          <p:spPr>
            <a:xfrm>
              <a:off x="2938511" y="1826740"/>
              <a:ext cx="301841" cy="3018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+</a:t>
              </a:r>
            </a:p>
          </p:txBody>
        </p:sp>
        <p:cxnSp>
          <p:nvCxnSpPr>
            <p:cNvPr id="63" name="Elbow Connector 62">
              <a:extLst>
                <a:ext uri="{FF2B5EF4-FFF2-40B4-BE49-F238E27FC236}">
                  <a16:creationId xmlns:a16="http://schemas.microsoft.com/office/drawing/2014/main" id="{9DADDA7B-B75D-0241-8A44-3D491D24BE32}"/>
                </a:ext>
              </a:extLst>
            </p:cNvPr>
            <p:cNvCxnSpPr>
              <a:cxnSpLocks/>
              <a:stCxn id="44" idx="3"/>
              <a:endCxn id="66" idx="3"/>
            </p:cNvCxnSpPr>
            <p:nvPr/>
          </p:nvCxnSpPr>
          <p:spPr>
            <a:xfrm flipH="1">
              <a:off x="4912631" y="1986539"/>
              <a:ext cx="636349" cy="830268"/>
            </a:xfrm>
            <a:prstGeom prst="bentConnector3">
              <a:avLst>
                <a:gd name="adj1" fmla="val -35924"/>
              </a:avLst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AC9E583A-5DB8-6E4F-8408-AB9CD5F2EB4A}"/>
                </a:ext>
              </a:extLst>
            </p:cNvPr>
            <p:cNvCxnSpPr>
              <a:cxnSpLocks/>
              <a:stCxn id="62" idx="6"/>
              <a:endCxn id="60" idx="1"/>
            </p:cNvCxnSpPr>
            <p:nvPr/>
          </p:nvCxnSpPr>
          <p:spPr>
            <a:xfrm>
              <a:off x="3240352" y="1977660"/>
              <a:ext cx="328476" cy="887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781E1B5-6432-B843-AA3A-84D422CB7B61}"/>
                    </a:ext>
                  </a:extLst>
                </p:cNvPr>
                <p:cNvSpPr txBox="1"/>
                <p:nvPr/>
              </p:nvSpPr>
              <p:spPr>
                <a:xfrm>
                  <a:off x="2756252" y="2222334"/>
                  <a:ext cx="229235" cy="239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781E1B5-6432-B843-AA3A-84D422CB7B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6252" y="2222334"/>
                  <a:ext cx="229235" cy="239888"/>
                </a:xfrm>
                <a:prstGeom prst="rect">
                  <a:avLst/>
                </a:prstGeom>
                <a:blipFill>
                  <a:blip r:embed="rId15"/>
                  <a:stretch>
                    <a:fillRect l="-18182" r="-9091" b="-363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3852928F-A773-354B-8866-61873372A4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82700" y="2499332"/>
                  <a:ext cx="929931" cy="63495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en-US" sz="11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1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11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3852928F-A773-354B-8866-61873372A4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2700" y="2499332"/>
                  <a:ext cx="929931" cy="63495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Elbow Connector 66">
              <a:extLst>
                <a:ext uri="{FF2B5EF4-FFF2-40B4-BE49-F238E27FC236}">
                  <a16:creationId xmlns:a16="http://schemas.microsoft.com/office/drawing/2014/main" id="{5A9C25B3-7D0E-454C-81C2-59BE82F12D08}"/>
                </a:ext>
              </a:extLst>
            </p:cNvPr>
            <p:cNvCxnSpPr>
              <a:cxnSpLocks/>
              <a:stCxn id="66" idx="1"/>
              <a:endCxn id="62" idx="4"/>
            </p:cNvCxnSpPr>
            <p:nvPr/>
          </p:nvCxnSpPr>
          <p:spPr>
            <a:xfrm rot="10800000">
              <a:off x="3089432" y="2128581"/>
              <a:ext cx="893268" cy="688227"/>
            </a:xfrm>
            <a:prstGeom prst="bentConnector2">
              <a:avLst/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0FC72EF-7EBF-D54D-BDE5-30E54B48ECDB}"/>
                  </a:ext>
                </a:extLst>
              </p:cNvPr>
              <p:cNvSpPr txBox="1"/>
              <p:nvPr/>
            </p:nvSpPr>
            <p:spPr>
              <a:xfrm>
                <a:off x="6618444" y="1394751"/>
                <a:ext cx="2214837" cy="5486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0FC72EF-7EBF-D54D-BDE5-30E54B48E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8444" y="1394751"/>
                <a:ext cx="2214837" cy="548676"/>
              </a:xfrm>
              <a:prstGeom prst="rect">
                <a:avLst/>
              </a:prstGeom>
              <a:blipFill>
                <a:blip r:embed="rId17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947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346CC-9AC9-B142-906D-46990FD18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Laplace </a:t>
            </a:r>
            <a:r>
              <a:rPr lang="en-US" dirty="0" err="1"/>
              <a:t>Transfor</a:t>
            </a:r>
            <a:r>
              <a:rPr lang="en-US" dirty="0"/>
              <a:t> of Control Error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17F670-3C34-6543-BCB5-C00E57CF83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782600-1FE5-684C-94EB-CF42641086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65648" y="1438971"/>
                <a:ext cx="69811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782600-1FE5-684C-94EB-CF42641086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648" y="1438971"/>
                <a:ext cx="698119" cy="6349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141A13-A2B5-3A43-B0EB-5C84C933EA8A}"/>
              </a:ext>
            </a:extLst>
          </p:cNvPr>
          <p:cNvCxnSpPr>
            <a:cxnSpLocks/>
          </p:cNvCxnSpPr>
          <p:nvPr/>
        </p:nvCxnSpPr>
        <p:spPr>
          <a:xfrm>
            <a:off x="1042270" y="1739837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3270E9A-0775-0043-8E32-F244DF7C1B36}"/>
              </a:ext>
            </a:extLst>
          </p:cNvPr>
          <p:cNvSpPr/>
          <p:nvPr/>
        </p:nvSpPr>
        <p:spPr>
          <a:xfrm>
            <a:off x="1684381" y="1597979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6B9CBD20-3EB0-1C43-BC17-2F96CFE28994}"/>
              </a:ext>
            </a:extLst>
          </p:cNvPr>
          <p:cNvCxnSpPr>
            <a:cxnSpLocks/>
            <a:stCxn id="36" idx="1"/>
            <a:endCxn id="17" idx="4"/>
          </p:cNvCxnSpPr>
          <p:nvPr/>
        </p:nvCxnSpPr>
        <p:spPr>
          <a:xfrm rot="10800000">
            <a:off x="1835303" y="1899820"/>
            <a:ext cx="717035" cy="707983"/>
          </a:xfrm>
          <a:prstGeom prst="bentConnector2">
            <a:avLst/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0E86726-38B7-B647-B834-858262632A61}"/>
              </a:ext>
            </a:extLst>
          </p:cNvPr>
          <p:cNvCxnSpPr>
            <a:cxnSpLocks/>
            <a:stCxn id="17" idx="6"/>
            <a:endCxn id="15" idx="1"/>
          </p:cNvCxnSpPr>
          <p:nvPr/>
        </p:nvCxnSpPr>
        <p:spPr>
          <a:xfrm>
            <a:off x="1986222" y="1748899"/>
            <a:ext cx="579426" cy="7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DC886-D458-AD48-931B-D49C358CE348}"/>
                  </a:ext>
                </a:extLst>
              </p:cNvPr>
              <p:cNvSpPr txBox="1"/>
              <p:nvPr/>
            </p:nvSpPr>
            <p:spPr>
              <a:xfrm>
                <a:off x="1845376" y="2035117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DC886-D458-AD48-931B-D49C358CE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376" y="2035117"/>
                <a:ext cx="237244" cy="276999"/>
              </a:xfrm>
              <a:prstGeom prst="rect">
                <a:avLst/>
              </a:prstGeom>
              <a:blipFill>
                <a:blip r:embed="rId3"/>
                <a:stretch>
                  <a:fillRect l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868738-050D-F444-BE1D-540FAC487EEA}"/>
              </a:ext>
            </a:extLst>
          </p:cNvPr>
          <p:cNvCxnSpPr>
            <a:cxnSpLocks/>
          </p:cNvCxnSpPr>
          <p:nvPr/>
        </p:nvCxnSpPr>
        <p:spPr>
          <a:xfrm>
            <a:off x="6371104" y="1769442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418E31-5A99-514B-B02F-0A95AA625C48}"/>
                  </a:ext>
                </a:extLst>
              </p:cNvPr>
              <p:cNvSpPr txBox="1"/>
              <p:nvPr/>
            </p:nvSpPr>
            <p:spPr>
              <a:xfrm>
                <a:off x="907857" y="3307481"/>
                <a:ext cx="714650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the Laplace Transform of the error signal. </a:t>
                </a:r>
              </a:p>
              <a:p>
                <a:r>
                  <a:rPr lang="en-US" sz="2000" dirty="0"/>
                  <a:t>What it converges to indicates the on-going energy of control.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418E31-5A99-514B-B02F-0A95AA625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857" y="3307481"/>
                <a:ext cx="7146508" cy="707886"/>
              </a:xfrm>
              <a:prstGeom prst="rect">
                <a:avLst/>
              </a:prstGeom>
              <a:blipFill>
                <a:blip r:embed="rId4"/>
                <a:stretch>
                  <a:fillRect l="-887" t="-5263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89C579B-40B1-5642-8659-513643CBCF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52337" y="2290327"/>
                <a:ext cx="69267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89C579B-40B1-5642-8659-513643CBCF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337" y="2290327"/>
                <a:ext cx="692679" cy="6349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B008E98C-1B93-A643-8901-B497B7E503AD}"/>
              </a:ext>
            </a:extLst>
          </p:cNvPr>
          <p:cNvCxnSpPr>
            <a:cxnSpLocks/>
            <a:stCxn id="32" idx="3"/>
            <a:endCxn id="42" idx="3"/>
          </p:cNvCxnSpPr>
          <p:nvPr/>
        </p:nvCxnSpPr>
        <p:spPr>
          <a:xfrm flipH="1">
            <a:off x="6222690" y="1759167"/>
            <a:ext cx="129900" cy="845672"/>
          </a:xfrm>
          <a:prstGeom prst="bentConnector3">
            <a:avLst>
              <a:gd name="adj1" fmla="val -175982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B632B7A-53C4-FE4D-8349-FF62F0AF7A18}"/>
                  </a:ext>
                </a:extLst>
              </p:cNvPr>
              <p:cNvSpPr txBox="1"/>
              <p:nvPr/>
            </p:nvSpPr>
            <p:spPr>
              <a:xfrm>
                <a:off x="1503284" y="4267238"/>
                <a:ext cx="43370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B632B7A-53C4-FE4D-8349-FF62F0AF7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284" y="4267238"/>
                <a:ext cx="4337085" cy="276999"/>
              </a:xfrm>
              <a:prstGeom prst="rect">
                <a:avLst/>
              </a:prstGeom>
              <a:blipFill>
                <a:blip r:embed="rId6"/>
                <a:stretch>
                  <a:fillRect l="-585" r="-1462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96B8961-7F33-0B4B-BCC5-29CCA5C6D9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75298" y="1436249"/>
                <a:ext cx="69811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96B8961-7F33-0B4B-BCC5-29CCA5C6D9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298" y="1436249"/>
                <a:ext cx="698119" cy="6349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77E12D9-1F33-1147-BA47-4E89F668C3E8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3273456" y="1746177"/>
            <a:ext cx="301842" cy="7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96A5FF0-6B0F-B543-92C7-1801D5310C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54471" y="1441692"/>
                <a:ext cx="69811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96A5FF0-6B0F-B543-92C7-1801D5310C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471" y="1441692"/>
                <a:ext cx="698119" cy="6349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EE633EE-99A9-6D45-8E8A-AE83CC90CC08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5352629" y="1751620"/>
            <a:ext cx="301842" cy="7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3398A29-43E9-2D47-A444-3D14D2A856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87605" y="2290086"/>
                <a:ext cx="69267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3398A29-43E9-2D47-A444-3D14D2A856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7605" y="2290086"/>
                <a:ext cx="692679" cy="63495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550A11DE-C109-214B-B3B9-68CD349E7863}"/>
              </a:ext>
            </a:extLst>
          </p:cNvPr>
          <p:cNvCxnSpPr>
            <a:cxnSpLocks/>
            <a:stCxn id="37" idx="1"/>
            <a:endCxn id="36" idx="3"/>
          </p:cNvCxnSpPr>
          <p:nvPr/>
        </p:nvCxnSpPr>
        <p:spPr>
          <a:xfrm rot="10800000" flipV="1">
            <a:off x="3245017" y="2607560"/>
            <a:ext cx="442589" cy="241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AC14A41-300E-994B-BF2E-27D36BB1C4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30011" y="2287364"/>
                <a:ext cx="69267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AC14A41-300E-994B-BF2E-27D36BB1C4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011" y="2287364"/>
                <a:ext cx="692679" cy="63495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4055F2D3-79E8-1E4E-A79F-3C2BDD744B8B}"/>
              </a:ext>
            </a:extLst>
          </p:cNvPr>
          <p:cNvCxnSpPr>
            <a:cxnSpLocks/>
            <a:stCxn id="42" idx="1"/>
          </p:cNvCxnSpPr>
          <p:nvPr/>
        </p:nvCxnSpPr>
        <p:spPr>
          <a:xfrm rot="10800000" flipV="1">
            <a:off x="5257801" y="2604838"/>
            <a:ext cx="272211" cy="1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7AAAC6D-E095-1841-BE6F-1986356C6C74}"/>
              </a:ext>
            </a:extLst>
          </p:cNvPr>
          <p:cNvCxnSpPr>
            <a:cxnSpLocks/>
          </p:cNvCxnSpPr>
          <p:nvPr/>
        </p:nvCxnSpPr>
        <p:spPr>
          <a:xfrm>
            <a:off x="4274939" y="1743455"/>
            <a:ext cx="301842" cy="7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65D5D9EE-D632-E94C-896B-7A1A1A05AA6F}"/>
              </a:ext>
            </a:extLst>
          </p:cNvPr>
          <p:cNvCxnSpPr>
            <a:cxnSpLocks/>
          </p:cNvCxnSpPr>
          <p:nvPr/>
        </p:nvCxnSpPr>
        <p:spPr>
          <a:xfrm rot="10800000">
            <a:off x="4373340" y="2602119"/>
            <a:ext cx="286768" cy="1530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BF3B0D5-34DD-224C-9D0F-475F28C09869}"/>
                  </a:ext>
                </a:extLst>
              </p:cNvPr>
              <p:cNvSpPr/>
              <p:nvPr/>
            </p:nvSpPr>
            <p:spPr>
              <a:xfrm>
                <a:off x="6723445" y="1334899"/>
                <a:ext cx="6983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BF3B0D5-34DD-224C-9D0F-475F28C098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445" y="1334899"/>
                <a:ext cx="698396" cy="369332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A8EB639-182D-344F-99ED-F3945B8F3610}"/>
                  </a:ext>
                </a:extLst>
              </p:cNvPr>
              <p:cNvSpPr/>
              <p:nvPr/>
            </p:nvSpPr>
            <p:spPr>
              <a:xfrm>
                <a:off x="830220" y="1315743"/>
                <a:ext cx="7075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A8EB639-182D-344F-99ED-F3945B8F36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220" y="1315743"/>
                <a:ext cx="707501" cy="369332"/>
              </a:xfrm>
              <a:prstGeom prst="rect">
                <a:avLst/>
              </a:prstGeom>
              <a:blipFill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B1711DF-5DC2-AD46-AF2F-34AEB0339903}"/>
                  </a:ext>
                </a:extLst>
              </p:cNvPr>
              <p:cNvSpPr/>
              <p:nvPr/>
            </p:nvSpPr>
            <p:spPr>
              <a:xfrm>
                <a:off x="1895878" y="1271364"/>
                <a:ext cx="7066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B1711DF-5DC2-AD46-AF2F-34AEB03399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878" y="1271364"/>
                <a:ext cx="706604" cy="369332"/>
              </a:xfrm>
              <a:prstGeom prst="rect">
                <a:avLst/>
              </a:prstGeom>
              <a:blipFill>
                <a:blip r:embed="rId1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BB1156A9-A2EA-A643-B487-83219D7F4D8E}"/>
              </a:ext>
            </a:extLst>
          </p:cNvPr>
          <p:cNvGrpSpPr/>
          <p:nvPr/>
        </p:nvGrpSpPr>
        <p:grpSpPr>
          <a:xfrm>
            <a:off x="4784144" y="1694117"/>
            <a:ext cx="396240" cy="91440"/>
            <a:chOff x="4874079" y="5263243"/>
            <a:chExt cx="396240" cy="9144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B65E2FB-9283-5C47-8631-8892D48450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740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7020654-1CD8-884C-A329-205B0F156C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264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F1A33B6-44B3-D349-AC44-C0A6D2976C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88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76626F2-90BD-F64F-87FF-114FA7C41504}"/>
              </a:ext>
            </a:extLst>
          </p:cNvPr>
          <p:cNvGrpSpPr/>
          <p:nvPr/>
        </p:nvGrpSpPr>
        <p:grpSpPr>
          <a:xfrm>
            <a:off x="4788085" y="2550224"/>
            <a:ext cx="396240" cy="91440"/>
            <a:chOff x="4874079" y="5263243"/>
            <a:chExt cx="396240" cy="9144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EE0E17A-50C2-F54D-A5BE-3451998412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740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DB8BCF9-D562-E949-91EA-B97483566E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264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F727D86-56DE-F94B-B15C-B59B44D6CF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88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0988113-9F64-674D-9DBE-9BC3DC724AFD}"/>
                  </a:ext>
                </a:extLst>
              </p:cNvPr>
              <p:cNvSpPr txBox="1"/>
              <p:nvPr/>
            </p:nvSpPr>
            <p:spPr>
              <a:xfrm>
                <a:off x="1586954" y="4925098"/>
                <a:ext cx="5243615" cy="4331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, what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(∞)</m:t>
                    </m:r>
                  </m:oMath>
                </a14:m>
                <a:r>
                  <a:rPr lang="en-US" dirty="0"/>
                  <a:t> for a step input? </a:t>
                </a: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0988113-9F64-674D-9DBE-9BC3DC724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954" y="4925098"/>
                <a:ext cx="5243615" cy="433196"/>
              </a:xfrm>
              <a:prstGeom prst="rect">
                <a:avLst/>
              </a:prstGeom>
              <a:blipFill>
                <a:blip r:embed="rId14"/>
                <a:stretch>
                  <a:fillRect l="-2651" t="-5714" r="-1687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A367A2F-B4EF-BE45-B966-A1B3CE5EFBD0}"/>
                  </a:ext>
                </a:extLst>
              </p:cNvPr>
              <p:cNvSpPr txBox="1"/>
              <p:nvPr/>
            </p:nvSpPr>
            <p:spPr>
              <a:xfrm>
                <a:off x="1552424" y="5538093"/>
                <a:ext cx="2666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Hint: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A367A2F-B4EF-BE45-B966-A1B3CE5EF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424" y="5538093"/>
                <a:ext cx="2666436" cy="276999"/>
              </a:xfrm>
              <a:prstGeom prst="rect">
                <a:avLst/>
              </a:prstGeom>
              <a:blipFill>
                <a:blip r:embed="rId15"/>
                <a:stretch>
                  <a:fillRect l="-5687" t="-21739" r="-948" b="-5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298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2B346CC-9AC9-B142-906D-46990FD18E9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Finding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(∞)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2B346CC-9AC9-B142-906D-46990FD18E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2121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17F670-3C34-6543-BCB5-C00E57CF83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17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782600-1FE5-684C-94EB-CF42641086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65648" y="995071"/>
                <a:ext cx="69811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782600-1FE5-684C-94EB-CF42641086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648" y="995071"/>
                <a:ext cx="698119" cy="6349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141A13-A2B5-3A43-B0EB-5C84C933EA8A}"/>
              </a:ext>
            </a:extLst>
          </p:cNvPr>
          <p:cNvCxnSpPr>
            <a:cxnSpLocks/>
          </p:cNvCxnSpPr>
          <p:nvPr/>
        </p:nvCxnSpPr>
        <p:spPr>
          <a:xfrm>
            <a:off x="1042270" y="1295937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3270E9A-0775-0043-8E32-F244DF7C1B36}"/>
              </a:ext>
            </a:extLst>
          </p:cNvPr>
          <p:cNvSpPr/>
          <p:nvPr/>
        </p:nvSpPr>
        <p:spPr>
          <a:xfrm>
            <a:off x="1684381" y="1154079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6B9CBD20-3EB0-1C43-BC17-2F96CFE28994}"/>
              </a:ext>
            </a:extLst>
          </p:cNvPr>
          <p:cNvCxnSpPr>
            <a:cxnSpLocks/>
            <a:stCxn id="36" idx="1"/>
            <a:endCxn id="17" idx="4"/>
          </p:cNvCxnSpPr>
          <p:nvPr/>
        </p:nvCxnSpPr>
        <p:spPr>
          <a:xfrm rot="10800000">
            <a:off x="1835303" y="1455920"/>
            <a:ext cx="717035" cy="707983"/>
          </a:xfrm>
          <a:prstGeom prst="bentConnector2">
            <a:avLst/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0E86726-38B7-B647-B834-858262632A61}"/>
              </a:ext>
            </a:extLst>
          </p:cNvPr>
          <p:cNvCxnSpPr>
            <a:cxnSpLocks/>
            <a:stCxn id="17" idx="6"/>
            <a:endCxn id="15" idx="1"/>
          </p:cNvCxnSpPr>
          <p:nvPr/>
        </p:nvCxnSpPr>
        <p:spPr>
          <a:xfrm>
            <a:off x="1986222" y="1304999"/>
            <a:ext cx="579426" cy="7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DC886-D458-AD48-931B-D49C358CE348}"/>
                  </a:ext>
                </a:extLst>
              </p:cNvPr>
              <p:cNvSpPr txBox="1"/>
              <p:nvPr/>
            </p:nvSpPr>
            <p:spPr>
              <a:xfrm>
                <a:off x="1845376" y="1591217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DC886-D458-AD48-931B-D49C358CE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376" y="1591217"/>
                <a:ext cx="237244" cy="276999"/>
              </a:xfrm>
              <a:prstGeom prst="rect">
                <a:avLst/>
              </a:prstGeom>
              <a:blipFill>
                <a:blip r:embed="rId4"/>
                <a:stretch>
                  <a:fillRect l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868738-050D-F444-BE1D-540FAC487EEA}"/>
              </a:ext>
            </a:extLst>
          </p:cNvPr>
          <p:cNvCxnSpPr>
            <a:cxnSpLocks/>
          </p:cNvCxnSpPr>
          <p:nvPr/>
        </p:nvCxnSpPr>
        <p:spPr>
          <a:xfrm>
            <a:off x="6371104" y="1325542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89C579B-40B1-5642-8659-513643CBCF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52337" y="1846427"/>
                <a:ext cx="69267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89C579B-40B1-5642-8659-513643CBCF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337" y="1846427"/>
                <a:ext cx="692679" cy="6349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B008E98C-1B93-A643-8901-B497B7E503AD}"/>
              </a:ext>
            </a:extLst>
          </p:cNvPr>
          <p:cNvCxnSpPr>
            <a:cxnSpLocks/>
            <a:stCxn id="32" idx="3"/>
            <a:endCxn id="42" idx="3"/>
          </p:cNvCxnSpPr>
          <p:nvPr/>
        </p:nvCxnSpPr>
        <p:spPr>
          <a:xfrm flipH="1">
            <a:off x="6222690" y="1315267"/>
            <a:ext cx="129900" cy="845672"/>
          </a:xfrm>
          <a:prstGeom prst="bentConnector3">
            <a:avLst>
              <a:gd name="adj1" fmla="val -175982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B632B7A-53C4-FE4D-8349-FF62F0AF7A18}"/>
                  </a:ext>
                </a:extLst>
              </p:cNvPr>
              <p:cNvSpPr txBox="1"/>
              <p:nvPr/>
            </p:nvSpPr>
            <p:spPr>
              <a:xfrm>
                <a:off x="245815" y="2633405"/>
                <a:ext cx="336656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B632B7A-53C4-FE4D-8349-FF62F0AF7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815" y="2633405"/>
                <a:ext cx="3366563" cy="215444"/>
              </a:xfrm>
              <a:prstGeom prst="rect">
                <a:avLst/>
              </a:prstGeom>
              <a:blipFill>
                <a:blip r:embed="rId6"/>
                <a:stretch>
                  <a:fillRect l="-376" r="-1128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96B8961-7F33-0B4B-BCC5-29CCA5C6D9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75298" y="992349"/>
                <a:ext cx="69811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96B8961-7F33-0B4B-BCC5-29CCA5C6D9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298" y="992349"/>
                <a:ext cx="698119" cy="6349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77E12D9-1F33-1147-BA47-4E89F668C3E8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3273456" y="1302277"/>
            <a:ext cx="301842" cy="7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96A5FF0-6B0F-B543-92C7-1801D5310C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54471" y="997792"/>
                <a:ext cx="69811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96A5FF0-6B0F-B543-92C7-1801D5310C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471" y="997792"/>
                <a:ext cx="698119" cy="6349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EE633EE-99A9-6D45-8E8A-AE83CC90CC08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5352629" y="1307720"/>
            <a:ext cx="301842" cy="7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3398A29-43E9-2D47-A444-3D14D2A856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87605" y="1846186"/>
                <a:ext cx="69267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3398A29-43E9-2D47-A444-3D14D2A856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7605" y="1846186"/>
                <a:ext cx="692679" cy="63495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550A11DE-C109-214B-B3B9-68CD349E7863}"/>
              </a:ext>
            </a:extLst>
          </p:cNvPr>
          <p:cNvCxnSpPr>
            <a:cxnSpLocks/>
            <a:stCxn id="37" idx="1"/>
            <a:endCxn id="36" idx="3"/>
          </p:cNvCxnSpPr>
          <p:nvPr/>
        </p:nvCxnSpPr>
        <p:spPr>
          <a:xfrm rot="10800000" flipV="1">
            <a:off x="3245017" y="2163660"/>
            <a:ext cx="442589" cy="241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AC14A41-300E-994B-BF2E-27D36BB1C4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30011" y="1843464"/>
                <a:ext cx="69267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AC14A41-300E-994B-BF2E-27D36BB1C4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011" y="1843464"/>
                <a:ext cx="692679" cy="63495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4055F2D3-79E8-1E4E-A79F-3C2BDD744B8B}"/>
              </a:ext>
            </a:extLst>
          </p:cNvPr>
          <p:cNvCxnSpPr>
            <a:cxnSpLocks/>
            <a:stCxn id="42" idx="1"/>
          </p:cNvCxnSpPr>
          <p:nvPr/>
        </p:nvCxnSpPr>
        <p:spPr>
          <a:xfrm rot="10800000" flipV="1">
            <a:off x="5257801" y="2160938"/>
            <a:ext cx="272211" cy="1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7AAAC6D-E095-1841-BE6F-1986356C6C74}"/>
              </a:ext>
            </a:extLst>
          </p:cNvPr>
          <p:cNvCxnSpPr>
            <a:cxnSpLocks/>
          </p:cNvCxnSpPr>
          <p:nvPr/>
        </p:nvCxnSpPr>
        <p:spPr>
          <a:xfrm>
            <a:off x="4274939" y="1299555"/>
            <a:ext cx="301842" cy="7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65D5D9EE-D632-E94C-896B-7A1A1A05AA6F}"/>
              </a:ext>
            </a:extLst>
          </p:cNvPr>
          <p:cNvCxnSpPr>
            <a:cxnSpLocks/>
          </p:cNvCxnSpPr>
          <p:nvPr/>
        </p:nvCxnSpPr>
        <p:spPr>
          <a:xfrm rot="10800000">
            <a:off x="4373340" y="2158219"/>
            <a:ext cx="286768" cy="1530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BF3B0D5-34DD-224C-9D0F-475F28C09869}"/>
                  </a:ext>
                </a:extLst>
              </p:cNvPr>
              <p:cNvSpPr/>
              <p:nvPr/>
            </p:nvSpPr>
            <p:spPr>
              <a:xfrm>
                <a:off x="6723445" y="890999"/>
                <a:ext cx="6983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BF3B0D5-34DD-224C-9D0F-475F28C098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445" y="890999"/>
                <a:ext cx="698396" cy="369332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A8EB639-182D-344F-99ED-F3945B8F3610}"/>
                  </a:ext>
                </a:extLst>
              </p:cNvPr>
              <p:cNvSpPr/>
              <p:nvPr/>
            </p:nvSpPr>
            <p:spPr>
              <a:xfrm>
                <a:off x="830220" y="871843"/>
                <a:ext cx="7075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A8EB639-182D-344F-99ED-F3945B8F36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220" y="871843"/>
                <a:ext cx="707501" cy="369332"/>
              </a:xfrm>
              <a:prstGeom prst="rect">
                <a:avLst/>
              </a:prstGeom>
              <a:blipFill>
                <a:blip r:embed="rId12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B1711DF-5DC2-AD46-AF2F-34AEB0339903}"/>
                  </a:ext>
                </a:extLst>
              </p:cNvPr>
              <p:cNvSpPr/>
              <p:nvPr/>
            </p:nvSpPr>
            <p:spPr>
              <a:xfrm>
                <a:off x="1895878" y="827464"/>
                <a:ext cx="7066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B1711DF-5DC2-AD46-AF2F-34AEB03399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878" y="827464"/>
                <a:ext cx="706604" cy="369332"/>
              </a:xfrm>
              <a:prstGeom prst="rect">
                <a:avLst/>
              </a:prstGeom>
              <a:blipFill>
                <a:blip r:embed="rId1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BB1156A9-A2EA-A643-B487-83219D7F4D8E}"/>
              </a:ext>
            </a:extLst>
          </p:cNvPr>
          <p:cNvGrpSpPr/>
          <p:nvPr/>
        </p:nvGrpSpPr>
        <p:grpSpPr>
          <a:xfrm>
            <a:off x="4784144" y="1250217"/>
            <a:ext cx="396240" cy="91440"/>
            <a:chOff x="4874079" y="5263243"/>
            <a:chExt cx="396240" cy="9144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B65E2FB-9283-5C47-8631-8892D48450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740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7020654-1CD8-884C-A329-205B0F156C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264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F1A33B6-44B3-D349-AC44-C0A6D2976C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88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76626F2-90BD-F64F-87FF-114FA7C41504}"/>
              </a:ext>
            </a:extLst>
          </p:cNvPr>
          <p:cNvGrpSpPr/>
          <p:nvPr/>
        </p:nvGrpSpPr>
        <p:grpSpPr>
          <a:xfrm>
            <a:off x="4788085" y="2106324"/>
            <a:ext cx="396240" cy="91440"/>
            <a:chOff x="4874079" y="5263243"/>
            <a:chExt cx="396240" cy="9144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EE0E17A-50C2-F54D-A5BE-3451998412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740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DB8BCF9-D562-E949-91EA-B97483566E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264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F727D86-56DE-F94B-B15C-B59B44D6CF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88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0988113-9F64-674D-9DBE-9BC3DC724AFD}"/>
                  </a:ext>
                </a:extLst>
              </p:cNvPr>
              <p:cNvSpPr txBox="1"/>
              <p:nvPr/>
            </p:nvSpPr>
            <p:spPr>
              <a:xfrm>
                <a:off x="302674" y="2911898"/>
                <a:ext cx="4070666" cy="336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b="0" dirty="0"/>
                  <a:t>If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400" dirty="0"/>
                  <a:t>, what is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(∞)</m:t>
                    </m:r>
                  </m:oMath>
                </a14:m>
                <a:r>
                  <a:rPr lang="en-US" sz="1400" dirty="0"/>
                  <a:t> for a step input? </a:t>
                </a: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0988113-9F64-674D-9DBE-9BC3DC724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74" y="2911898"/>
                <a:ext cx="4070666" cy="336887"/>
              </a:xfrm>
              <a:prstGeom prst="rect">
                <a:avLst/>
              </a:prstGeom>
              <a:blipFill>
                <a:blip r:embed="rId14"/>
                <a:stretch>
                  <a:fillRect l="-3115" t="-3704" r="-1558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A367A2F-B4EF-BE45-B966-A1B3CE5EFBD0}"/>
                  </a:ext>
                </a:extLst>
              </p:cNvPr>
              <p:cNvSpPr txBox="1"/>
              <p:nvPr/>
            </p:nvSpPr>
            <p:spPr>
              <a:xfrm>
                <a:off x="4467753" y="2966598"/>
                <a:ext cx="207159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b="0" dirty="0"/>
                  <a:t>Hint: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𝑠𝐸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A367A2F-B4EF-BE45-B966-A1B3CE5EF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7753" y="2966598"/>
                <a:ext cx="2071593" cy="215444"/>
              </a:xfrm>
              <a:prstGeom prst="rect">
                <a:avLst/>
              </a:prstGeom>
              <a:blipFill>
                <a:blip r:embed="rId15"/>
                <a:stretch>
                  <a:fillRect l="-4848" t="-27778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860B5C-1F0C-4841-8E1F-4588223B5EE7}"/>
                  </a:ext>
                </a:extLst>
              </p:cNvPr>
              <p:cNvSpPr txBox="1"/>
              <p:nvPr/>
            </p:nvSpPr>
            <p:spPr>
              <a:xfrm>
                <a:off x="1919160" y="3365203"/>
                <a:ext cx="19423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1. What is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𝑼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r>
                  <a:rPr lang="en-US" b="1" dirty="0"/>
                  <a:t>?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860B5C-1F0C-4841-8E1F-4588223B5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160" y="3365203"/>
                <a:ext cx="1942391" cy="369332"/>
              </a:xfrm>
              <a:prstGeom prst="rect">
                <a:avLst/>
              </a:prstGeom>
              <a:blipFill>
                <a:blip r:embed="rId16"/>
                <a:stretch>
                  <a:fillRect l="-3268" t="-3226" r="-1961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609B238-041D-CB41-99D2-CE4FCC6490B1}"/>
                  </a:ext>
                </a:extLst>
              </p:cNvPr>
              <p:cNvSpPr/>
              <p:nvPr/>
            </p:nvSpPr>
            <p:spPr>
              <a:xfrm>
                <a:off x="2083620" y="3670199"/>
                <a:ext cx="1137106" cy="612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609B238-041D-CB41-99D2-CE4FCC6490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3620" y="3670199"/>
                <a:ext cx="1137106" cy="61279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8172090-6C3D-B342-852A-F7CFE677B740}"/>
                  </a:ext>
                </a:extLst>
              </p:cNvPr>
              <p:cNvSpPr txBox="1"/>
              <p:nvPr/>
            </p:nvSpPr>
            <p:spPr>
              <a:xfrm>
                <a:off x="1919160" y="4188243"/>
                <a:ext cx="30164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2. What is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?</a:t>
                </a:r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8172090-6C3D-B342-852A-F7CFE677B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160" y="4188243"/>
                <a:ext cx="3016403" cy="369332"/>
              </a:xfrm>
              <a:prstGeom prst="rect">
                <a:avLst/>
              </a:prstGeom>
              <a:blipFill>
                <a:blip r:embed="rId18"/>
                <a:stretch>
                  <a:fillRect l="-2101" t="-6452" r="-840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510BB74-77CA-6C48-ADFA-957A7EBB2D9F}"/>
                  </a:ext>
                </a:extLst>
              </p:cNvPr>
              <p:cNvSpPr/>
              <p:nvPr/>
            </p:nvSpPr>
            <p:spPr>
              <a:xfrm>
                <a:off x="2110254" y="4519873"/>
                <a:ext cx="3197991" cy="5584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R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510BB74-77CA-6C48-ADFA-957A7EBB2D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254" y="4519873"/>
                <a:ext cx="3197991" cy="558423"/>
              </a:xfrm>
              <a:prstGeom prst="rect">
                <a:avLst/>
              </a:prstGeom>
              <a:blipFill>
                <a:blip r:embed="rId19"/>
                <a:stretch>
                  <a:fillRect l="-1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9731811-25B1-FC4A-92F7-0440CFF7A99B}"/>
                  </a:ext>
                </a:extLst>
              </p:cNvPr>
              <p:cNvSpPr txBox="1"/>
              <p:nvPr/>
            </p:nvSpPr>
            <p:spPr>
              <a:xfrm>
                <a:off x="1919160" y="5062440"/>
                <a:ext cx="46762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3. What is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𝒆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𝒍𝒊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→0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𝒔𝑹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?</a:t>
                </a: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9731811-25B1-FC4A-92F7-0440CFF7A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160" y="5062440"/>
                <a:ext cx="4676280" cy="369332"/>
              </a:xfrm>
              <a:prstGeom prst="rect">
                <a:avLst/>
              </a:prstGeom>
              <a:blipFill>
                <a:blip r:embed="rId20"/>
                <a:stretch>
                  <a:fillRect l="-1355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6F86229A-AD6D-244A-BE2F-5D579B0D0589}"/>
                  </a:ext>
                </a:extLst>
              </p:cNvPr>
              <p:cNvSpPr/>
              <p:nvPr/>
            </p:nvSpPr>
            <p:spPr>
              <a:xfrm>
                <a:off x="2110254" y="5394070"/>
                <a:ext cx="11921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𝒆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6F86229A-AD6D-244A-BE2F-5D579B0D05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254" y="5394070"/>
                <a:ext cx="1192186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EED5994F-5B8A-0F42-AA9F-93F3DC2F3737}"/>
              </a:ext>
            </a:extLst>
          </p:cNvPr>
          <p:cNvSpPr txBox="1"/>
          <p:nvPr/>
        </p:nvSpPr>
        <p:spPr>
          <a:xfrm>
            <a:off x="1919160" y="5906572"/>
            <a:ext cx="5573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4. What does this tell us about the need for control action once we’re at steady state?</a:t>
            </a:r>
          </a:p>
        </p:txBody>
      </p:sp>
    </p:spTree>
    <p:extLst>
      <p:ext uri="{BB962C8B-B14F-4D97-AF65-F5344CB8AC3E}">
        <p14:creationId xmlns:p14="http://schemas.microsoft.com/office/powerpoint/2010/main" val="1601852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52" grpId="0"/>
      <p:bldP spid="53" grpId="0"/>
      <p:bldP spid="54" grpId="0"/>
      <p:bldP spid="55" grpId="0"/>
      <p:bldP spid="5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Noise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18</a:t>
            </a:fld>
            <a:endParaRPr lang="en-US" altLang="x-non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071E2E-A15E-5D4F-876F-77FA41845D53}"/>
              </a:ext>
            </a:extLst>
          </p:cNvPr>
          <p:cNvSpPr>
            <a:spLocks noChangeAspect="1"/>
          </p:cNvSpPr>
          <p:nvPr/>
        </p:nvSpPr>
        <p:spPr>
          <a:xfrm>
            <a:off x="5464710" y="1669064"/>
            <a:ext cx="643565" cy="634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376869A-F792-4646-99AB-D5CD5BD1CE0D}"/>
              </a:ext>
            </a:extLst>
          </p:cNvPr>
          <p:cNvCxnSpPr>
            <a:cxnSpLocks/>
            <a:stCxn id="15" idx="3"/>
            <a:endCxn id="8" idx="1"/>
          </p:cNvCxnSpPr>
          <p:nvPr/>
        </p:nvCxnSpPr>
        <p:spPr>
          <a:xfrm>
            <a:off x="4498759" y="1986538"/>
            <a:ext cx="965951" cy="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546971-AF83-4F46-89B6-E357F43182BC}"/>
              </a:ext>
            </a:extLst>
          </p:cNvPr>
          <p:cNvCxnSpPr>
            <a:cxnSpLocks/>
          </p:cNvCxnSpPr>
          <p:nvPr/>
        </p:nvCxnSpPr>
        <p:spPr>
          <a:xfrm flipV="1">
            <a:off x="6108275" y="1981102"/>
            <a:ext cx="1153659" cy="10873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5734823-CECB-A84E-9295-8008C28AD274}"/>
                  </a:ext>
                </a:extLst>
              </p:cNvPr>
              <p:cNvSpPr/>
              <p:nvPr/>
            </p:nvSpPr>
            <p:spPr>
              <a:xfrm>
                <a:off x="5409988" y="1759215"/>
                <a:ext cx="7120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5734823-CECB-A84E-9295-8008C28AD2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9988" y="1759215"/>
                <a:ext cx="712054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968C8BC-6466-334D-A6BD-3246A69BD8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68828" y="1669063"/>
                <a:ext cx="929931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968C8BC-6466-334D-A6BD-3246A69BD8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8828" y="1669063"/>
                <a:ext cx="929931" cy="6349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A02FF2D-409D-964A-BE3F-E9E9CBEF9577}"/>
              </a:ext>
            </a:extLst>
          </p:cNvPr>
          <p:cNvCxnSpPr>
            <a:cxnSpLocks/>
          </p:cNvCxnSpPr>
          <p:nvPr/>
        </p:nvCxnSpPr>
        <p:spPr>
          <a:xfrm flipV="1">
            <a:off x="1786127" y="1990986"/>
            <a:ext cx="644896" cy="380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B347B6B5-EAC9-EB4C-AB54-3E419CC5B102}"/>
              </a:ext>
            </a:extLst>
          </p:cNvPr>
          <p:cNvSpPr/>
          <p:nvPr/>
        </p:nvSpPr>
        <p:spPr>
          <a:xfrm>
            <a:off x="2450237" y="1817862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95EA6E0D-2A7E-784C-8661-1403A42B4261}"/>
              </a:ext>
            </a:extLst>
          </p:cNvPr>
          <p:cNvCxnSpPr>
            <a:cxnSpLocks/>
            <a:stCxn id="8" idx="3"/>
            <a:endCxn id="25" idx="3"/>
          </p:cNvCxnSpPr>
          <p:nvPr/>
        </p:nvCxnSpPr>
        <p:spPr>
          <a:xfrm flipH="1">
            <a:off x="4912631" y="1986539"/>
            <a:ext cx="1195644" cy="1318541"/>
          </a:xfrm>
          <a:prstGeom prst="bentConnector3">
            <a:avLst>
              <a:gd name="adj1" fmla="val -19119"/>
            </a:avLst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AA30DC2-055F-7A41-B0CB-BA4390C5CEC3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2752078" y="1968782"/>
            <a:ext cx="860854" cy="950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20C9DC-9959-B347-B0E4-3CD46F827877}"/>
                  </a:ext>
                </a:extLst>
              </p:cNvPr>
              <p:cNvSpPr txBox="1"/>
              <p:nvPr/>
            </p:nvSpPr>
            <p:spPr>
              <a:xfrm>
                <a:off x="2333648" y="2291445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20C9DC-9959-B347-B0E4-3CD46F827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648" y="2291445"/>
                <a:ext cx="237244" cy="276999"/>
              </a:xfrm>
              <a:prstGeom prst="rect">
                <a:avLst/>
              </a:prstGeom>
              <a:blipFill>
                <a:blip r:embed="rId4"/>
                <a:stretch>
                  <a:fillRect l="-5000" r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41E19E86-608C-DB4F-8611-7EC3EA9AEBA9}"/>
              </a:ext>
            </a:extLst>
          </p:cNvPr>
          <p:cNvSpPr txBox="1"/>
          <p:nvPr/>
        </p:nvSpPr>
        <p:spPr>
          <a:xfrm>
            <a:off x="3545493" y="2298993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Controller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47658B7-F611-DC44-8AE7-83B0B9A01A48}"/>
                  </a:ext>
                </a:extLst>
              </p:cNvPr>
              <p:cNvSpPr/>
              <p:nvPr/>
            </p:nvSpPr>
            <p:spPr>
              <a:xfrm>
                <a:off x="1679814" y="1525114"/>
                <a:ext cx="716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47658B7-F611-DC44-8AE7-83B0B9A01A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814" y="1525114"/>
                <a:ext cx="716863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00B58E68-E027-4E49-9A67-F8595853859B}"/>
              </a:ext>
            </a:extLst>
          </p:cNvPr>
          <p:cNvSpPr txBox="1"/>
          <p:nvPr/>
        </p:nvSpPr>
        <p:spPr>
          <a:xfrm>
            <a:off x="1408907" y="1069019"/>
            <a:ext cx="1050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Reference</a:t>
            </a:r>
          </a:p>
          <a:p>
            <a:pPr algn="ctr"/>
            <a:r>
              <a:rPr lang="en-US" sz="1400" b="1" dirty="0"/>
              <a:t>Input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C450A20-77A6-2544-A898-34E53139A6E7}"/>
                  </a:ext>
                </a:extLst>
              </p:cNvPr>
              <p:cNvSpPr/>
              <p:nvPr/>
            </p:nvSpPr>
            <p:spPr>
              <a:xfrm>
                <a:off x="2728862" y="1535471"/>
                <a:ext cx="716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C450A20-77A6-2544-A898-34E53139A6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862" y="1535471"/>
                <a:ext cx="716863" cy="369332"/>
              </a:xfrm>
              <a:prstGeom prst="rect">
                <a:avLst/>
              </a:prstGeom>
              <a:blipFill>
                <a:blip r:embed="rId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467AE80-FA5F-BF4D-87A6-86284A8B469A}"/>
                  </a:ext>
                </a:extLst>
              </p:cNvPr>
              <p:cNvSpPr/>
              <p:nvPr/>
            </p:nvSpPr>
            <p:spPr>
              <a:xfrm>
                <a:off x="4586163" y="1565591"/>
                <a:ext cx="7164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467AE80-FA5F-BF4D-87A6-86284A8B46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163" y="1565591"/>
                <a:ext cx="716478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BBB10F0-9877-9341-88F1-BCB6F82398E7}"/>
                  </a:ext>
                </a:extLst>
              </p:cNvPr>
              <p:cNvSpPr/>
              <p:nvPr/>
            </p:nvSpPr>
            <p:spPr>
              <a:xfrm>
                <a:off x="6445953" y="1554875"/>
                <a:ext cx="7164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BBB10F0-9877-9341-88F1-BCB6F82398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953" y="1554875"/>
                <a:ext cx="716478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08CD1D59-2465-7B42-AA57-7F407C1C0DD5}"/>
              </a:ext>
            </a:extLst>
          </p:cNvPr>
          <p:cNvSpPr txBox="1"/>
          <p:nvPr/>
        </p:nvSpPr>
        <p:spPr>
          <a:xfrm>
            <a:off x="5366182" y="2356270"/>
            <a:ext cx="8226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System</a:t>
            </a:r>
          </a:p>
          <a:p>
            <a:pPr algn="ctr"/>
            <a:r>
              <a:rPr lang="en-US" sz="1400" b="1" dirty="0"/>
              <a:t>Under</a:t>
            </a:r>
          </a:p>
          <a:p>
            <a:pPr algn="ctr"/>
            <a:r>
              <a:rPr lang="en-US" sz="1400" b="1" dirty="0"/>
              <a:t>Control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8A21F7F-C7A7-0747-938E-BD37739D7B9F}"/>
              </a:ext>
            </a:extLst>
          </p:cNvPr>
          <p:cNvSpPr txBox="1"/>
          <p:nvPr/>
        </p:nvSpPr>
        <p:spPr>
          <a:xfrm>
            <a:off x="6209200" y="1069019"/>
            <a:ext cx="1019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Measured</a:t>
            </a:r>
          </a:p>
          <a:p>
            <a:pPr algn="ctr"/>
            <a:r>
              <a:rPr lang="en-US" sz="1400" b="1" dirty="0"/>
              <a:t>Output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8C9185A-27AC-834E-BB9D-B59BC4B3A836}"/>
              </a:ext>
            </a:extLst>
          </p:cNvPr>
          <p:cNvSpPr txBox="1"/>
          <p:nvPr/>
        </p:nvSpPr>
        <p:spPr>
          <a:xfrm>
            <a:off x="2700544" y="1008431"/>
            <a:ext cx="821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Control</a:t>
            </a:r>
          </a:p>
          <a:p>
            <a:pPr algn="ctr"/>
            <a:r>
              <a:rPr lang="en-US" sz="1400" b="1" dirty="0"/>
              <a:t>Error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BE22454-B627-3A47-A0ED-72107C15F46A}"/>
              </a:ext>
            </a:extLst>
          </p:cNvPr>
          <p:cNvSpPr txBox="1"/>
          <p:nvPr/>
        </p:nvSpPr>
        <p:spPr>
          <a:xfrm>
            <a:off x="4543976" y="1067413"/>
            <a:ext cx="821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Control</a:t>
            </a:r>
          </a:p>
          <a:p>
            <a:pPr algn="ctr"/>
            <a:r>
              <a:rPr lang="en-US" sz="1400" b="1" dirty="0"/>
              <a:t>Input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59CF5B1-0234-E642-AC00-89A6F6A8B9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82700" y="2987605"/>
                <a:ext cx="929931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59CF5B1-0234-E642-AC00-89A6F6A8B9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700" y="2987605"/>
                <a:ext cx="929931" cy="63495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5932B0DD-63A1-3C4C-9BC9-4F21C1CAC4D9}"/>
              </a:ext>
            </a:extLst>
          </p:cNvPr>
          <p:cNvCxnSpPr>
            <a:cxnSpLocks/>
            <a:stCxn id="25" idx="1"/>
            <a:endCxn id="17" idx="4"/>
          </p:cNvCxnSpPr>
          <p:nvPr/>
        </p:nvCxnSpPr>
        <p:spPr>
          <a:xfrm rot="10800000">
            <a:off x="2601158" y="2119702"/>
            <a:ext cx="1381542" cy="1185378"/>
          </a:xfrm>
          <a:prstGeom prst="bentConnector2">
            <a:avLst/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AA0BD06-6B37-1446-B24E-0605581A3D29}"/>
              </a:ext>
            </a:extLst>
          </p:cNvPr>
          <p:cNvSpPr txBox="1"/>
          <p:nvPr/>
        </p:nvSpPr>
        <p:spPr>
          <a:xfrm>
            <a:off x="4153533" y="3629792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Filter</a:t>
            </a:r>
          </a:p>
        </p:txBody>
      </p:sp>
    </p:spTree>
    <p:extLst>
      <p:ext uri="{BB962C8B-B14F-4D97-AF65-F5344CB8AC3E}">
        <p14:creationId xmlns:p14="http://schemas.microsoft.com/office/powerpoint/2010/main" val="3655896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E5A38-9E34-9043-B247-9F98F3C5C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EC8070-9502-2D4B-8ED9-2D2B9AAC0A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28838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8C16-0EA0-8446-871D-2D452F2D2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C5FC1-A247-ED48-A971-5654A0CF3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 diagrams</a:t>
            </a:r>
          </a:p>
          <a:p>
            <a:r>
              <a:rPr lang="en-US" dirty="0"/>
              <a:t>Properties of Laplace transforms</a:t>
            </a:r>
          </a:p>
          <a:p>
            <a:r>
              <a:rPr lang="en-US" dirty="0"/>
              <a:t>Building more complex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E2DEC-C9BE-6446-9647-0EB72BF137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57399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59A8A7D-54C0-C44F-B7A8-43D29AC2E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”System” Abstraction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3BFF3-C5CF-2145-A1A4-4488C0C6E5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p:pic>
        <p:nvPicPr>
          <p:cNvPr id="1026" name="Picture 2" descr="Power Supply block Diagram (AC - DC conversion process) - Electronics Area">
            <a:extLst>
              <a:ext uri="{FF2B5EF4-FFF2-40B4-BE49-F238E27FC236}">
                <a16:creationId xmlns:a16="http://schemas.microsoft.com/office/drawing/2014/main" id="{4A9C45B3-F6CF-1A43-8BA4-6912A09B4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533" y="1489684"/>
            <a:ext cx="5387377" cy="4412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3A79FE-FE0A-214C-A3A0-5AEBB0727F14}"/>
              </a:ext>
            </a:extLst>
          </p:cNvPr>
          <p:cNvSpPr txBox="1"/>
          <p:nvPr/>
        </p:nvSpPr>
        <p:spPr>
          <a:xfrm>
            <a:off x="2050742" y="978021"/>
            <a:ext cx="5237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does a DC power supply convert AC power?</a:t>
            </a:r>
          </a:p>
        </p:txBody>
      </p:sp>
    </p:spTree>
    <p:extLst>
      <p:ext uri="{BB962C8B-B14F-4D97-AF65-F5344CB8AC3E}">
        <p14:creationId xmlns:p14="http://schemas.microsoft.com/office/powerpoint/2010/main" val="2821454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8C8868-3D46-5D4D-BD31-DC4AFE9F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Abstraction for Reaction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E92365-AE7C-504D-93FC-561A21F2E9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99422" y="3532171"/>
                <a:ext cx="6317791" cy="2458641"/>
              </a:xfrm>
              <a:solidFill>
                <a:schemeClr val="bg1"/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Signal (S1, S2)</a:t>
                </a:r>
              </a:p>
              <a:p>
                <a:r>
                  <a:rPr lang="en-US" sz="2000" u="sng" dirty="0"/>
                  <a:t>What</a:t>
                </a:r>
                <a:r>
                  <a:rPr lang="en-US" sz="2000" dirty="0"/>
                  <a:t>: continuous valued function of time</a:t>
                </a:r>
              </a:p>
              <a:p>
                <a:r>
                  <a:rPr lang="en-US" sz="2000" u="sng" dirty="0"/>
                  <a:t>Example</a:t>
                </a:r>
                <a:r>
                  <a:rPr lang="en-US" sz="2000" dirty="0"/>
                  <a:t>: floating species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Single Input Single Output (SISO) System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0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</a:rPr>
                  <a:t>)</a:t>
                </a:r>
                <a:r>
                  <a:rPr lang="en-US" sz="2000" dirty="0">
                    <a:solidFill>
                      <a:schemeClr val="tx1"/>
                    </a:solidFill>
                  </a:rPr>
                  <a:t>)</a:t>
                </a:r>
                <a:endParaRPr lang="en-US" sz="2000" b="1" dirty="0"/>
              </a:p>
              <a:p>
                <a:r>
                  <a:rPr lang="en-US" sz="2000" u="sng" dirty="0"/>
                  <a:t>What</a:t>
                </a:r>
                <a:r>
                  <a:rPr lang="en-US" sz="2000" dirty="0"/>
                  <a:t>: transforms input signal into output signal</a:t>
                </a:r>
              </a:p>
              <a:p>
                <a:r>
                  <a:rPr lang="en-US" sz="2000" u="sng" dirty="0"/>
                  <a:t>Example</a:t>
                </a:r>
                <a:r>
                  <a:rPr lang="en-US" sz="2000" dirty="0"/>
                  <a:t>: reactions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E92365-AE7C-504D-93FC-561A21F2E9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99422" y="3532171"/>
                <a:ext cx="6317791" cy="2458641"/>
              </a:xfrm>
              <a:blipFill>
                <a:blip r:embed="rId2"/>
                <a:stretch>
                  <a:fillRect l="-1004" t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6F24-71F3-8D43-BC81-59B43A082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F2F907D-D0F6-C346-AA71-2CF1E7AF81C9}"/>
              </a:ext>
            </a:extLst>
          </p:cNvPr>
          <p:cNvGrpSpPr/>
          <p:nvPr/>
        </p:nvGrpSpPr>
        <p:grpSpPr>
          <a:xfrm>
            <a:off x="328455" y="2500239"/>
            <a:ext cx="4243545" cy="471158"/>
            <a:chOff x="328455" y="2500239"/>
            <a:chExt cx="5334027" cy="64008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30E89A8-28C3-DC49-9EC7-0B8F856044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455" y="2500239"/>
              <a:ext cx="640080" cy="64008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0F42974-66E3-5244-B694-3564A5050A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49357" y="2500239"/>
              <a:ext cx="640080" cy="64008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A6DF921-B2E8-7A40-AC52-6F1E9BBCB5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56659" y="2500239"/>
              <a:ext cx="640080" cy="6400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chemeClr val="bg1"/>
                  </a:solidFill>
                </a:rPr>
                <a:t>  J1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0E2D707-C744-ED47-95FE-1D17D39760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72402" y="2500239"/>
                  <a:ext cx="640080" cy="64008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𝐉𝟐</m:t>
                        </m:r>
                      </m:oMath>
                    </m:oMathPara>
                  </a14:m>
                  <a:endParaRPr lang="en-US" sz="1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0E2D707-C744-ED47-95FE-1D17D39760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2402" y="2500239"/>
                  <a:ext cx="640080" cy="64008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AEDB70F-6E38-E64D-AC2A-7268349D17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22402" y="2500239"/>
              <a:ext cx="640080" cy="64008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S3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022A51-8C3C-9646-92BD-4F4CFEE20D4E}"/>
                </a:ext>
              </a:extLst>
            </p:cNvPr>
            <p:cNvCxnSpPr>
              <a:cxnSpLocks/>
            </p:cNvCxnSpPr>
            <p:nvPr/>
          </p:nvCxnSpPr>
          <p:spPr>
            <a:xfrm>
              <a:off x="968535" y="2820279"/>
              <a:ext cx="488124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C569311-D357-EB45-903A-B37150B1209C}"/>
                </a:ext>
              </a:extLst>
            </p:cNvPr>
            <p:cNvCxnSpPr>
              <a:cxnSpLocks/>
            </p:cNvCxnSpPr>
            <p:nvPr/>
          </p:nvCxnSpPr>
          <p:spPr>
            <a:xfrm>
              <a:off x="2096739" y="2815707"/>
              <a:ext cx="488124" cy="9144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FBC6C42-DA9A-9C42-BF80-930573CA924B}"/>
                </a:ext>
              </a:extLst>
            </p:cNvPr>
            <p:cNvCxnSpPr>
              <a:cxnSpLocks/>
            </p:cNvCxnSpPr>
            <p:nvPr/>
          </p:nvCxnSpPr>
          <p:spPr>
            <a:xfrm>
              <a:off x="3189437" y="2820279"/>
              <a:ext cx="582965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3571002-D6B9-244D-A84B-9D5835DC4487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4412482" y="2820279"/>
              <a:ext cx="609920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BAB1A17-345A-8C49-B888-195146EC0B00}"/>
              </a:ext>
            </a:extLst>
          </p:cNvPr>
          <p:cNvSpPr txBox="1"/>
          <p:nvPr/>
        </p:nvSpPr>
        <p:spPr>
          <a:xfrm>
            <a:off x="501537" y="1327390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Reaction Network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5FDFF9-3CEA-FF44-AF0E-1A5998224C56}"/>
              </a:ext>
            </a:extLst>
          </p:cNvPr>
          <p:cNvSpPr txBox="1"/>
          <p:nvPr/>
        </p:nvSpPr>
        <p:spPr>
          <a:xfrm>
            <a:off x="5569180" y="1169474"/>
            <a:ext cx="2443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System abstraction of reaction network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089D8-9E75-4C45-B4F6-046A3731A5AA}"/>
              </a:ext>
            </a:extLst>
          </p:cNvPr>
          <p:cNvSpPr txBox="1"/>
          <p:nvPr/>
        </p:nvSpPr>
        <p:spPr>
          <a:xfrm>
            <a:off x="374712" y="1696251"/>
            <a:ext cx="2892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J1: S1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 S2; k1*S1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J2: S2 -&gt; S3; k2*S2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B4CDE41-EFE4-0740-8DB5-8B7B0943203A}"/>
              </a:ext>
            </a:extLst>
          </p:cNvPr>
          <p:cNvGrpSpPr/>
          <p:nvPr/>
        </p:nvGrpSpPr>
        <p:grpSpPr>
          <a:xfrm>
            <a:off x="5247263" y="1980111"/>
            <a:ext cx="3087124" cy="724942"/>
            <a:chOff x="5601193" y="1974909"/>
            <a:chExt cx="3087124" cy="72494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E0E941D-67A4-1F46-AC0C-BF49AE5CE810}"/>
                </a:ext>
              </a:extLst>
            </p:cNvPr>
            <p:cNvGrpSpPr/>
            <p:nvPr/>
          </p:nvGrpSpPr>
          <p:grpSpPr>
            <a:xfrm>
              <a:off x="5601193" y="1974909"/>
              <a:ext cx="3087124" cy="724942"/>
              <a:chOff x="338982" y="3684024"/>
              <a:chExt cx="3474513" cy="730799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CA1B4B0-1BDA-0C44-A195-CE61E197BD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2725" y="3765776"/>
                <a:ext cx="724323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686B9AD1-29B5-A341-95EB-4DDB9463F9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973" y="4085006"/>
                <a:ext cx="488124" cy="9144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4272228-F486-2E48-AFCE-112F93BE9E2E}"/>
                  </a:ext>
                </a:extLst>
              </p:cNvPr>
              <p:cNvSpPr txBox="1"/>
              <p:nvPr/>
            </p:nvSpPr>
            <p:spPr>
              <a:xfrm>
                <a:off x="338982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S1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9629CE1-DE21-CC4D-8703-317F9E25C7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88110" y="3774743"/>
                <a:ext cx="724323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7821D984-88B1-854E-AAF7-8CEABA050951}"/>
                  </a:ext>
                </a:extLst>
              </p:cNvPr>
              <p:cNvCxnSpPr>
                <a:cxnSpLocks/>
                <a:stCxn id="28" idx="3"/>
                <a:endCxn id="41" idx="1"/>
              </p:cNvCxnSpPr>
              <p:nvPr/>
            </p:nvCxnSpPr>
            <p:spPr>
              <a:xfrm>
                <a:off x="1687048" y="4085816"/>
                <a:ext cx="701062" cy="8967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A0D4324-AA4D-E944-BE86-008B1D6A8AC5}"/>
                  </a:ext>
                </a:extLst>
              </p:cNvPr>
              <p:cNvSpPr txBox="1"/>
              <p:nvPr/>
            </p:nvSpPr>
            <p:spPr>
              <a:xfrm>
                <a:off x="1821047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S2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509F1B23-E71C-7C40-9C3F-65A74263B5FC}"/>
                  </a:ext>
                </a:extLst>
              </p:cNvPr>
              <p:cNvCxnSpPr>
                <a:cxnSpLocks/>
                <a:stCxn id="41" idx="3"/>
              </p:cNvCxnSpPr>
              <p:nvPr/>
            </p:nvCxnSpPr>
            <p:spPr>
              <a:xfrm>
                <a:off x="3112433" y="4094783"/>
                <a:ext cx="701062" cy="0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826C80A-0C20-6444-8CE5-A1CE4BC61A2B}"/>
                  </a:ext>
                </a:extLst>
              </p:cNvPr>
              <p:cNvSpPr txBox="1"/>
              <p:nvPr/>
            </p:nvSpPr>
            <p:spPr>
              <a:xfrm>
                <a:off x="3309688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S3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D14E4D2-B5CF-7449-85E0-078A5116D36C}"/>
                    </a:ext>
                  </a:extLst>
                </p:cNvPr>
                <p:cNvSpPr/>
                <p:nvPr/>
              </p:nvSpPr>
              <p:spPr>
                <a:xfrm>
                  <a:off x="6100671" y="2145752"/>
                  <a:ext cx="8225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D14E4D2-B5CF-7449-85E0-078A5116D3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0671" y="2145752"/>
                  <a:ext cx="82259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007BDD39-2260-B54B-AB24-AD3DB56F15D3}"/>
                    </a:ext>
                  </a:extLst>
                </p:cNvPr>
                <p:cNvSpPr/>
                <p:nvPr/>
              </p:nvSpPr>
              <p:spPr>
                <a:xfrm>
                  <a:off x="7330454" y="2145752"/>
                  <a:ext cx="8225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007BDD39-2260-B54B-AB24-AD3DB56F15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0454" y="2145752"/>
                  <a:ext cx="822597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8159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8C8868-3D46-5D4D-BD31-DC4AFE9F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92365-AE7C-504D-93FC-561A21F2E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9854" y="3240346"/>
            <a:ext cx="6317791" cy="2458641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Rules for drawing block diagrams</a:t>
            </a:r>
          </a:p>
          <a:p>
            <a:r>
              <a:rPr lang="en-US" sz="2000" dirty="0"/>
              <a:t>Arrows are directional signals</a:t>
            </a:r>
          </a:p>
          <a:p>
            <a:pPr lvl="1"/>
            <a:r>
              <a:rPr lang="en-US" sz="1600" dirty="0"/>
              <a:t>May be labelled with the name of the signal</a:t>
            </a:r>
          </a:p>
          <a:p>
            <a:r>
              <a:rPr lang="en-US" sz="2000" dirty="0"/>
              <a:t>Boxes are SISO (single input single output) systems</a:t>
            </a:r>
          </a:p>
          <a:p>
            <a:pPr lvl="1"/>
            <a:r>
              <a:rPr lang="en-US" sz="1600" dirty="0"/>
              <a:t>Internal label is the transfer function</a:t>
            </a:r>
          </a:p>
          <a:p>
            <a:pPr lvl="1"/>
            <a:r>
              <a:rPr lang="en-US" sz="1600" dirty="0"/>
              <a:t>External label (if any) is the name of the system</a:t>
            </a:r>
          </a:p>
          <a:p>
            <a:r>
              <a:rPr lang="en-US" sz="2000" dirty="0"/>
              <a:t>Filled circles are connectors that add signals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6F24-71F3-8D43-BC81-59B43A082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5FDFF9-3CEA-FF44-AF0E-1A5998224C56}"/>
              </a:ext>
            </a:extLst>
          </p:cNvPr>
          <p:cNvSpPr txBox="1"/>
          <p:nvPr/>
        </p:nvSpPr>
        <p:spPr>
          <a:xfrm>
            <a:off x="1977519" y="2685138"/>
            <a:ext cx="496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Changing System Behavior With Control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B4CDE41-EFE4-0740-8DB5-8B7B0943203A}"/>
              </a:ext>
            </a:extLst>
          </p:cNvPr>
          <p:cNvGrpSpPr/>
          <p:nvPr/>
        </p:nvGrpSpPr>
        <p:grpSpPr>
          <a:xfrm>
            <a:off x="3470087" y="1411933"/>
            <a:ext cx="3462995" cy="751576"/>
            <a:chOff x="5163950" y="1948269"/>
            <a:chExt cx="3462995" cy="75157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E0E941D-67A4-1F46-AC0C-BF49AE5CE810}"/>
                </a:ext>
              </a:extLst>
            </p:cNvPr>
            <p:cNvGrpSpPr/>
            <p:nvPr/>
          </p:nvGrpSpPr>
          <p:grpSpPr>
            <a:xfrm>
              <a:off x="5163950" y="1948269"/>
              <a:ext cx="3462995" cy="751576"/>
              <a:chOff x="-153130" y="3657174"/>
              <a:chExt cx="3897552" cy="757649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CA1B4B0-1BDA-0C44-A195-CE61E197BD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2725" y="3765776"/>
                <a:ext cx="724323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686B9AD1-29B5-A341-95EB-4DDB9463F9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53130" y="4121572"/>
                <a:ext cx="1076535" cy="9129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4272228-F486-2E48-AFCE-112F93BE9E2E}"/>
                  </a:ext>
                </a:extLst>
              </p:cNvPr>
              <p:cNvSpPr txBox="1"/>
              <p:nvPr/>
            </p:nvSpPr>
            <p:spPr>
              <a:xfrm>
                <a:off x="338982" y="3657174"/>
                <a:ext cx="4347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S1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9629CE1-DE21-CC4D-8703-317F9E25C7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88110" y="3774743"/>
                <a:ext cx="724323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7821D984-88B1-854E-AAF7-8CEABA050951}"/>
                  </a:ext>
                </a:extLst>
              </p:cNvPr>
              <p:cNvCxnSpPr>
                <a:cxnSpLocks/>
                <a:stCxn id="28" idx="3"/>
                <a:endCxn id="41" idx="1"/>
              </p:cNvCxnSpPr>
              <p:nvPr/>
            </p:nvCxnSpPr>
            <p:spPr>
              <a:xfrm>
                <a:off x="1687048" y="4085816"/>
                <a:ext cx="701062" cy="8967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A0D4324-AA4D-E944-BE86-008B1D6A8AC5}"/>
                  </a:ext>
                </a:extLst>
              </p:cNvPr>
              <p:cNvSpPr txBox="1"/>
              <p:nvPr/>
            </p:nvSpPr>
            <p:spPr>
              <a:xfrm>
                <a:off x="1821047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S2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826C80A-0C20-6444-8CE5-A1CE4BC61A2B}"/>
                  </a:ext>
                </a:extLst>
              </p:cNvPr>
              <p:cNvSpPr txBox="1"/>
              <p:nvPr/>
            </p:nvSpPr>
            <p:spPr>
              <a:xfrm>
                <a:off x="3309688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S3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D14E4D2-B5CF-7449-85E0-078A5116D36C}"/>
                    </a:ext>
                  </a:extLst>
                </p:cNvPr>
                <p:cNvSpPr/>
                <p:nvPr/>
              </p:nvSpPr>
              <p:spPr>
                <a:xfrm>
                  <a:off x="6100671" y="2145752"/>
                  <a:ext cx="8225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D14E4D2-B5CF-7449-85E0-078A5116D3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0671" y="2145752"/>
                  <a:ext cx="82259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007BDD39-2260-B54B-AB24-AD3DB56F15D3}"/>
                    </a:ext>
                  </a:extLst>
                </p:cNvPr>
                <p:cNvSpPr/>
                <p:nvPr/>
              </p:nvSpPr>
              <p:spPr>
                <a:xfrm>
                  <a:off x="7330454" y="2145752"/>
                  <a:ext cx="73496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007BDD39-2260-B54B-AB24-AD3DB56F15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0454" y="2145752"/>
                  <a:ext cx="734965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5172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3F96D98-36E5-E34E-BBE8-394F358201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65648" y="1518866"/>
                <a:ext cx="929931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3F96D98-36E5-E34E-BBE8-394F358201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648" y="1518866"/>
                <a:ext cx="929931" cy="6349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616FC95-931A-8A40-9860-5AA912BA0AB0}"/>
              </a:ext>
            </a:extLst>
          </p:cNvPr>
          <p:cNvCxnSpPr>
            <a:cxnSpLocks/>
          </p:cNvCxnSpPr>
          <p:nvPr/>
        </p:nvCxnSpPr>
        <p:spPr>
          <a:xfrm>
            <a:off x="1319854" y="1846366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2C5E13C7-022D-C443-A884-71DBA6D0FA2D}"/>
              </a:ext>
            </a:extLst>
          </p:cNvPr>
          <p:cNvSpPr/>
          <p:nvPr/>
        </p:nvSpPr>
        <p:spPr>
          <a:xfrm>
            <a:off x="1961965" y="1704508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2DA802F1-0CB0-EB45-8932-706F9F3E5D15}"/>
              </a:ext>
            </a:extLst>
          </p:cNvPr>
          <p:cNvCxnSpPr>
            <a:cxnSpLocks/>
            <a:stCxn id="45" idx="3"/>
            <a:endCxn id="16" idx="4"/>
          </p:cNvCxnSpPr>
          <p:nvPr/>
        </p:nvCxnSpPr>
        <p:spPr>
          <a:xfrm flipH="1">
            <a:off x="2112886" y="1794082"/>
            <a:ext cx="4258670" cy="212266"/>
          </a:xfrm>
          <a:prstGeom prst="bentConnector4">
            <a:avLst>
              <a:gd name="adj1" fmla="val -5368"/>
              <a:gd name="adj2" fmla="val 308071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A8EEA35-4BA1-264C-866F-3C3320C89C51}"/>
              </a:ext>
            </a:extLst>
          </p:cNvPr>
          <p:cNvCxnSpPr>
            <a:cxnSpLocks/>
            <a:stCxn id="16" idx="6"/>
          </p:cNvCxnSpPr>
          <p:nvPr/>
        </p:nvCxnSpPr>
        <p:spPr>
          <a:xfrm flipV="1">
            <a:off x="2263806" y="1848314"/>
            <a:ext cx="256142" cy="7114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EC9395E-F46F-8840-9C9F-4242484B81C3}"/>
                  </a:ext>
                </a:extLst>
              </p:cNvPr>
              <p:cNvSpPr txBox="1"/>
              <p:nvPr/>
            </p:nvSpPr>
            <p:spPr>
              <a:xfrm>
                <a:off x="1845376" y="2141646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EC9395E-F46F-8840-9C9F-4242484B8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376" y="2141646"/>
                <a:ext cx="237244" cy="276999"/>
              </a:xfrm>
              <a:prstGeom prst="rect">
                <a:avLst/>
              </a:prstGeom>
              <a:blipFill>
                <a:blip r:embed="rId7"/>
                <a:stretch>
                  <a:fillRect l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071BE0D-FB8E-E344-9A3B-8BB9798E8390}"/>
              </a:ext>
            </a:extLst>
          </p:cNvPr>
          <p:cNvCxnSpPr>
            <a:cxnSpLocks/>
          </p:cNvCxnSpPr>
          <p:nvPr/>
        </p:nvCxnSpPr>
        <p:spPr>
          <a:xfrm>
            <a:off x="6390011" y="1794082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6426B0B-D738-7446-B45A-A83D2D3F4615}"/>
              </a:ext>
            </a:extLst>
          </p:cNvPr>
          <p:cNvSpPr txBox="1"/>
          <p:nvPr/>
        </p:nvSpPr>
        <p:spPr>
          <a:xfrm>
            <a:off x="297164" y="1411933"/>
            <a:ext cx="1507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Reference: R3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E29043-C09F-DD43-8D8A-E1312690EDCA}"/>
              </a:ext>
            </a:extLst>
          </p:cNvPr>
          <p:cNvSpPr txBox="1"/>
          <p:nvPr/>
        </p:nvSpPr>
        <p:spPr>
          <a:xfrm>
            <a:off x="2455531" y="1120177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Controller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49031F2-49CA-7644-A210-3EBDBC6A2FB1}"/>
              </a:ext>
            </a:extLst>
          </p:cNvPr>
          <p:cNvSpPr txBox="1"/>
          <p:nvPr/>
        </p:nvSpPr>
        <p:spPr>
          <a:xfrm>
            <a:off x="1464329" y="5925234"/>
            <a:ext cx="4968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Can derive the transfer function of the composed system from the block diagram.</a:t>
            </a:r>
          </a:p>
        </p:txBody>
      </p:sp>
    </p:spTree>
    <p:extLst>
      <p:ext uri="{BB962C8B-B14F-4D97-AF65-F5344CB8AC3E}">
        <p14:creationId xmlns:p14="http://schemas.microsoft.com/office/powerpoint/2010/main" val="333082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30" grpId="0" animBg="1"/>
      <p:bldP spid="16" grpId="0" animBg="1"/>
      <p:bldP spid="29" grpId="0"/>
      <p:bldP spid="46" grpId="0"/>
      <p:bldP spid="47" grpId="0"/>
      <p:bldP spid="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0427-1475-0C4B-AABA-E0914B9F0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6" y="309625"/>
            <a:ext cx="6250329" cy="838200"/>
          </a:xfrm>
        </p:spPr>
        <p:txBody>
          <a:bodyPr/>
          <a:lstStyle/>
          <a:p>
            <a:r>
              <a:rPr lang="en-US" sz="3200" dirty="0"/>
              <a:t>Properties of Laplace Transforms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F494F0-B65D-FF43-AAE2-7652ADCD6F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/>
              <p:nvPr/>
            </p:nvSpPr>
            <p:spPr>
              <a:xfrm>
                <a:off x="6812224" y="291068"/>
                <a:ext cx="2018117" cy="599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224" y="291068"/>
                <a:ext cx="2018117" cy="599331"/>
              </a:xfrm>
              <a:prstGeom prst="rect">
                <a:avLst/>
              </a:prstGeom>
              <a:blipFill>
                <a:blip r:embed="rId3"/>
                <a:stretch>
                  <a:fillRect l="-10000" t="-191667" b="-27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DFC9141-8B0F-3445-A864-6687F2985B3A}"/>
                  </a:ext>
                </a:extLst>
              </p:cNvPr>
              <p:cNvSpPr txBox="1"/>
              <p:nvPr/>
            </p:nvSpPr>
            <p:spPr>
              <a:xfrm>
                <a:off x="4584856" y="2405773"/>
                <a:ext cx="16555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DFC9141-8B0F-3445-A864-6687F2985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856" y="2405773"/>
                <a:ext cx="1655518" cy="276999"/>
              </a:xfrm>
              <a:prstGeom prst="rect">
                <a:avLst/>
              </a:prstGeom>
              <a:blipFill>
                <a:blip r:embed="rId4"/>
                <a:stretch>
                  <a:fillRect l="-1515" r="-3788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99A752-BDE2-2D4C-8AB3-5FE9B7A6C6E4}"/>
                  </a:ext>
                </a:extLst>
              </p:cNvPr>
              <p:cNvSpPr txBox="1"/>
              <p:nvPr/>
            </p:nvSpPr>
            <p:spPr>
              <a:xfrm>
                <a:off x="6881484" y="2279265"/>
                <a:ext cx="1900200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∫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99A752-BDE2-2D4C-8AB3-5FE9B7A6C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484" y="2279265"/>
                <a:ext cx="1900200" cy="520463"/>
              </a:xfrm>
              <a:prstGeom prst="rect">
                <a:avLst/>
              </a:prstGeom>
              <a:blipFill>
                <a:blip r:embed="rId5"/>
                <a:stretch>
                  <a:fillRect l="-1987" t="-4762" r="-3311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68B5B06-ACCB-D141-A5CE-FAE8574F5CB3}"/>
                  </a:ext>
                </a:extLst>
              </p:cNvPr>
              <p:cNvSpPr txBox="1"/>
              <p:nvPr/>
            </p:nvSpPr>
            <p:spPr>
              <a:xfrm>
                <a:off x="443735" y="2470775"/>
                <a:ext cx="18045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68B5B06-ACCB-D141-A5CE-FAE8574F5C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35" y="2470775"/>
                <a:ext cx="1804597" cy="276999"/>
              </a:xfrm>
              <a:prstGeom prst="rect">
                <a:avLst/>
              </a:prstGeom>
              <a:blipFill>
                <a:blip r:embed="rId6"/>
                <a:stretch>
                  <a:fillRect l="-2797" r="-3497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7813EE89-305B-C744-95EB-3BFE0D229D70}"/>
              </a:ext>
            </a:extLst>
          </p:cNvPr>
          <p:cNvSpPr txBox="1"/>
          <p:nvPr/>
        </p:nvSpPr>
        <p:spPr>
          <a:xfrm>
            <a:off x="407875" y="2079508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Constant multiplication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70EFCC-356A-2946-BFFC-E4BF4C81E856}"/>
              </a:ext>
            </a:extLst>
          </p:cNvPr>
          <p:cNvSpPr txBox="1"/>
          <p:nvPr/>
        </p:nvSpPr>
        <p:spPr>
          <a:xfrm>
            <a:off x="4584856" y="2014506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Derivative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0EAC54-AAF5-394D-A981-57366868C472}"/>
              </a:ext>
            </a:extLst>
          </p:cNvPr>
          <p:cNvSpPr txBox="1"/>
          <p:nvPr/>
        </p:nvSpPr>
        <p:spPr>
          <a:xfrm>
            <a:off x="6881484" y="2014506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Integral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3D55F0-8651-7141-8F15-853FD1BC5196}"/>
                  </a:ext>
                </a:extLst>
              </p:cNvPr>
              <p:cNvSpPr txBox="1"/>
              <p:nvPr/>
            </p:nvSpPr>
            <p:spPr>
              <a:xfrm>
                <a:off x="443735" y="3309133"/>
                <a:ext cx="30004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3D55F0-8651-7141-8F15-853FD1BC5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35" y="3309133"/>
                <a:ext cx="3000437" cy="276999"/>
              </a:xfrm>
              <a:prstGeom prst="rect">
                <a:avLst/>
              </a:prstGeom>
              <a:blipFill>
                <a:blip r:embed="rId13"/>
                <a:stretch>
                  <a:fillRect l="-1266" r="-2110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5F8A3021-6BBE-0B40-9B57-6EAB2FFA0648}"/>
              </a:ext>
            </a:extLst>
          </p:cNvPr>
          <p:cNvSpPr txBox="1"/>
          <p:nvPr/>
        </p:nvSpPr>
        <p:spPr>
          <a:xfrm>
            <a:off x="454175" y="2917866"/>
            <a:ext cx="374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Summation (Systems in parallel)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BAA983-0C04-9346-A08E-A96395B8CF52}"/>
                  </a:ext>
                </a:extLst>
              </p:cNvPr>
              <p:cNvSpPr txBox="1"/>
              <p:nvPr/>
            </p:nvSpPr>
            <p:spPr>
              <a:xfrm>
                <a:off x="363485" y="3856290"/>
                <a:ext cx="27219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is a linear operator.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BAA983-0C04-9346-A08E-A96395B8C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85" y="3856290"/>
                <a:ext cx="2721964" cy="369332"/>
              </a:xfrm>
              <a:prstGeom prst="rect">
                <a:avLst/>
              </a:prstGeom>
              <a:blipFill>
                <a:blip r:embed="rId14"/>
                <a:stretch>
                  <a:fillRect t="-6667" r="-93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B4151CC-0B5C-0F43-ACE3-4424B917C0C9}"/>
              </a:ext>
            </a:extLst>
          </p:cNvPr>
          <p:cNvSpPr txBox="1"/>
          <p:nvPr/>
        </p:nvSpPr>
        <p:spPr>
          <a:xfrm>
            <a:off x="273387" y="1224792"/>
            <a:ext cx="8597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properties are used to construct the Laplace transform of a complex system.</a:t>
            </a:r>
          </a:p>
        </p:txBody>
      </p:sp>
    </p:spTree>
    <p:extLst>
      <p:ext uri="{BB962C8B-B14F-4D97-AF65-F5344CB8AC3E}">
        <p14:creationId xmlns:p14="http://schemas.microsoft.com/office/powerpoint/2010/main" val="17974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/>
      <p:bldP spid="26" grpId="0"/>
      <p:bldP spid="27" grpId="0"/>
      <p:bldP spid="28" grpId="0"/>
      <p:bldP spid="29" grpId="0"/>
      <p:bldP spid="21" grpId="0"/>
      <p:bldP spid="22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69802-73A1-C846-BBD1-950D82081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Convolution of a Signal With a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AC96B-E1E4-6E4B-A4BA-131E89E2AB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D377EC-7E32-4D4A-B10E-DD8DC03E1A85}"/>
              </a:ext>
            </a:extLst>
          </p:cNvPr>
          <p:cNvSpPr/>
          <p:nvPr/>
        </p:nvSpPr>
        <p:spPr>
          <a:xfrm>
            <a:off x="1704510" y="1056438"/>
            <a:ext cx="1997477" cy="142042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Table 19">
                <a:extLst>
                  <a:ext uri="{FF2B5EF4-FFF2-40B4-BE49-F238E27FC236}">
                    <a16:creationId xmlns:a16="http://schemas.microsoft.com/office/drawing/2014/main" id="{29D2F304-DCDE-0B4E-BD75-7248241D6D3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858604" y="1369231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Table 19">
                <a:extLst>
                  <a:ext uri="{FF2B5EF4-FFF2-40B4-BE49-F238E27FC236}">
                    <a16:creationId xmlns:a16="http://schemas.microsoft.com/office/drawing/2014/main" id="{29D2F304-DCDE-0B4E-BD75-7248241D6D3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494323"/>
                  </p:ext>
                </p:extLst>
              </p:nvPr>
            </p:nvGraphicFramePr>
            <p:xfrm>
              <a:off x="2858604" y="1369231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5" r="-103125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6452" r="-6452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198D0347-7DFC-3C4F-AF0A-CA1E762FF0A1}"/>
              </a:ext>
            </a:extLst>
          </p:cNvPr>
          <p:cNvSpPr txBox="1"/>
          <p:nvPr/>
        </p:nvSpPr>
        <p:spPr>
          <a:xfrm>
            <a:off x="2814214" y="1061454"/>
            <a:ext cx="837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le 19">
                <a:extLst>
                  <a:ext uri="{FF2B5EF4-FFF2-40B4-BE49-F238E27FC236}">
                    <a16:creationId xmlns:a16="http://schemas.microsoft.com/office/drawing/2014/main" id="{94387559-ED60-8E4E-9CFE-1526C966E40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830276" y="1369231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le 19">
                <a:extLst>
                  <a:ext uri="{FF2B5EF4-FFF2-40B4-BE49-F238E27FC236}">
                    <a16:creationId xmlns:a16="http://schemas.microsoft.com/office/drawing/2014/main" id="{94387559-ED60-8E4E-9CFE-1526C966E4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3944219"/>
                  </p:ext>
                </p:extLst>
              </p:nvPr>
            </p:nvGraphicFramePr>
            <p:xfrm>
              <a:off x="1830276" y="1369231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25" r="-103125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6452" r="-6452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7E804A0-6FF3-EB43-8B65-F9118F818389}"/>
              </a:ext>
            </a:extLst>
          </p:cNvPr>
          <p:cNvSpPr txBox="1"/>
          <p:nvPr/>
        </p:nvSpPr>
        <p:spPr>
          <a:xfrm>
            <a:off x="1661594" y="1061454"/>
            <a:ext cx="1135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Input History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1A0F34A-DE85-B74D-AE42-A0D813547D85}"/>
                  </a:ext>
                </a:extLst>
              </p:cNvPr>
              <p:cNvSpPr txBox="1"/>
              <p:nvPr/>
            </p:nvSpPr>
            <p:spPr>
              <a:xfrm>
                <a:off x="5442015" y="934135"/>
                <a:ext cx="2885213" cy="15427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Operation (</a:t>
                </a:r>
                <a:r>
                  <a:rPr lang="en-US" b="1" u="sng" dirty="0"/>
                  <a:t>Convolution</a:t>
                </a:r>
                <a:r>
                  <a:rPr lang="en-US" b="1" dirty="0"/>
                  <a:t>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b="0" dirty="0">
                    <a:latin typeface="Cambria Math" panose="02040503050406030204" pitchFamily="18" charset="0"/>
                  </a:rPr>
                  <a:t>Put input in history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Cambria Math" panose="02040503050406030204" pitchFamily="18" charset="0"/>
                  </a:rPr>
                  <a:t>Calculate output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1A0F34A-DE85-B74D-AE42-A0D813547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015" y="934135"/>
                <a:ext cx="2885213" cy="1542730"/>
              </a:xfrm>
              <a:prstGeom prst="rect">
                <a:avLst/>
              </a:prstGeom>
              <a:blipFill>
                <a:blip r:embed="rId4"/>
                <a:stretch>
                  <a:fillRect l="-2632" t="-18033" b="-107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6A498D0-B45A-CD40-9649-D019EF315247}"/>
              </a:ext>
            </a:extLst>
          </p:cNvPr>
          <p:cNvCxnSpPr>
            <a:cxnSpLocks/>
          </p:cNvCxnSpPr>
          <p:nvPr/>
        </p:nvCxnSpPr>
        <p:spPr>
          <a:xfrm flipV="1">
            <a:off x="1189608" y="1682039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5DF4D0A-D9FD-894D-BB7D-F9FC0FD3828B}"/>
                  </a:ext>
                </a:extLst>
              </p:cNvPr>
              <p:cNvSpPr/>
              <p:nvPr/>
            </p:nvSpPr>
            <p:spPr>
              <a:xfrm>
                <a:off x="788914" y="1463377"/>
                <a:ext cx="3978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5DF4D0A-D9FD-894D-BB7D-F9FC0FD382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914" y="1463377"/>
                <a:ext cx="39786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51635DC-4F11-424D-9026-C4D5B6CF791C}"/>
                  </a:ext>
                </a:extLst>
              </p:cNvPr>
              <p:cNvSpPr/>
              <p:nvPr/>
            </p:nvSpPr>
            <p:spPr>
              <a:xfrm>
                <a:off x="4182111" y="1397319"/>
                <a:ext cx="3826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51635DC-4F11-424D-9026-C4D5B6CF7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111" y="1397319"/>
                <a:ext cx="382605" cy="369332"/>
              </a:xfrm>
              <a:prstGeom prst="rect">
                <a:avLst/>
              </a:prstGeom>
              <a:blipFill>
                <a:blip r:embed="rId6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55F523E-2D4D-0E40-AD3A-D46176D34929}"/>
              </a:ext>
            </a:extLst>
          </p:cNvPr>
          <p:cNvCxnSpPr>
            <a:cxnSpLocks/>
          </p:cNvCxnSpPr>
          <p:nvPr/>
        </p:nvCxnSpPr>
        <p:spPr>
          <a:xfrm flipV="1">
            <a:off x="3723810" y="1648043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0561916-6BC7-0C4D-AF4F-27BACFC6F2A8}"/>
                  </a:ext>
                </a:extLst>
              </p:cNvPr>
              <p:cNvSpPr txBox="1"/>
              <p:nvPr/>
            </p:nvSpPr>
            <p:spPr>
              <a:xfrm>
                <a:off x="259534" y="2786389"/>
                <a:ext cx="77540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0561916-6BC7-0C4D-AF4F-27BACFC6F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34" y="2786389"/>
                <a:ext cx="77540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F73C4157-50E2-9C48-8717-2EFD314247C6}"/>
              </a:ext>
            </a:extLst>
          </p:cNvPr>
          <p:cNvSpPr/>
          <p:nvPr/>
        </p:nvSpPr>
        <p:spPr>
          <a:xfrm>
            <a:off x="1186779" y="2855644"/>
            <a:ext cx="1997477" cy="142042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le 19">
                <a:extLst>
                  <a:ext uri="{FF2B5EF4-FFF2-40B4-BE49-F238E27FC236}">
                    <a16:creationId xmlns:a16="http://schemas.microsoft.com/office/drawing/2014/main" id="{F25C1E3C-A2AA-C147-B1D0-BD296AD2DF8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340873" y="3168437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le 19">
                <a:extLst>
                  <a:ext uri="{FF2B5EF4-FFF2-40B4-BE49-F238E27FC236}">
                    <a16:creationId xmlns:a16="http://schemas.microsoft.com/office/drawing/2014/main" id="{F25C1E3C-A2AA-C147-B1D0-BD296AD2DF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3639618"/>
                  </p:ext>
                </p:extLst>
              </p:nvPr>
            </p:nvGraphicFramePr>
            <p:xfrm>
              <a:off x="2340873" y="3168437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125" t="-4762" r="-103125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6452" t="-4762" r="-6452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92676F80-E605-3547-8908-77D90D633325}"/>
              </a:ext>
            </a:extLst>
          </p:cNvPr>
          <p:cNvSpPr txBox="1"/>
          <p:nvPr/>
        </p:nvSpPr>
        <p:spPr>
          <a:xfrm>
            <a:off x="2296483" y="2860660"/>
            <a:ext cx="837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Table 19">
                <a:extLst>
                  <a:ext uri="{FF2B5EF4-FFF2-40B4-BE49-F238E27FC236}">
                    <a16:creationId xmlns:a16="http://schemas.microsoft.com/office/drawing/2014/main" id="{0D83CFD0-65A6-6241-8A1F-B89E3507DFA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50399" y="3168437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Table 19">
                <a:extLst>
                  <a:ext uri="{FF2B5EF4-FFF2-40B4-BE49-F238E27FC236}">
                    <a16:creationId xmlns:a16="http://schemas.microsoft.com/office/drawing/2014/main" id="{0D83CFD0-65A6-6241-8A1F-B89E3507DF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3655186"/>
                  </p:ext>
                </p:extLst>
              </p:nvPr>
            </p:nvGraphicFramePr>
            <p:xfrm>
              <a:off x="1250399" y="3168437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3125" t="-4762" r="-103125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06452" t="-4762" r="-6452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7CE6AF83-DDF1-D94B-BBA2-A6A5A2EAE895}"/>
              </a:ext>
            </a:extLst>
          </p:cNvPr>
          <p:cNvSpPr txBox="1"/>
          <p:nvPr/>
        </p:nvSpPr>
        <p:spPr>
          <a:xfrm>
            <a:off x="1143863" y="2860660"/>
            <a:ext cx="1135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Input History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1CD4C52-CDDE-A74B-8453-7093EB0B5D97}"/>
              </a:ext>
            </a:extLst>
          </p:cNvPr>
          <p:cNvCxnSpPr>
            <a:cxnSpLocks/>
          </p:cNvCxnSpPr>
          <p:nvPr/>
        </p:nvCxnSpPr>
        <p:spPr>
          <a:xfrm flipV="1">
            <a:off x="671877" y="3481245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9CFF022-416D-D54B-A3E6-89E3DE31A68E}"/>
                  </a:ext>
                </a:extLst>
              </p:cNvPr>
              <p:cNvSpPr/>
              <p:nvPr/>
            </p:nvSpPr>
            <p:spPr>
              <a:xfrm>
                <a:off x="271183" y="3262583"/>
                <a:ext cx="3978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9CFF022-416D-D54B-A3E6-89E3DE31A6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83" y="3262583"/>
                <a:ext cx="39786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0C94E64-F823-AF47-A99F-DBD41E3F2452}"/>
                  </a:ext>
                </a:extLst>
              </p:cNvPr>
              <p:cNvSpPr/>
              <p:nvPr/>
            </p:nvSpPr>
            <p:spPr>
              <a:xfrm>
                <a:off x="781867" y="4298600"/>
                <a:ext cx="37276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=10∗1=10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0C94E64-F823-AF47-A99F-DBD41E3F24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867" y="4298600"/>
                <a:ext cx="3727624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AA4D22F-3838-0F4B-938C-C80E553B063B}"/>
              </a:ext>
            </a:extLst>
          </p:cNvPr>
          <p:cNvCxnSpPr>
            <a:cxnSpLocks/>
          </p:cNvCxnSpPr>
          <p:nvPr/>
        </p:nvCxnSpPr>
        <p:spPr>
          <a:xfrm flipV="1">
            <a:off x="3206079" y="3447249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430A3CD-AA0A-8442-9449-2037E2D06AAB}"/>
                  </a:ext>
                </a:extLst>
              </p:cNvPr>
              <p:cNvSpPr/>
              <p:nvPr/>
            </p:nvSpPr>
            <p:spPr>
              <a:xfrm>
                <a:off x="514066" y="3077917"/>
                <a:ext cx="6815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430A3CD-AA0A-8442-9449-2037E2D06A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66" y="3077917"/>
                <a:ext cx="68159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565CBE9-CE33-D745-9F13-3C1003EE1CF7}"/>
                  </a:ext>
                </a:extLst>
              </p:cNvPr>
              <p:cNvSpPr txBox="1"/>
              <p:nvPr/>
            </p:nvSpPr>
            <p:spPr>
              <a:xfrm>
                <a:off x="271183" y="4956700"/>
                <a:ext cx="77540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565CBE9-CE33-D745-9F13-3C1003EE1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83" y="4956700"/>
                <a:ext cx="77540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7" name="Table 19">
                <a:extLst>
                  <a:ext uri="{FF2B5EF4-FFF2-40B4-BE49-F238E27FC236}">
                    <a16:creationId xmlns:a16="http://schemas.microsoft.com/office/drawing/2014/main" id="{A4B6BD24-027B-B041-BD62-C76BBDFADDC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341666" y="5319225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7" name="Table 19">
                <a:extLst>
                  <a:ext uri="{FF2B5EF4-FFF2-40B4-BE49-F238E27FC236}">
                    <a16:creationId xmlns:a16="http://schemas.microsoft.com/office/drawing/2014/main" id="{A4B6BD24-027B-B041-BD62-C76BBDFADD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0044077"/>
                  </p:ext>
                </p:extLst>
              </p:nvPr>
            </p:nvGraphicFramePr>
            <p:xfrm>
              <a:off x="2341666" y="5319225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3125" r="-103125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06452" r="-6452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D97935E0-EA12-164D-BC90-B1159FB1FE96}"/>
              </a:ext>
            </a:extLst>
          </p:cNvPr>
          <p:cNvSpPr txBox="1"/>
          <p:nvPr/>
        </p:nvSpPr>
        <p:spPr>
          <a:xfrm>
            <a:off x="2297276" y="5011448"/>
            <a:ext cx="837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Function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F4BC817-254B-C54B-8AC1-017F31A7B08A}"/>
              </a:ext>
            </a:extLst>
          </p:cNvPr>
          <p:cNvSpPr txBox="1"/>
          <p:nvPr/>
        </p:nvSpPr>
        <p:spPr>
          <a:xfrm>
            <a:off x="1144656" y="5011448"/>
            <a:ext cx="1135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Input History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FBDB128-41B2-A84E-894D-2FF2719E13D5}"/>
              </a:ext>
            </a:extLst>
          </p:cNvPr>
          <p:cNvCxnSpPr>
            <a:cxnSpLocks/>
          </p:cNvCxnSpPr>
          <p:nvPr/>
        </p:nvCxnSpPr>
        <p:spPr>
          <a:xfrm flipV="1">
            <a:off x="672670" y="5632033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E4E2593-9D9A-DC43-BFC5-43304709E590}"/>
                  </a:ext>
                </a:extLst>
              </p:cNvPr>
              <p:cNvSpPr/>
              <p:nvPr/>
            </p:nvSpPr>
            <p:spPr>
              <a:xfrm>
                <a:off x="271976" y="5413371"/>
                <a:ext cx="3978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E4E2593-9D9A-DC43-BFC5-43304709E5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76" y="5413371"/>
                <a:ext cx="39786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505C0345-8B7B-FE45-8D5B-2F64CD173FD7}"/>
                  </a:ext>
                </a:extLst>
              </p:cNvPr>
              <p:cNvSpPr/>
              <p:nvPr/>
            </p:nvSpPr>
            <p:spPr>
              <a:xfrm>
                <a:off x="3245003" y="5809358"/>
                <a:ext cx="38409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505C0345-8B7B-FE45-8D5B-2F64CD173F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5003" y="5809358"/>
                <a:ext cx="3840923" cy="369332"/>
              </a:xfrm>
              <a:prstGeom prst="rect">
                <a:avLst/>
              </a:prstGeom>
              <a:blipFill>
                <a:blip r:embed="rId1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ECDFA1B-1C2F-7A43-BBA1-0225D4ABE8A5}"/>
              </a:ext>
            </a:extLst>
          </p:cNvPr>
          <p:cNvCxnSpPr>
            <a:cxnSpLocks/>
          </p:cNvCxnSpPr>
          <p:nvPr/>
        </p:nvCxnSpPr>
        <p:spPr>
          <a:xfrm flipV="1">
            <a:off x="3206872" y="5598037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E132009-5A6D-2E44-B332-60597AF61A05}"/>
                  </a:ext>
                </a:extLst>
              </p:cNvPr>
              <p:cNvSpPr/>
              <p:nvPr/>
            </p:nvSpPr>
            <p:spPr>
              <a:xfrm>
                <a:off x="648029" y="5228705"/>
                <a:ext cx="377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E132009-5A6D-2E44-B332-60597AF61A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29" y="5228705"/>
                <a:ext cx="377026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B7A8C755-9452-4842-96C0-90DFBC489E89}"/>
                  </a:ext>
                </a:extLst>
              </p:cNvPr>
              <p:cNvSpPr/>
              <p:nvPr/>
            </p:nvSpPr>
            <p:spPr>
              <a:xfrm>
                <a:off x="3301604" y="6177212"/>
                <a:ext cx="31918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0" dirty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=10∗0.8+6∗10=14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B7A8C755-9452-4842-96C0-90DFBC489E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604" y="6177212"/>
                <a:ext cx="319189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33E794C2-7DE6-B94D-B508-6BF4C690B5D9}"/>
              </a:ext>
            </a:extLst>
          </p:cNvPr>
          <p:cNvSpPr/>
          <p:nvPr/>
        </p:nvSpPr>
        <p:spPr>
          <a:xfrm>
            <a:off x="271183" y="5729437"/>
            <a:ext cx="1140366" cy="7638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5822D56-2303-584C-8884-8C7CB196C411}"/>
              </a:ext>
            </a:extLst>
          </p:cNvPr>
          <p:cNvSpPr/>
          <p:nvPr/>
        </p:nvSpPr>
        <p:spPr>
          <a:xfrm>
            <a:off x="1187572" y="5006432"/>
            <a:ext cx="1997477" cy="142042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9" name="Table 19">
                <a:extLst>
                  <a:ext uri="{FF2B5EF4-FFF2-40B4-BE49-F238E27FC236}">
                    <a16:creationId xmlns:a16="http://schemas.microsoft.com/office/drawing/2014/main" id="{C7CEFC74-33AC-5341-B9DE-EA4EEBBD773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68948" y="5319225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9" name="Table 19">
                <a:extLst>
                  <a:ext uri="{FF2B5EF4-FFF2-40B4-BE49-F238E27FC236}">
                    <a16:creationId xmlns:a16="http://schemas.microsoft.com/office/drawing/2014/main" id="{C7CEFC74-33AC-5341-B9DE-EA4EEBBD77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2981199"/>
                  </p:ext>
                </p:extLst>
              </p:nvPr>
            </p:nvGraphicFramePr>
            <p:xfrm>
              <a:off x="1268948" y="5319225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9"/>
                          <a:stretch>
                            <a:fillRect r="-106250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9"/>
                          <a:stretch>
                            <a:fillRect l="-100000" r="-6250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3975F83-BECF-A14B-BECA-A21667D2FE85}"/>
              </a:ext>
            </a:extLst>
          </p:cNvPr>
          <p:cNvCxnSpPr/>
          <p:nvPr/>
        </p:nvCxnSpPr>
        <p:spPr>
          <a:xfrm>
            <a:off x="2039525" y="3565857"/>
            <a:ext cx="256958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2099DA1-93D7-8B47-BBFB-D7ED8BAED13C}"/>
              </a:ext>
            </a:extLst>
          </p:cNvPr>
          <p:cNvCxnSpPr>
            <a:cxnSpLocks/>
          </p:cNvCxnSpPr>
          <p:nvPr/>
        </p:nvCxnSpPr>
        <p:spPr>
          <a:xfrm flipV="1">
            <a:off x="2058074" y="5719073"/>
            <a:ext cx="295244" cy="282231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1E22E11-2FAF-0540-9320-539846DC86ED}"/>
              </a:ext>
            </a:extLst>
          </p:cNvPr>
          <p:cNvCxnSpPr>
            <a:cxnSpLocks/>
          </p:cNvCxnSpPr>
          <p:nvPr/>
        </p:nvCxnSpPr>
        <p:spPr>
          <a:xfrm>
            <a:off x="2052248" y="5715167"/>
            <a:ext cx="301070" cy="267827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6C73FFE-995C-CD4A-855A-B1F654D9D62A}"/>
                  </a:ext>
                </a:extLst>
              </p:cNvPr>
              <p:cNvSpPr txBox="1"/>
              <p:nvPr/>
            </p:nvSpPr>
            <p:spPr>
              <a:xfrm>
                <a:off x="4775910" y="2646252"/>
                <a:ext cx="775405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6C73FFE-995C-CD4A-855A-B1F654D9D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910" y="2646252"/>
                <a:ext cx="7754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ctangle 66">
            <a:extLst>
              <a:ext uri="{FF2B5EF4-FFF2-40B4-BE49-F238E27FC236}">
                <a16:creationId xmlns:a16="http://schemas.microsoft.com/office/drawing/2014/main" id="{057E4203-A3C4-6447-AC33-98E7C26D0ED9}"/>
              </a:ext>
            </a:extLst>
          </p:cNvPr>
          <p:cNvSpPr/>
          <p:nvPr/>
        </p:nvSpPr>
        <p:spPr>
          <a:xfrm>
            <a:off x="5703155" y="2901939"/>
            <a:ext cx="1997477" cy="142042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8" name="Table 19">
                <a:extLst>
                  <a:ext uri="{FF2B5EF4-FFF2-40B4-BE49-F238E27FC236}">
                    <a16:creationId xmlns:a16="http://schemas.microsoft.com/office/drawing/2014/main" id="{8D79767E-F861-7049-BD7A-5C28F4EB498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857249" y="3214732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8" name="Table 19">
                <a:extLst>
                  <a:ext uri="{FF2B5EF4-FFF2-40B4-BE49-F238E27FC236}">
                    <a16:creationId xmlns:a16="http://schemas.microsoft.com/office/drawing/2014/main" id="{8D79767E-F861-7049-BD7A-5C28F4EB49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6377966"/>
                  </p:ext>
                </p:extLst>
              </p:nvPr>
            </p:nvGraphicFramePr>
            <p:xfrm>
              <a:off x="6857249" y="3214732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1"/>
                          <a:stretch>
                            <a:fillRect t="-4762" r="-106250" b="-3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1"/>
                          <a:stretch>
                            <a:fillRect l="-100000" t="-4762" r="-6250" b="-3047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6AB12EDE-84B4-D949-8257-45820FA01027}"/>
              </a:ext>
            </a:extLst>
          </p:cNvPr>
          <p:cNvSpPr txBox="1"/>
          <p:nvPr/>
        </p:nvSpPr>
        <p:spPr>
          <a:xfrm>
            <a:off x="6812859" y="2906955"/>
            <a:ext cx="837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0" name="Table 19">
                <a:extLst>
                  <a:ext uri="{FF2B5EF4-FFF2-40B4-BE49-F238E27FC236}">
                    <a16:creationId xmlns:a16="http://schemas.microsoft.com/office/drawing/2014/main" id="{3E3A19F8-0734-EE47-A850-FACBA65BFB7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766775" y="3214732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0" name="Table 19">
                <a:extLst>
                  <a:ext uri="{FF2B5EF4-FFF2-40B4-BE49-F238E27FC236}">
                    <a16:creationId xmlns:a16="http://schemas.microsoft.com/office/drawing/2014/main" id="{3E3A19F8-0734-EE47-A850-FACBA65BFB7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8652022"/>
                  </p:ext>
                </p:extLst>
              </p:nvPr>
            </p:nvGraphicFramePr>
            <p:xfrm>
              <a:off x="5766775" y="3214732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2"/>
                          <a:stretch>
                            <a:fillRect l="-3125" t="-4762" r="-103125" b="-3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2"/>
                          <a:stretch>
                            <a:fillRect l="-106452" t="-4762" r="-6452" b="-3047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A1326590-57ED-4F4E-9058-1B302BC66677}"/>
              </a:ext>
            </a:extLst>
          </p:cNvPr>
          <p:cNvSpPr txBox="1"/>
          <p:nvPr/>
        </p:nvSpPr>
        <p:spPr>
          <a:xfrm>
            <a:off x="5660239" y="2906955"/>
            <a:ext cx="1135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Input History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9A49AA8-14C4-9440-AF91-16BC79D2CAC5}"/>
              </a:ext>
            </a:extLst>
          </p:cNvPr>
          <p:cNvCxnSpPr>
            <a:cxnSpLocks/>
          </p:cNvCxnSpPr>
          <p:nvPr/>
        </p:nvCxnSpPr>
        <p:spPr>
          <a:xfrm flipV="1">
            <a:off x="5188253" y="3527540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3BE4029B-B69F-2847-B045-584F2ABDF029}"/>
                  </a:ext>
                </a:extLst>
              </p:cNvPr>
              <p:cNvSpPr/>
              <p:nvPr/>
            </p:nvSpPr>
            <p:spPr>
              <a:xfrm>
                <a:off x="4787559" y="3308878"/>
                <a:ext cx="3978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3BE4029B-B69F-2847-B045-584F2ABDF0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7559" y="3308878"/>
                <a:ext cx="39786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129FC5B-71A8-4549-991A-1276FB137220}"/>
              </a:ext>
            </a:extLst>
          </p:cNvPr>
          <p:cNvCxnSpPr>
            <a:cxnSpLocks/>
          </p:cNvCxnSpPr>
          <p:nvPr/>
        </p:nvCxnSpPr>
        <p:spPr>
          <a:xfrm flipV="1">
            <a:off x="7722455" y="3493544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8EAF0628-4302-444F-B9AA-EC8AB83A66D1}"/>
                  </a:ext>
                </a:extLst>
              </p:cNvPr>
              <p:cNvSpPr/>
              <p:nvPr/>
            </p:nvSpPr>
            <p:spPr>
              <a:xfrm>
                <a:off x="5163612" y="3124212"/>
                <a:ext cx="377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8EAF0628-4302-444F-B9AA-EC8AB83A66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612" y="3124212"/>
                <a:ext cx="377026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DB51CB1-D0BD-D044-866A-BBE5B84207CB}"/>
              </a:ext>
            </a:extLst>
          </p:cNvPr>
          <p:cNvCxnSpPr>
            <a:cxnSpLocks/>
          </p:cNvCxnSpPr>
          <p:nvPr/>
        </p:nvCxnSpPr>
        <p:spPr>
          <a:xfrm>
            <a:off x="6555901" y="3612152"/>
            <a:ext cx="301348" cy="524842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B1C49917-A94B-924E-882D-99836096AB44}"/>
                  </a:ext>
                </a:extLst>
              </p:cNvPr>
              <p:cNvSpPr/>
              <p:nvPr/>
            </p:nvSpPr>
            <p:spPr>
              <a:xfrm>
                <a:off x="3334681" y="3019051"/>
                <a:ext cx="3826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B1C49917-A94B-924E-882D-99836096AB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681" y="3019051"/>
                <a:ext cx="382605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BEC48BE9-F29E-D849-97EF-C0BA63F10F7E}"/>
                  </a:ext>
                </a:extLst>
              </p:cNvPr>
              <p:cNvSpPr/>
              <p:nvPr/>
            </p:nvSpPr>
            <p:spPr>
              <a:xfrm>
                <a:off x="3265125" y="5159523"/>
                <a:ext cx="3826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BEC48BE9-F29E-D849-97EF-C0BA63F10F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125" y="5159523"/>
                <a:ext cx="382605" cy="369332"/>
              </a:xfrm>
              <a:prstGeom prst="rect">
                <a:avLst/>
              </a:prstGeom>
              <a:blipFill>
                <a:blip r:embed="rId2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F7C0527D-6B88-8149-AB16-E1AD636FBB4D}"/>
                  </a:ext>
                </a:extLst>
              </p:cNvPr>
              <p:cNvSpPr/>
              <p:nvPr/>
            </p:nvSpPr>
            <p:spPr>
              <a:xfrm>
                <a:off x="7810347" y="3059668"/>
                <a:ext cx="3826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F7C0527D-6B88-8149-AB16-E1AD636FBB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347" y="3059668"/>
                <a:ext cx="382605" cy="369332"/>
              </a:xfrm>
              <a:prstGeom prst="rect">
                <a:avLst/>
              </a:prstGeom>
              <a:blipFill>
                <a:blip r:embed="rId26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5814F96-8AD9-CA45-97A0-59717FBE2593}"/>
              </a:ext>
            </a:extLst>
          </p:cNvPr>
          <p:cNvCxnSpPr>
            <a:cxnSpLocks/>
          </p:cNvCxnSpPr>
          <p:nvPr/>
        </p:nvCxnSpPr>
        <p:spPr>
          <a:xfrm>
            <a:off x="6534721" y="3854144"/>
            <a:ext cx="365444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1B6F9A7-B2EF-2F49-B1B6-D1B7A1827EE9}"/>
              </a:ext>
            </a:extLst>
          </p:cNvPr>
          <p:cNvCxnSpPr>
            <a:cxnSpLocks/>
          </p:cNvCxnSpPr>
          <p:nvPr/>
        </p:nvCxnSpPr>
        <p:spPr>
          <a:xfrm flipV="1">
            <a:off x="6519171" y="3565937"/>
            <a:ext cx="338078" cy="571057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0A6C3746-9D4A-9444-953A-949D04866ABF}"/>
                  </a:ext>
                </a:extLst>
              </p:cNvPr>
              <p:cNvSpPr/>
              <p:nvPr/>
            </p:nvSpPr>
            <p:spPr>
              <a:xfrm>
                <a:off x="4862293" y="4450716"/>
                <a:ext cx="39066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0A6C3746-9D4A-9444-953A-949D04866A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293" y="4450716"/>
                <a:ext cx="3906647" cy="369332"/>
              </a:xfrm>
              <a:prstGeom prst="rect">
                <a:avLst/>
              </a:prstGeom>
              <a:blipFill>
                <a:blip r:embed="rId2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7CF41713-02EF-FB47-BD8E-4D8CF34D1BCD}"/>
                  </a:ext>
                </a:extLst>
              </p:cNvPr>
              <p:cNvSpPr/>
              <p:nvPr/>
            </p:nvSpPr>
            <p:spPr>
              <a:xfrm>
                <a:off x="4825020" y="4718755"/>
                <a:ext cx="30551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0" dirty="0"/>
                  <a:t>          +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=12.8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7CF41713-02EF-FB47-BD8E-4D8CF34D1B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020" y="4718755"/>
                <a:ext cx="3055132" cy="369332"/>
              </a:xfrm>
              <a:prstGeom prst="rect">
                <a:avLst/>
              </a:prstGeom>
              <a:blipFill>
                <a:blip r:embed="rId28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2455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5" grpId="0"/>
      <p:bldP spid="37" grpId="0"/>
      <p:bldP spid="39" grpId="0"/>
      <p:bldP spid="40" grpId="0"/>
      <p:bldP spid="42" grpId="0"/>
      <p:bldP spid="45" grpId="0" animBg="1"/>
      <p:bldP spid="48" grpId="0"/>
      <p:bldP spid="50" grpId="0"/>
      <p:bldP spid="52" grpId="0"/>
      <p:bldP spid="53" grpId="0"/>
      <p:bldP spid="55" grpId="0"/>
      <p:bldP spid="56" grpId="0"/>
      <p:bldP spid="57" grpId="0" animBg="1"/>
      <p:bldP spid="46" grpId="0" animBg="1"/>
      <p:bldP spid="66" grpId="0" animBg="1"/>
      <p:bldP spid="67" grpId="0" animBg="1"/>
      <p:bldP spid="69" grpId="0"/>
      <p:bldP spid="71" grpId="0"/>
      <p:bldP spid="73" grpId="0"/>
      <p:bldP spid="76" grpId="0"/>
      <p:bldP spid="78" grpId="0"/>
      <p:bldP spid="79" grpId="0"/>
      <p:bldP spid="80" grpId="0"/>
      <p:bldP spid="86" grpId="0"/>
      <p:bldP spid="8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A8C92-4B1F-4B45-9176-37D89F5F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Systems in Series</a:t>
            </a:r>
            <a:endParaRPr lang="en-US" sz="3200" i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BB61BC-AB59-7640-8CDA-C3F2F1944A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BF9EA8-B4D2-F646-AF0A-C4E7072430AC}"/>
                  </a:ext>
                </a:extLst>
              </p:cNvPr>
              <p:cNvSpPr txBox="1"/>
              <p:nvPr/>
            </p:nvSpPr>
            <p:spPr>
              <a:xfrm>
                <a:off x="4634680" y="1636185"/>
                <a:ext cx="3198376" cy="619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BF9EA8-B4D2-F646-AF0A-C4E707243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680" y="1636185"/>
                <a:ext cx="3198376" cy="619400"/>
              </a:xfrm>
              <a:prstGeom prst="rect">
                <a:avLst/>
              </a:prstGeom>
              <a:blipFill>
                <a:blip r:embed="rId2"/>
                <a:stretch>
                  <a:fillRect l="-1186" t="-180000" r="-1186" b="-26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F3662F-990E-5547-9A58-24CB647B09AE}"/>
                  </a:ext>
                </a:extLst>
              </p:cNvPr>
              <p:cNvSpPr txBox="1"/>
              <p:nvPr/>
            </p:nvSpPr>
            <p:spPr>
              <a:xfrm>
                <a:off x="4634680" y="2712974"/>
                <a:ext cx="26625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F3662F-990E-5547-9A58-24CB647B0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680" y="2712974"/>
                <a:ext cx="2662524" cy="276999"/>
              </a:xfrm>
              <a:prstGeom prst="rect">
                <a:avLst/>
              </a:prstGeom>
              <a:blipFill>
                <a:blip r:embed="rId3"/>
                <a:stretch>
                  <a:fillRect l="-948" r="-2370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6579666-D546-1B4C-8654-73C028174B4D}"/>
              </a:ext>
            </a:extLst>
          </p:cNvPr>
          <p:cNvSpPr txBox="1"/>
          <p:nvPr/>
        </p:nvSpPr>
        <p:spPr>
          <a:xfrm>
            <a:off x="4590275" y="1361541"/>
            <a:ext cx="2904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Convolution definition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AB8F43-DD50-2944-A2DD-9B31166E2E77}"/>
              </a:ext>
            </a:extLst>
          </p:cNvPr>
          <p:cNvSpPr/>
          <p:nvPr/>
        </p:nvSpPr>
        <p:spPr>
          <a:xfrm>
            <a:off x="1577701" y="1649441"/>
            <a:ext cx="1997477" cy="142042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19">
                <a:extLst>
                  <a:ext uri="{FF2B5EF4-FFF2-40B4-BE49-F238E27FC236}">
                    <a16:creationId xmlns:a16="http://schemas.microsoft.com/office/drawing/2014/main" id="{76235A21-2B5E-4A44-97FC-6B8A3EA3FD6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731795" y="1962234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19">
                <a:extLst>
                  <a:ext uri="{FF2B5EF4-FFF2-40B4-BE49-F238E27FC236}">
                    <a16:creationId xmlns:a16="http://schemas.microsoft.com/office/drawing/2014/main" id="{76235A21-2B5E-4A44-97FC-6B8A3EA3FD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4297871"/>
                  </p:ext>
                </p:extLst>
              </p:nvPr>
            </p:nvGraphicFramePr>
            <p:xfrm>
              <a:off x="2731795" y="1962234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25" t="-4762" r="-103125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6452" t="-4762" r="-6452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253E7A5-7792-4845-B6B9-BA4D32D1532A}"/>
              </a:ext>
            </a:extLst>
          </p:cNvPr>
          <p:cNvSpPr txBox="1"/>
          <p:nvPr/>
        </p:nvSpPr>
        <p:spPr>
          <a:xfrm>
            <a:off x="2687405" y="1654457"/>
            <a:ext cx="837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9">
                <a:extLst>
                  <a:ext uri="{FF2B5EF4-FFF2-40B4-BE49-F238E27FC236}">
                    <a16:creationId xmlns:a16="http://schemas.microsoft.com/office/drawing/2014/main" id="{42204DF7-D919-5045-9F19-DB2B2805DB4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641321" y="1962234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9">
                <a:extLst>
                  <a:ext uri="{FF2B5EF4-FFF2-40B4-BE49-F238E27FC236}">
                    <a16:creationId xmlns:a16="http://schemas.microsoft.com/office/drawing/2014/main" id="{42204DF7-D919-5045-9F19-DB2B2805DB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9978081"/>
                  </p:ext>
                </p:extLst>
              </p:nvPr>
            </p:nvGraphicFramePr>
            <p:xfrm>
              <a:off x="1641321" y="1962234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125" t="-4762" r="-103125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6452" t="-4762" r="-6452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80C618C-44A3-D14C-8D0E-65731F678B0A}"/>
              </a:ext>
            </a:extLst>
          </p:cNvPr>
          <p:cNvSpPr txBox="1"/>
          <p:nvPr/>
        </p:nvSpPr>
        <p:spPr>
          <a:xfrm>
            <a:off x="1534785" y="1654457"/>
            <a:ext cx="1135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Input History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5CEF0A5-F8E8-A142-B3C2-945580980905}"/>
              </a:ext>
            </a:extLst>
          </p:cNvPr>
          <p:cNvCxnSpPr>
            <a:cxnSpLocks/>
          </p:cNvCxnSpPr>
          <p:nvPr/>
        </p:nvCxnSpPr>
        <p:spPr>
          <a:xfrm flipV="1">
            <a:off x="1062799" y="2275042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39687AC-F165-344C-9FBC-3F946BE1048B}"/>
                  </a:ext>
                </a:extLst>
              </p:cNvPr>
              <p:cNvSpPr/>
              <p:nvPr/>
            </p:nvSpPr>
            <p:spPr>
              <a:xfrm>
                <a:off x="662105" y="2056380"/>
                <a:ext cx="3978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39687AC-F165-344C-9FBC-3F946BE104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05" y="2056380"/>
                <a:ext cx="39786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C8D342-D3FB-EC4F-A792-7B1E1F7EFB25}"/>
              </a:ext>
            </a:extLst>
          </p:cNvPr>
          <p:cNvCxnSpPr>
            <a:cxnSpLocks/>
          </p:cNvCxnSpPr>
          <p:nvPr/>
        </p:nvCxnSpPr>
        <p:spPr>
          <a:xfrm flipV="1">
            <a:off x="3597001" y="2241046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AEE8870-1BAF-E447-8FDC-CD0DBC03825E}"/>
              </a:ext>
            </a:extLst>
          </p:cNvPr>
          <p:cNvCxnSpPr>
            <a:cxnSpLocks/>
          </p:cNvCxnSpPr>
          <p:nvPr/>
        </p:nvCxnSpPr>
        <p:spPr>
          <a:xfrm>
            <a:off x="2430447" y="2359654"/>
            <a:ext cx="301348" cy="524842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E5925FD-0747-8A49-B92D-2E9D24AE186E}"/>
                  </a:ext>
                </a:extLst>
              </p:cNvPr>
              <p:cNvSpPr/>
              <p:nvPr/>
            </p:nvSpPr>
            <p:spPr>
              <a:xfrm>
                <a:off x="3684893" y="1807170"/>
                <a:ext cx="3826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E5925FD-0747-8A49-B92D-2E9D24AE18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4893" y="1807170"/>
                <a:ext cx="382605" cy="369332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452A69D-5920-124F-94B8-F45476B04E4E}"/>
              </a:ext>
            </a:extLst>
          </p:cNvPr>
          <p:cNvCxnSpPr>
            <a:cxnSpLocks/>
          </p:cNvCxnSpPr>
          <p:nvPr/>
        </p:nvCxnSpPr>
        <p:spPr>
          <a:xfrm>
            <a:off x="2409267" y="2601646"/>
            <a:ext cx="365444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CCD9955-5ADD-3543-8439-296022CA9287}"/>
              </a:ext>
            </a:extLst>
          </p:cNvPr>
          <p:cNvCxnSpPr>
            <a:cxnSpLocks/>
          </p:cNvCxnSpPr>
          <p:nvPr/>
        </p:nvCxnSpPr>
        <p:spPr>
          <a:xfrm flipV="1">
            <a:off x="2393717" y="2313439"/>
            <a:ext cx="338078" cy="571057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BC2CE1C-D885-5449-8B9C-C75FFC8492C2}"/>
              </a:ext>
            </a:extLst>
          </p:cNvPr>
          <p:cNvGrpSpPr/>
          <p:nvPr/>
        </p:nvGrpSpPr>
        <p:grpSpPr>
          <a:xfrm>
            <a:off x="517638" y="4275745"/>
            <a:ext cx="3167255" cy="1296054"/>
            <a:chOff x="85441" y="1873625"/>
            <a:chExt cx="5287156" cy="158644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3229250-8712-0D47-8FC9-9FCBBBBDFA14}"/>
                </a:ext>
              </a:extLst>
            </p:cNvPr>
            <p:cNvSpPr/>
            <p:nvPr/>
          </p:nvSpPr>
          <p:spPr>
            <a:xfrm>
              <a:off x="1348043" y="2155435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bg1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B71C897-C1B0-2246-8724-65ACBB50E741}"/>
                </a:ext>
              </a:extLst>
            </p:cNvPr>
            <p:cNvCxnSpPr>
              <a:cxnSpLocks/>
              <a:endCxn id="24" idx="1"/>
            </p:cNvCxnSpPr>
            <p:nvPr/>
          </p:nvCxnSpPr>
          <p:spPr>
            <a:xfrm>
              <a:off x="183689" y="2573314"/>
              <a:ext cx="1164354" cy="723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1E63983-9CC2-034C-9930-8B923F2CC995}"/>
                </a:ext>
              </a:extLst>
            </p:cNvPr>
            <p:cNvSpPr txBox="1"/>
            <p:nvPr/>
          </p:nvSpPr>
          <p:spPr>
            <a:xfrm>
              <a:off x="85441" y="2164402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5BF9AAF4-A3BC-BB4E-A299-00C89511685C}"/>
                    </a:ext>
                  </a:extLst>
                </p:cNvPr>
                <p:cNvSpPr/>
                <p:nvPr/>
              </p:nvSpPr>
              <p:spPr>
                <a:xfrm>
                  <a:off x="1395383" y="2403784"/>
                  <a:ext cx="985060" cy="3390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1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FCADCD3A-5E07-1D41-BFDA-A9330B3A84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5383" y="2403784"/>
                  <a:ext cx="985060" cy="339063"/>
                </a:xfrm>
                <a:prstGeom prst="rect">
                  <a:avLst/>
                </a:prstGeom>
                <a:blipFill>
                  <a:blip r:embed="rId8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E5E46A52-708E-0046-9102-BA7D00E303FA}"/>
                    </a:ext>
                  </a:extLst>
                </p:cNvPr>
                <p:cNvSpPr/>
                <p:nvPr/>
              </p:nvSpPr>
              <p:spPr>
                <a:xfrm>
                  <a:off x="3087195" y="2164402"/>
                  <a:ext cx="962135" cy="850233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B6230513-D083-2342-986E-10890E7B5A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195" y="2164402"/>
                  <a:ext cx="962135" cy="85023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F398055-427C-FF48-B107-8FBE24894FC9}"/>
                </a:ext>
              </a:extLst>
            </p:cNvPr>
            <p:cNvCxnSpPr>
              <a:cxnSpLocks/>
              <a:stCxn id="24" idx="3"/>
              <a:endCxn id="28" idx="1"/>
            </p:cNvCxnSpPr>
            <p:nvPr/>
          </p:nvCxnSpPr>
          <p:spPr>
            <a:xfrm>
              <a:off x="2310178" y="2580552"/>
              <a:ext cx="777017" cy="896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D263E5B-15F6-1D44-AAF1-81DC4249263C}"/>
                </a:ext>
              </a:extLst>
            </p:cNvPr>
            <p:cNvSpPr txBox="1"/>
            <p:nvPr/>
          </p:nvSpPr>
          <p:spPr>
            <a:xfrm>
              <a:off x="2279301" y="2140811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S2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ECBF712-9912-0C48-8F89-A9AD7C1C62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5004" y="2580463"/>
              <a:ext cx="952783" cy="9943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8C5BB48-D509-234D-B6C7-44F51C934FCA}"/>
                </a:ext>
              </a:extLst>
            </p:cNvPr>
            <p:cNvSpPr txBox="1"/>
            <p:nvPr/>
          </p:nvSpPr>
          <p:spPr>
            <a:xfrm>
              <a:off x="4788710" y="2121659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S3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8DD2E73-BC42-DB41-AB9D-9657FD93DBEE}"/>
                </a:ext>
              </a:extLst>
            </p:cNvPr>
            <p:cNvSpPr/>
            <p:nvPr/>
          </p:nvSpPr>
          <p:spPr>
            <a:xfrm>
              <a:off x="830437" y="1873625"/>
              <a:ext cx="3877587" cy="158644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FEB315B-552B-B643-96C8-C980844D2009}"/>
                  </a:ext>
                </a:extLst>
              </p:cNvPr>
              <p:cNvSpPr txBox="1"/>
              <p:nvPr/>
            </p:nvSpPr>
            <p:spPr>
              <a:xfrm>
                <a:off x="4104215" y="4458009"/>
                <a:ext cx="18662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FEB315B-552B-B643-96C8-C980844D2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215" y="4458009"/>
                <a:ext cx="1866216" cy="276999"/>
              </a:xfrm>
              <a:prstGeom prst="rect">
                <a:avLst/>
              </a:prstGeom>
              <a:blipFill>
                <a:blip r:embed="rId10"/>
                <a:stretch>
                  <a:fillRect l="-2041" r="-4082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FA351F5-6B5F-6649-9DC6-D40D92271B7F}"/>
                  </a:ext>
                </a:extLst>
              </p:cNvPr>
              <p:cNvSpPr txBox="1"/>
              <p:nvPr/>
            </p:nvSpPr>
            <p:spPr>
              <a:xfrm>
                <a:off x="4067498" y="5115299"/>
                <a:ext cx="4132926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FA351F5-6B5F-6649-9DC6-D40D92271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498" y="5115299"/>
                <a:ext cx="4132926" cy="576761"/>
              </a:xfrm>
              <a:prstGeom prst="rect">
                <a:avLst/>
              </a:prstGeom>
              <a:blipFill>
                <a:blip r:embed="rId11"/>
                <a:stretch>
                  <a:fillRect l="-613" t="-4255" r="-1534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8C4175E3-EF34-CC4F-A6EE-5841843DE5EE}"/>
              </a:ext>
            </a:extLst>
          </p:cNvPr>
          <p:cNvSpPr txBox="1"/>
          <p:nvPr/>
        </p:nvSpPr>
        <p:spPr>
          <a:xfrm>
            <a:off x="339577" y="3640045"/>
            <a:ext cx="5565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Systems/signals in series are a convolution.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F2F593-897F-3E44-8529-883D05957E08}"/>
              </a:ext>
            </a:extLst>
          </p:cNvPr>
          <p:cNvSpPr txBox="1"/>
          <p:nvPr/>
        </p:nvSpPr>
        <p:spPr>
          <a:xfrm>
            <a:off x="4590275" y="2341930"/>
            <a:ext cx="403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Convolution Laplace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A42A58F-0BB1-8147-836F-4DF0145653F0}"/>
                  </a:ext>
                </a:extLst>
              </p:cNvPr>
              <p:cNvSpPr/>
              <p:nvPr/>
            </p:nvSpPr>
            <p:spPr>
              <a:xfrm>
                <a:off x="1794566" y="5156794"/>
                <a:ext cx="7092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A42A58F-0BB1-8147-836F-4DF0145653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566" y="5156794"/>
                <a:ext cx="709297" cy="369332"/>
              </a:xfrm>
              <a:prstGeom prst="rect">
                <a:avLst/>
              </a:prstGeom>
              <a:blipFill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50CAC03-F37F-114B-A6C2-C6387F1E87F4}"/>
                  </a:ext>
                </a:extLst>
              </p:cNvPr>
              <p:cNvSpPr/>
              <p:nvPr/>
            </p:nvSpPr>
            <p:spPr>
              <a:xfrm>
                <a:off x="1316378" y="5822321"/>
                <a:ext cx="1533433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50CAC03-F37F-114B-A6C2-C6387F1E87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378" y="5822321"/>
                <a:ext cx="1533433" cy="669094"/>
              </a:xfrm>
              <a:prstGeom prst="rect">
                <a:avLst/>
              </a:prstGeom>
              <a:blipFill>
                <a:blip r:embed="rId13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470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34" grpId="0"/>
      <p:bldP spid="35" grpId="0"/>
      <p:bldP spid="36" grpId="0"/>
      <p:bldP spid="37" grpId="0"/>
      <p:bldP spid="39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346CC-9AC9-B142-906D-46990FD18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Calcuating</a:t>
            </a:r>
            <a:r>
              <a:rPr lang="en-US" dirty="0"/>
              <a:t> Transfer Functions In Diagrams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17F670-3C34-6543-BCB5-C00E57CF83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2E26475-2199-2C45-BEFB-3A2DAD6B6B02}"/>
              </a:ext>
            </a:extLst>
          </p:cNvPr>
          <p:cNvGrpSpPr/>
          <p:nvPr/>
        </p:nvGrpSpPr>
        <p:grpSpPr>
          <a:xfrm>
            <a:off x="3470087" y="1092334"/>
            <a:ext cx="3462995" cy="751576"/>
            <a:chOff x="5163950" y="1948269"/>
            <a:chExt cx="3462995" cy="75157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DE42088-4A1B-614F-B338-6ADB347AEE11}"/>
                </a:ext>
              </a:extLst>
            </p:cNvPr>
            <p:cNvGrpSpPr/>
            <p:nvPr/>
          </p:nvGrpSpPr>
          <p:grpSpPr>
            <a:xfrm>
              <a:off x="5163950" y="1948269"/>
              <a:ext cx="3462995" cy="751576"/>
              <a:chOff x="-153130" y="3657174"/>
              <a:chExt cx="3897552" cy="757649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9138658-E25E-AE40-B4AB-228EDB7A76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2725" y="3765776"/>
                <a:ext cx="724323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62EC3323-D632-0846-A538-18CE6BDD2E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53130" y="4121572"/>
                <a:ext cx="1076535" cy="9129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57BF4E-F6CD-2949-99E9-3DAE9EEE3E69}"/>
                  </a:ext>
                </a:extLst>
              </p:cNvPr>
              <p:cNvSpPr txBox="1"/>
              <p:nvPr/>
            </p:nvSpPr>
            <p:spPr>
              <a:xfrm>
                <a:off x="338982" y="3657174"/>
                <a:ext cx="4347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S1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F1C07BC-573E-3847-8861-58C3CFD332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88110" y="3774743"/>
                <a:ext cx="724323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85AA2224-86F5-FE4C-927B-882E5EC97351}"/>
                  </a:ext>
                </a:extLst>
              </p:cNvPr>
              <p:cNvCxnSpPr>
                <a:cxnSpLocks/>
                <a:stCxn id="8" idx="3"/>
                <a:endCxn id="11" idx="1"/>
              </p:cNvCxnSpPr>
              <p:nvPr/>
            </p:nvCxnSpPr>
            <p:spPr>
              <a:xfrm>
                <a:off x="1687048" y="4085816"/>
                <a:ext cx="701062" cy="8967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5DCCF7-0E95-4A47-BA77-A930F9153B7E}"/>
                  </a:ext>
                </a:extLst>
              </p:cNvPr>
              <p:cNvSpPr txBox="1"/>
              <p:nvPr/>
            </p:nvSpPr>
            <p:spPr>
              <a:xfrm>
                <a:off x="1821047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S2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EBADEEA-2D21-544D-A18D-9140561CBB0E}"/>
                  </a:ext>
                </a:extLst>
              </p:cNvPr>
              <p:cNvSpPr txBox="1"/>
              <p:nvPr/>
            </p:nvSpPr>
            <p:spPr>
              <a:xfrm>
                <a:off x="3309688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S3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6963F6C3-D419-2340-AB0E-86603A1B4864}"/>
                    </a:ext>
                  </a:extLst>
                </p:cNvPr>
                <p:cNvSpPr/>
                <p:nvPr/>
              </p:nvSpPr>
              <p:spPr>
                <a:xfrm>
                  <a:off x="6100671" y="2145752"/>
                  <a:ext cx="8225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D14E4D2-B5CF-7449-85E0-078A5116D3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0671" y="2145752"/>
                  <a:ext cx="82259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5B3EE92-61DB-3848-ACA8-76D65094AA24}"/>
                    </a:ext>
                  </a:extLst>
                </p:cNvPr>
                <p:cNvSpPr/>
                <p:nvPr/>
              </p:nvSpPr>
              <p:spPr>
                <a:xfrm>
                  <a:off x="7330454" y="2145752"/>
                  <a:ext cx="73496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5B3EE92-61DB-3848-ACA8-76D65094AA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0454" y="2145752"/>
                  <a:ext cx="734965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5172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782600-1FE5-684C-94EB-CF42641086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65648" y="1199267"/>
                <a:ext cx="929931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782600-1FE5-684C-94EB-CF42641086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648" y="1199267"/>
                <a:ext cx="929931" cy="6349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141A13-A2B5-3A43-B0EB-5C84C933EA8A}"/>
              </a:ext>
            </a:extLst>
          </p:cNvPr>
          <p:cNvCxnSpPr>
            <a:cxnSpLocks/>
          </p:cNvCxnSpPr>
          <p:nvPr/>
        </p:nvCxnSpPr>
        <p:spPr>
          <a:xfrm>
            <a:off x="1319854" y="1526767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3270E9A-0775-0043-8E32-F244DF7C1B36}"/>
              </a:ext>
            </a:extLst>
          </p:cNvPr>
          <p:cNvSpPr/>
          <p:nvPr/>
        </p:nvSpPr>
        <p:spPr>
          <a:xfrm>
            <a:off x="1961965" y="1384909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6B9CBD20-3EB0-1C43-BC17-2F96CFE28994}"/>
              </a:ext>
            </a:extLst>
          </p:cNvPr>
          <p:cNvCxnSpPr>
            <a:cxnSpLocks/>
            <a:stCxn id="7" idx="3"/>
            <a:endCxn id="17" idx="4"/>
          </p:cNvCxnSpPr>
          <p:nvPr/>
        </p:nvCxnSpPr>
        <p:spPr>
          <a:xfrm flipH="1">
            <a:off x="2112886" y="1474483"/>
            <a:ext cx="4258670" cy="212266"/>
          </a:xfrm>
          <a:prstGeom prst="bentConnector4">
            <a:avLst>
              <a:gd name="adj1" fmla="val -5368"/>
              <a:gd name="adj2" fmla="val 308071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0E86726-38B7-B647-B834-858262632A61}"/>
              </a:ext>
            </a:extLst>
          </p:cNvPr>
          <p:cNvCxnSpPr>
            <a:cxnSpLocks/>
            <a:stCxn id="17" idx="6"/>
          </p:cNvCxnSpPr>
          <p:nvPr/>
        </p:nvCxnSpPr>
        <p:spPr>
          <a:xfrm flipV="1">
            <a:off x="2263806" y="1528715"/>
            <a:ext cx="256142" cy="7114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DC886-D458-AD48-931B-D49C358CE348}"/>
                  </a:ext>
                </a:extLst>
              </p:cNvPr>
              <p:cNvSpPr txBox="1"/>
              <p:nvPr/>
            </p:nvSpPr>
            <p:spPr>
              <a:xfrm>
                <a:off x="1845376" y="1822047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DC886-D458-AD48-931B-D49C358CE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376" y="1822047"/>
                <a:ext cx="237244" cy="276999"/>
              </a:xfrm>
              <a:prstGeom prst="rect">
                <a:avLst/>
              </a:prstGeom>
              <a:blipFill>
                <a:blip r:embed="rId7"/>
                <a:stretch>
                  <a:fillRect l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868738-050D-F444-BE1D-540FAC487EEA}"/>
              </a:ext>
            </a:extLst>
          </p:cNvPr>
          <p:cNvCxnSpPr>
            <a:cxnSpLocks/>
          </p:cNvCxnSpPr>
          <p:nvPr/>
        </p:nvCxnSpPr>
        <p:spPr>
          <a:xfrm>
            <a:off x="6390011" y="1474483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285B7BD-BC52-A24E-AE40-CC06AAA1C4EC}"/>
              </a:ext>
            </a:extLst>
          </p:cNvPr>
          <p:cNvSpPr txBox="1"/>
          <p:nvPr/>
        </p:nvSpPr>
        <p:spPr>
          <a:xfrm>
            <a:off x="1233502" y="1115347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FE59FC-9317-9446-91C8-7F010968841E}"/>
              </a:ext>
            </a:extLst>
          </p:cNvPr>
          <p:cNvSpPr txBox="1"/>
          <p:nvPr/>
        </p:nvSpPr>
        <p:spPr>
          <a:xfrm>
            <a:off x="2455531" y="800578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Controller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418E31-5A99-514B-B02F-0A95AA625C48}"/>
                  </a:ext>
                </a:extLst>
              </p:cNvPr>
              <p:cNvSpPr txBox="1"/>
              <p:nvPr/>
            </p:nvSpPr>
            <p:spPr>
              <a:xfrm>
                <a:off x="1822257" y="2154891"/>
                <a:ext cx="4917693" cy="582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What is the transfer function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000" dirty="0"/>
                  <a:t>?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418E31-5A99-514B-B02F-0A95AA625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257" y="2154891"/>
                <a:ext cx="4917693" cy="582660"/>
              </a:xfrm>
              <a:prstGeom prst="rect">
                <a:avLst/>
              </a:prstGeom>
              <a:blipFill>
                <a:blip r:embed="rId8"/>
                <a:stretch>
                  <a:fillRect l="-1289" r="-258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925A16E-BE92-D043-8748-C1DD7DAE6C67}"/>
                  </a:ext>
                </a:extLst>
              </p:cNvPr>
              <p:cNvSpPr txBox="1"/>
              <p:nvPr/>
            </p:nvSpPr>
            <p:spPr>
              <a:xfrm>
                <a:off x="512183" y="2907289"/>
                <a:ext cx="509601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are in series, a convolution.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925A16E-BE92-D043-8748-C1DD7DAE6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83" y="2907289"/>
                <a:ext cx="5096010" cy="307777"/>
              </a:xfrm>
              <a:prstGeom prst="rect">
                <a:avLst/>
              </a:prstGeom>
              <a:blipFill>
                <a:blip r:embed="rId9"/>
                <a:stretch>
                  <a:fillRect l="-1741" t="-24000" r="-1990" b="-4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C743B6E-EAC7-4543-945D-0F39F305DF07}"/>
                  </a:ext>
                </a:extLst>
              </p:cNvPr>
              <p:cNvSpPr txBox="1"/>
              <p:nvPr/>
            </p:nvSpPr>
            <p:spPr>
              <a:xfrm>
                <a:off x="813941" y="3377873"/>
                <a:ext cx="824906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C743B6E-EAC7-4543-945D-0F39F305D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941" y="3377873"/>
                <a:ext cx="824906" cy="576761"/>
              </a:xfrm>
              <a:prstGeom prst="rect">
                <a:avLst/>
              </a:prstGeom>
              <a:blipFill>
                <a:blip r:embed="rId10"/>
                <a:stretch>
                  <a:fillRect l="-6061" t="-2128" r="-1515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3FA2E8B3-7F2E-6044-BA63-F25E8F59E4D5}"/>
              </a:ext>
            </a:extLst>
          </p:cNvPr>
          <p:cNvSpPr txBox="1"/>
          <p:nvPr/>
        </p:nvSpPr>
        <p:spPr>
          <a:xfrm>
            <a:off x="2201881" y="110881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EB47188-434B-D145-A91A-02DD456C3241}"/>
                  </a:ext>
                </a:extLst>
              </p:cNvPr>
              <p:cNvSpPr/>
              <p:nvPr/>
            </p:nvSpPr>
            <p:spPr>
              <a:xfrm>
                <a:off x="1631795" y="3447815"/>
                <a:ext cx="179628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EB47188-434B-D145-A91A-02DD456C32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795" y="3447815"/>
                <a:ext cx="179628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6A61BAE-E52A-5341-AE62-DB27117191AB}"/>
                  </a:ext>
                </a:extLst>
              </p:cNvPr>
              <p:cNvSpPr/>
              <p:nvPr/>
            </p:nvSpPr>
            <p:spPr>
              <a:xfrm>
                <a:off x="3917795" y="3466404"/>
                <a:ext cx="390348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0" dirty="0"/>
                  <a:t>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6A61BAE-E52A-5341-AE62-DB27117191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795" y="3466404"/>
                <a:ext cx="3903488" cy="369332"/>
              </a:xfrm>
              <a:prstGeom prst="rect">
                <a:avLst/>
              </a:prstGeom>
              <a:blipFill>
                <a:blip r:embed="rId12"/>
                <a:stretch>
                  <a:fillRect l="-1299" t="-10345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A89801E-D288-C648-87A0-2D2AF8B79BB5}"/>
                  </a:ext>
                </a:extLst>
              </p:cNvPr>
              <p:cNvSpPr txBox="1"/>
              <p:nvPr/>
            </p:nvSpPr>
            <p:spPr>
              <a:xfrm>
                <a:off x="512183" y="4146979"/>
                <a:ext cx="477444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000" dirty="0"/>
                  <a:t> is the difference between R3 and S3.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A89801E-D288-C648-87A0-2D2AF8B79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83" y="4146979"/>
                <a:ext cx="4774449" cy="307777"/>
              </a:xfrm>
              <a:prstGeom prst="rect">
                <a:avLst/>
              </a:prstGeom>
              <a:blipFill>
                <a:blip r:embed="rId13"/>
                <a:stretch>
                  <a:fillRect l="-1857" t="-24000" r="-2122" b="-4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D68942A-056E-6B48-8F4F-B68F4431EC5E}"/>
                  </a:ext>
                </a:extLst>
              </p:cNvPr>
              <p:cNvSpPr txBox="1"/>
              <p:nvPr/>
            </p:nvSpPr>
            <p:spPr>
              <a:xfrm>
                <a:off x="855229" y="4646088"/>
                <a:ext cx="7584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D68942A-056E-6B48-8F4F-B68F4431E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229" y="4646088"/>
                <a:ext cx="758413" cy="276999"/>
              </a:xfrm>
              <a:prstGeom prst="rect">
                <a:avLst/>
              </a:prstGeom>
              <a:blipFill>
                <a:blip r:embed="rId14"/>
                <a:stretch>
                  <a:fillRect l="-6557" r="-163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B60F565-5D1A-C643-A4E7-EF214D2D4AEC}"/>
                  </a:ext>
                </a:extLst>
              </p:cNvPr>
              <p:cNvSpPr txBox="1"/>
              <p:nvPr/>
            </p:nvSpPr>
            <p:spPr>
              <a:xfrm>
                <a:off x="1679458" y="4646088"/>
                <a:ext cx="14179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B60F565-5D1A-C643-A4E7-EF214D2D4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458" y="4646088"/>
                <a:ext cx="1417952" cy="276999"/>
              </a:xfrm>
              <a:prstGeom prst="rect">
                <a:avLst/>
              </a:prstGeom>
              <a:blipFill>
                <a:blip r:embed="rId15"/>
                <a:stretch>
                  <a:fillRect l="-2679" r="-5357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C8F0376-62A2-C74C-8C35-1A7CCFD0E5DF}"/>
                  </a:ext>
                </a:extLst>
              </p:cNvPr>
              <p:cNvSpPr txBox="1"/>
              <p:nvPr/>
            </p:nvSpPr>
            <p:spPr>
              <a:xfrm>
                <a:off x="495212" y="5142220"/>
                <a:ext cx="3391185" cy="582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C8F0376-62A2-C74C-8C35-1A7CCFD0E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12" y="5142220"/>
                <a:ext cx="3391185" cy="582852"/>
              </a:xfrm>
              <a:prstGeom prst="rect">
                <a:avLst/>
              </a:prstGeom>
              <a:blipFill>
                <a:blip r:embed="rId16"/>
                <a:stretch>
                  <a:fillRect t="-2174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A321973-D652-D44A-81C4-08825EA2D34D}"/>
                  </a:ext>
                </a:extLst>
              </p:cNvPr>
              <p:cNvSpPr txBox="1"/>
              <p:nvPr/>
            </p:nvSpPr>
            <p:spPr>
              <a:xfrm>
                <a:off x="4132503" y="5153427"/>
                <a:ext cx="3432863" cy="582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A321973-D652-D44A-81C4-08825EA2D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503" y="5153427"/>
                <a:ext cx="3432863" cy="582852"/>
              </a:xfrm>
              <a:prstGeom prst="rect">
                <a:avLst/>
              </a:prstGeom>
              <a:blipFill>
                <a:blip r:embed="rId17"/>
                <a:stretch>
                  <a:fillRect l="-738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3D598CE-2343-EB46-8606-1DE1CFFDBB6C}"/>
                  </a:ext>
                </a:extLst>
              </p:cNvPr>
              <p:cNvSpPr txBox="1"/>
              <p:nvPr/>
            </p:nvSpPr>
            <p:spPr>
              <a:xfrm>
                <a:off x="2034121" y="5923401"/>
                <a:ext cx="3703065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3D598CE-2343-EB46-8606-1DE1CFFDB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121" y="5923401"/>
                <a:ext cx="3703065" cy="586699"/>
              </a:xfrm>
              <a:prstGeom prst="rect">
                <a:avLst/>
              </a:prstGeom>
              <a:blipFill>
                <a:blip r:embed="rId18"/>
                <a:stretch>
                  <a:fillRect l="-1027" b="-19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7905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195028</TotalTime>
  <Words>1457</Words>
  <Application>Microsoft Macintosh PowerPoint</Application>
  <PresentationFormat>On-screen Show (4:3)</PresentationFormat>
  <Paragraphs>411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Cambria Math</vt:lpstr>
      <vt:lpstr>Courier New</vt:lpstr>
      <vt:lpstr>Office Theme</vt:lpstr>
      <vt:lpstr>BIOE 498 / BIOE 599  Advanced Biological Control Systems   Lecture 13: Control Systems  </vt:lpstr>
      <vt:lpstr>Agenda</vt:lpstr>
      <vt:lpstr>The ”System” Abstraction</vt:lpstr>
      <vt:lpstr>System Abstraction for Reaction Networks</vt:lpstr>
      <vt:lpstr>Box Diagrams</vt:lpstr>
      <vt:lpstr>Properties of Laplace Transforms</vt:lpstr>
      <vt:lpstr>Convolution of a Signal With a System</vt:lpstr>
      <vt:lpstr>Systems in Series</vt:lpstr>
      <vt:lpstr>Calcuating Transfer Functions In Diagrams</vt:lpstr>
      <vt:lpstr>Interpreting the Transfer Function</vt:lpstr>
      <vt:lpstr>Feedback Control System</vt:lpstr>
      <vt:lpstr>Measurement Noise</vt:lpstr>
      <vt:lpstr>Solving for (E(s))/(N(s)) </vt:lpstr>
      <vt:lpstr>Adding a Filter</vt:lpstr>
      <vt:lpstr>General Solution</vt:lpstr>
      <vt:lpstr>Laplace Transfor of Control Error</vt:lpstr>
      <vt:lpstr>Finding e(∞)</vt:lpstr>
      <vt:lpstr>Sensor Noise</vt:lpstr>
      <vt:lpstr>Noise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3080</cp:revision>
  <dcterms:created xsi:type="dcterms:W3CDTF">2008-11-04T22:35:39Z</dcterms:created>
  <dcterms:modified xsi:type="dcterms:W3CDTF">2022-04-21T23:21:23Z</dcterms:modified>
</cp:coreProperties>
</file>