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531" r:id="rId3"/>
    <p:sldId id="532" r:id="rId4"/>
    <p:sldId id="533" r:id="rId5"/>
    <p:sldId id="534" r:id="rId6"/>
    <p:sldId id="535" r:id="rId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76"/>
    <p:restoredTop sz="94719"/>
  </p:normalViewPr>
  <p:slideViewPr>
    <p:cSldViewPr snapToGrid="0">
      <p:cViewPr>
        <p:scale>
          <a:sx n="153" d="100"/>
          <a:sy n="153" d="100"/>
        </p:scale>
        <p:origin x="84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98788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412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7564582" y="6324600"/>
            <a:ext cx="512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6: </a:t>
            </a:r>
            <a:r>
              <a:rPr lang="en-US" sz="3200" b="1" u="sng" dirty="0"/>
              <a:t>Building Closed Loop Testbeds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3779201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3008157" y="2227603"/>
            <a:ext cx="771044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  <a:endCxn id="58" idx="2"/>
          </p:cNvCxnSpPr>
          <p:nvPr/>
        </p:nvCxnSpPr>
        <p:spPr>
          <a:xfrm>
            <a:off x="4436533" y="2162715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3724479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479" y="2008826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8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9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371148" y="174136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148" y="1741365"/>
                <a:ext cx="716478" cy="338554"/>
              </a:xfrm>
              <a:prstGeom prst="rect">
                <a:avLst/>
              </a:prstGeom>
              <a:blipFill>
                <a:blip r:embed="rId10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>
            <a:spLocks noChangeAspect="1"/>
          </p:cNvSpPr>
          <p:nvPr/>
        </p:nvSpPr>
        <p:spPr>
          <a:xfrm>
            <a:off x="5034232" y="2120787"/>
            <a:ext cx="91440" cy="914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5125672" y="2166507"/>
            <a:ext cx="679510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47" idx="4"/>
          </p:cNvCxnSpPr>
          <p:nvPr/>
        </p:nvCxnSpPr>
        <p:spPr>
          <a:xfrm rot="5400000">
            <a:off x="3125486" y="432427"/>
            <a:ext cx="174667" cy="3734266"/>
          </a:xfrm>
          <a:prstGeom prst="bentConnector3">
            <a:avLst>
              <a:gd name="adj1" fmla="val 394175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5400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Signals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reference input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control error</a:t>
                </a:r>
              </a:p>
              <a:p>
                <a:r>
                  <a:rPr lang="en-US" sz="2400" dirty="0"/>
                  <a:t>y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measured output</a:t>
                </a:r>
              </a:p>
              <a:p>
                <a:pPr marL="25400"/>
                <a:endParaRPr lang="en-US" sz="2400" dirty="0"/>
              </a:p>
              <a:p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  <a:blipFill>
                <a:blip r:embed="rId11"/>
                <a:stretch>
                  <a:fillRect l="-2326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15CA75-DCDD-5876-379A-7EA9B42197B3}"/>
              </a:ext>
            </a:extLst>
          </p:cNvPr>
          <p:cNvSpPr txBox="1">
            <a:spLocks/>
          </p:cNvSpPr>
          <p:nvPr/>
        </p:nvSpPr>
        <p:spPr>
          <a:xfrm>
            <a:off x="4559354" y="3410116"/>
            <a:ext cx="4355553" cy="16142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/>
            <a:r>
              <a:rPr lang="en-US" sz="2400" b="1" dirty="0"/>
              <a:t>Systems</a:t>
            </a:r>
          </a:p>
          <a:p>
            <a:r>
              <a:rPr lang="en-US" sz="2400" dirty="0"/>
              <a:t>Open loop system (OLS)</a:t>
            </a:r>
          </a:p>
          <a:p>
            <a:r>
              <a:rPr lang="en-US" sz="2400" dirty="0"/>
              <a:t>Controller</a:t>
            </a:r>
          </a:p>
          <a:p>
            <a:pPr marL="25400"/>
            <a:endParaRPr lang="en-US" sz="2400" dirty="0"/>
          </a:p>
          <a:p>
            <a:endParaRPr lang="en-US" sz="2400" i="1" dirty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6305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D833-538B-93C8-4EB4-B568CA33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4735585" cy="838200"/>
          </a:xfrm>
        </p:spPr>
        <p:txBody>
          <a:bodyPr/>
          <a:lstStyle/>
          <a:p>
            <a:r>
              <a:rPr lang="en-US" dirty="0"/>
              <a:t>Open Loop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523D74-D15E-9996-B4DE-EF79401B22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9DA6E-9B43-A417-44B3-0EDAFD77BC05}"/>
              </a:ext>
            </a:extLst>
          </p:cNvPr>
          <p:cNvSpPr txBox="1"/>
          <p:nvPr/>
        </p:nvSpPr>
        <p:spPr>
          <a:xfrm>
            <a:off x="457200" y="2319223"/>
            <a:ext cx="4817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Suppose we have an SBML model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LINEAR_MDL</a:t>
            </a:r>
            <a:r>
              <a:rPr lang="en-US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793EF-D0E9-2679-F0FA-2F69705DCBEF}"/>
              </a:ext>
            </a:extLst>
          </p:cNvPr>
          <p:cNvSpPr txBox="1"/>
          <p:nvPr/>
        </p:nvSpPr>
        <p:spPr>
          <a:xfrm>
            <a:off x="457200" y="2738672"/>
            <a:ext cx="80842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controlSBML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ctlsb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ctl.ControlSBML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(LINEAR_MDL,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=["S1"],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=["S1", "S2", "S3", "S4"])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ctlsb.makeNonlinearIOSystem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DE7490-E28D-8639-8477-391EEF1ADF7C}"/>
              </a:ext>
            </a:extLst>
          </p:cNvPr>
          <p:cNvSpPr>
            <a:spLocks noChangeAspect="1"/>
          </p:cNvSpPr>
          <p:nvPr/>
        </p:nvSpPr>
        <p:spPr>
          <a:xfrm>
            <a:off x="3984772" y="5003789"/>
            <a:ext cx="135239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463BB-4128-A883-DA38-B15D373FC9E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857155" y="5312717"/>
            <a:ext cx="1127617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628C99-FCAF-8BA0-217E-93925C507A1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5350934" y="5247829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5D873-BB4B-D977-7B3B-C452D6F12CE3}"/>
              </a:ext>
            </a:extLst>
          </p:cNvPr>
          <p:cNvSpPr/>
          <p:nvPr/>
        </p:nvSpPr>
        <p:spPr>
          <a:xfrm>
            <a:off x="3984772" y="5093940"/>
            <a:ext cx="1366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56D484-A70A-C0D4-44D5-69CB7D94E361}"/>
              </a:ext>
            </a:extLst>
          </p:cNvPr>
          <p:cNvSpPr/>
          <p:nvPr/>
        </p:nvSpPr>
        <p:spPr>
          <a:xfrm>
            <a:off x="1009809" y="5155540"/>
            <a:ext cx="2068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E01C54-F56D-6065-8D11-9F79E54E9465}"/>
              </a:ext>
            </a:extLst>
          </p:cNvPr>
          <p:cNvSpPr/>
          <p:nvPr/>
        </p:nvSpPr>
        <p:spPr>
          <a:xfrm>
            <a:off x="6064224" y="4730951"/>
            <a:ext cx="255737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linear_sys.S1</a:t>
            </a:r>
          </a:p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linear_sys.S2</a:t>
            </a:r>
          </a:p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linear_sys.S3</a:t>
            </a:r>
          </a:p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F8628F-A5C0-0153-5316-83902917DD5B}"/>
              </a:ext>
            </a:extLst>
          </p:cNvPr>
          <p:cNvSpPr>
            <a:spLocks noChangeAspect="1"/>
          </p:cNvSpPr>
          <p:nvPr/>
        </p:nvSpPr>
        <p:spPr>
          <a:xfrm>
            <a:off x="3779201" y="1432113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CF4F6C-6765-9EBA-62FE-B479FC2BD33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008157" y="1741041"/>
            <a:ext cx="771044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F306B9A-FC85-AA49-29CC-6293A4EF2AA7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436533" y="1676153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86CDD2-8D18-4427-93B3-773AED8DE7B6}"/>
                  </a:ext>
                </a:extLst>
              </p:cNvPr>
              <p:cNvSpPr/>
              <p:nvPr/>
            </p:nvSpPr>
            <p:spPr>
              <a:xfrm>
                <a:off x="3724479" y="1522264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386CDD2-8D18-4427-93B3-773AED8DE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479" y="1522264"/>
                <a:ext cx="712054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2C483D-DCB6-EFF6-EF75-06C88CC9B4DD}"/>
                  </a:ext>
                </a:extLst>
              </p:cNvPr>
              <p:cNvSpPr/>
              <p:nvPr/>
            </p:nvSpPr>
            <p:spPr>
              <a:xfrm>
                <a:off x="3044285" y="132009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52C483D-DCB6-EFF6-EF75-06C88CC9B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320094"/>
                <a:ext cx="716478" cy="338554"/>
              </a:xfrm>
              <a:prstGeom prst="rect">
                <a:avLst/>
              </a:prstGeom>
              <a:blipFill>
                <a:blip r:embed="rId3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EE72C02-AE89-A66B-CCA5-B8CB868D2D74}"/>
                  </a:ext>
                </a:extLst>
              </p:cNvPr>
              <p:cNvSpPr/>
              <p:nvPr/>
            </p:nvSpPr>
            <p:spPr>
              <a:xfrm>
                <a:off x="4371148" y="1254803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EE72C02-AE89-A66B-CCA5-B8CB868D2D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148" y="1254803"/>
                <a:ext cx="716478" cy="338554"/>
              </a:xfrm>
              <a:prstGeom prst="rect">
                <a:avLst/>
              </a:prstGeom>
              <a:blipFill>
                <a:blip r:embed="rId4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B94E80E6-6F2A-63E9-B735-5EE961F565B9}"/>
              </a:ext>
            </a:extLst>
          </p:cNvPr>
          <p:cNvSpPr txBox="1"/>
          <p:nvPr/>
        </p:nvSpPr>
        <p:spPr>
          <a:xfrm>
            <a:off x="449295" y="4234456"/>
            <a:ext cx="5583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creates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NonlinearIOSystem</a:t>
            </a:r>
            <a:r>
              <a:rPr lang="en-US" sz="1600" dirty="0"/>
              <a:t> object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r>
              <a:rPr lang="en-US" sz="1600" dirty="0"/>
              <a:t>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62936BB-BC5A-7D62-7FDA-6EBF00F9F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095" y="354225"/>
            <a:ext cx="2585417" cy="71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3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9" grpId="0" animBg="1"/>
      <p:bldP spid="22" grpId="0"/>
      <p:bldP spid="23" grpId="0"/>
      <p:bldP spid="24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D833-538B-93C8-4EB4-B568CA33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 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523D74-D15E-9996-B4DE-EF79401B22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793EF-D0E9-2679-F0FA-2F69705DCBEF}"/>
              </a:ext>
            </a:extLst>
          </p:cNvPr>
          <p:cNvSpPr txBox="1"/>
          <p:nvPr/>
        </p:nvSpPr>
        <p:spPr>
          <a:xfrm>
            <a:off x="457200" y="2738672"/>
            <a:ext cx="7210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control.NonlinearIOSystem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updfcn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# Updates state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outfcn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# Calculates the 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states=1, # States are unnamed and so must give a count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inputs=['in'],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outputs=['out'], name='controller')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DE7490-E28D-8639-8477-391EEF1ADF7C}"/>
              </a:ext>
            </a:extLst>
          </p:cNvPr>
          <p:cNvSpPr>
            <a:spLocks noChangeAspect="1"/>
          </p:cNvSpPr>
          <p:nvPr/>
        </p:nvSpPr>
        <p:spPr>
          <a:xfrm>
            <a:off x="3414320" y="5079290"/>
            <a:ext cx="135239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F463BB-4128-A883-DA38-B15D373FC9E5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2825318" y="5389885"/>
            <a:ext cx="589002" cy="688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628C99-FCAF-8BA0-217E-93925C507A1B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4766715" y="5393762"/>
            <a:ext cx="503939" cy="300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5C5D873-BB4B-D977-7B3B-C452D6F12CE3}"/>
              </a:ext>
            </a:extLst>
          </p:cNvPr>
          <p:cNvSpPr/>
          <p:nvPr/>
        </p:nvSpPr>
        <p:spPr>
          <a:xfrm>
            <a:off x="3456265" y="5211386"/>
            <a:ext cx="1366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56D484-A70A-C0D4-44D5-69CB7D94E361}"/>
              </a:ext>
            </a:extLst>
          </p:cNvPr>
          <p:cNvSpPr/>
          <p:nvPr/>
        </p:nvSpPr>
        <p:spPr>
          <a:xfrm>
            <a:off x="912869" y="5220608"/>
            <a:ext cx="1912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controller.in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E01C54-F56D-6065-8D11-9F79E54E9465}"/>
              </a:ext>
            </a:extLst>
          </p:cNvPr>
          <p:cNvSpPr/>
          <p:nvPr/>
        </p:nvSpPr>
        <p:spPr>
          <a:xfrm>
            <a:off x="5270654" y="5224485"/>
            <a:ext cx="25573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controller.out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4E80E6-6F2A-63E9-B735-5EE961F565B9}"/>
              </a:ext>
            </a:extLst>
          </p:cNvPr>
          <p:cNvSpPr txBox="1"/>
          <p:nvPr/>
        </p:nvSpPr>
        <p:spPr>
          <a:xfrm>
            <a:off x="449295" y="4494515"/>
            <a:ext cx="5583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This creates a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NonlinearIOSystem</a:t>
            </a:r>
            <a:r>
              <a:rPr lang="en-US" sz="1600" dirty="0"/>
              <a:t> object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  <a:r>
              <a:rPr lang="en-US" sz="16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6787F5-B12D-CD01-AD52-A14DE717C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095" y="354225"/>
            <a:ext cx="2585417" cy="7125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AED9456-E3D3-3392-E584-DCDE7B2571A5}"/>
              </a:ext>
            </a:extLst>
          </p:cNvPr>
          <p:cNvSpPr>
            <a:spLocks noChangeAspect="1"/>
          </p:cNvSpPr>
          <p:nvPr/>
        </p:nvSpPr>
        <p:spPr>
          <a:xfrm>
            <a:off x="5718761" y="1420515"/>
            <a:ext cx="116731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DBF326-791F-A9AF-4EE3-3C1219AC10A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186764" y="1729443"/>
            <a:ext cx="531997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68C94B-9AA1-0721-786E-AA1D33A85126}"/>
              </a:ext>
            </a:extLst>
          </p:cNvPr>
          <p:cNvCxnSpPr>
            <a:cxnSpLocks/>
          </p:cNvCxnSpPr>
          <p:nvPr/>
        </p:nvCxnSpPr>
        <p:spPr>
          <a:xfrm>
            <a:off x="6920892" y="1672041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2C56C11-DE51-2AFE-8C3A-16A3E51557D7}"/>
                  </a:ext>
                </a:extLst>
              </p:cNvPr>
              <p:cNvSpPr/>
              <p:nvPr/>
            </p:nvSpPr>
            <p:spPr>
              <a:xfrm>
                <a:off x="5814555" y="1518152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𝑪𝒐𝒏𝒕𝒓𝒐𝒍𝒍𝒆𝒓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2C56C11-DE51-2AFE-8C3A-16A3E51557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555" y="1518152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7D98B5D-2618-CD8E-62A0-319DE58F076A}"/>
                  </a:ext>
                </a:extLst>
              </p:cNvPr>
              <p:cNvSpPr/>
              <p:nvPr/>
            </p:nvSpPr>
            <p:spPr>
              <a:xfrm>
                <a:off x="4996389" y="130849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600" dirty="0">
                    <a:solidFill>
                      <a:schemeClr val="tx1"/>
                    </a:solidFill>
                  </a:rPr>
                  <a:t>y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7D98B5D-2618-CD8E-62A0-319DE58F0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389" y="1308496"/>
                <a:ext cx="716478" cy="338554"/>
              </a:xfrm>
              <a:prstGeom prst="rect">
                <a:avLst/>
              </a:prstGeom>
              <a:blipFill>
                <a:blip r:embed="rId4"/>
                <a:stretch>
                  <a:fillRect l="-5263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76AC0E-7D4E-8494-BFB7-A1294D8059AB}"/>
                  </a:ext>
                </a:extLst>
              </p:cNvPr>
              <p:cNvSpPr/>
              <p:nvPr/>
            </p:nvSpPr>
            <p:spPr>
              <a:xfrm>
                <a:off x="6913989" y="1302412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1600" b="0" dirty="0">
                    <a:solidFill>
                      <a:schemeClr val="tx1"/>
                    </a:solidFill>
                  </a:rPr>
                  <a:t>u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C76AC0E-7D4E-8494-BFB7-A1294D805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989" y="1302412"/>
                <a:ext cx="716478" cy="338554"/>
              </a:xfrm>
              <a:prstGeom prst="rect">
                <a:avLst/>
              </a:prstGeom>
              <a:blipFill>
                <a:blip r:embed="rId5"/>
                <a:stretch>
                  <a:fillRect l="-5263" t="-357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C9AAAEAE-86C0-9687-3605-1866B980D6A1}"/>
              </a:ext>
            </a:extLst>
          </p:cNvPr>
          <p:cNvSpPr>
            <a:spLocks noChangeAspect="1"/>
          </p:cNvSpPr>
          <p:nvPr/>
        </p:nvSpPr>
        <p:spPr>
          <a:xfrm>
            <a:off x="1936600" y="1314509"/>
            <a:ext cx="112189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1C7A1A-7A23-2825-DC6D-5EDBEF1A9D6D}"/>
              </a:ext>
            </a:extLst>
          </p:cNvPr>
          <p:cNvCxnSpPr>
            <a:cxnSpLocks/>
          </p:cNvCxnSpPr>
          <p:nvPr/>
        </p:nvCxnSpPr>
        <p:spPr>
          <a:xfrm flipV="1">
            <a:off x="580989" y="1662559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1E3F474-3CE4-43AB-F4E1-495A63E96B0B}"/>
              </a:ext>
            </a:extLst>
          </p:cNvPr>
          <p:cNvSpPr/>
          <p:nvPr/>
        </p:nvSpPr>
        <p:spPr>
          <a:xfrm>
            <a:off x="1245099" y="1489435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7A0012-6D6E-89E2-92A0-C87C73B49AD8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 flipV="1">
            <a:off x="1546940" y="1631984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025716-EE6D-0C8D-D1AB-E943BC20D681}"/>
                  </a:ext>
                </a:extLst>
              </p:cNvPr>
              <p:cNvSpPr txBox="1"/>
              <p:nvPr/>
            </p:nvSpPr>
            <p:spPr>
              <a:xfrm>
                <a:off x="1128510" y="1963018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025716-EE6D-0C8D-D1AB-E943BC20D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510" y="1963018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ABFDC5E-A34A-BB4D-EFE6-8E0C7EFE2FF2}"/>
                  </a:ext>
                </a:extLst>
              </p:cNvPr>
              <p:cNvSpPr/>
              <p:nvPr/>
            </p:nvSpPr>
            <p:spPr>
              <a:xfrm>
                <a:off x="474676" y="1196687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ABFDC5E-A34A-BB4D-EFE6-8E0C7EFE2F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76" y="1196687"/>
                <a:ext cx="60131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55190AD-2151-0BCE-E3F7-61B7BCB8428F}"/>
                  </a:ext>
                </a:extLst>
              </p:cNvPr>
              <p:cNvSpPr/>
              <p:nvPr/>
            </p:nvSpPr>
            <p:spPr>
              <a:xfrm>
                <a:off x="1386897" y="1155823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55190AD-2151-0BCE-E3F7-61B7BCB84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897" y="1155823"/>
                <a:ext cx="606127" cy="338554"/>
              </a:xfrm>
              <a:prstGeom prst="rect">
                <a:avLst/>
              </a:prstGeom>
              <a:blipFill>
                <a:blip r:embed="rId8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0013BD-4EA7-2784-D225-3600DB75A19D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1396020" y="1791275"/>
            <a:ext cx="0" cy="4487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1B6E4A1-066E-9ED2-5502-44632767A626}"/>
                  </a:ext>
                </a:extLst>
              </p:cNvPr>
              <p:cNvSpPr/>
              <p:nvPr/>
            </p:nvSpPr>
            <p:spPr>
              <a:xfrm>
                <a:off x="1061419" y="2256024"/>
                <a:ext cx="54393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b="0" dirty="0">
                    <a:solidFill>
                      <a:schemeClr val="tx1"/>
                    </a:solidFill>
                  </a:rPr>
                  <a:t>y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1B6E4A1-066E-9ED2-5502-44632767A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19" y="2256024"/>
                <a:ext cx="543931" cy="338554"/>
              </a:xfrm>
              <a:prstGeom prst="rect">
                <a:avLst/>
              </a:prstGeom>
              <a:blipFill>
                <a:blip r:embed="rId9"/>
                <a:stretch>
                  <a:fillRect l="-4545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Notched Right Arrow 38">
            <a:extLst>
              <a:ext uri="{FF2B5EF4-FFF2-40B4-BE49-F238E27FC236}">
                <a16:creationId xmlns:a16="http://schemas.microsoft.com/office/drawing/2014/main" id="{33DFEFC1-3895-3C06-E7DE-945DAD205A31}"/>
              </a:ext>
            </a:extLst>
          </p:cNvPr>
          <p:cNvSpPr/>
          <p:nvPr/>
        </p:nvSpPr>
        <p:spPr>
          <a:xfrm>
            <a:off x="3794729" y="1536083"/>
            <a:ext cx="601099" cy="269419"/>
          </a:xfrm>
          <a:prstGeom prst="notched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D9FD85-70B7-D2A7-F959-2E04F3DB7347}"/>
              </a:ext>
            </a:extLst>
          </p:cNvPr>
          <p:cNvSpPr txBox="1"/>
          <p:nvPr/>
        </p:nvSpPr>
        <p:spPr>
          <a:xfrm>
            <a:off x="3294141" y="2029269"/>
            <a:ext cx="2203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 </a:t>
            </a:r>
            <a:r>
              <a:rPr lang="en-US" i="1" dirty="0"/>
              <a:t>e(t)</a:t>
            </a:r>
            <a:r>
              <a:rPr lang="en-US" dirty="0"/>
              <a:t> calculation, constant  </a:t>
            </a:r>
            <a:r>
              <a:rPr lang="en-US" i="1" dirty="0"/>
              <a:t>r(t)</a:t>
            </a:r>
          </a:p>
        </p:txBody>
      </p:sp>
    </p:spTree>
    <p:extLst>
      <p:ext uri="{BB962C8B-B14F-4D97-AF65-F5344CB8AC3E}">
        <p14:creationId xmlns:p14="http://schemas.microsoft.com/office/powerpoint/2010/main" val="200106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 animBg="1"/>
      <p:bldP spid="22" grpId="0"/>
      <p:bldP spid="23" grpId="0"/>
      <p:bldP spid="24" grpId="0"/>
      <p:bldP spid="32" grpId="0"/>
      <p:bldP spid="9" grpId="0" animBg="1"/>
      <p:bldP spid="12" grpId="0"/>
      <p:bldP spid="13" grpId="0"/>
      <p:bldP spid="14" grpId="0"/>
      <p:bldP spid="39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8486-993A-6999-505A-F34825F4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</a:t>
            </a:r>
            <a:br>
              <a:rPr lang="en-US" dirty="0"/>
            </a:br>
            <a:r>
              <a:rPr lang="en-US" sz="2800" dirty="0"/>
              <a:t>Connections for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NonlinearIOSystem</a:t>
            </a:r>
            <a:r>
              <a:rPr lang="en-US" sz="2800" dirty="0"/>
              <a:t> Objects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97701-9A1E-F351-A9C7-63140221B6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E7E324-1D0D-CE0A-C312-8CB4F95D7A6C}"/>
              </a:ext>
            </a:extLst>
          </p:cNvPr>
          <p:cNvSpPr txBox="1"/>
          <p:nvPr/>
        </p:nvSpPr>
        <p:spPr>
          <a:xfrm>
            <a:off x="393240" y="3976384"/>
            <a:ext cx="7837402" cy="25545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OUTLIST = ["linear_sys.S1", "linear_sys.S4",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simple_closed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control.interconnect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controller],       # systems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connections=[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'linear_sys.S1', '</a:t>
            </a:r>
            <a:r>
              <a:rPr lang="en-US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controller.out</a:t>
            </a:r>
            <a: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6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controller.in</a:t>
            </a:r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 'linear_sys.S4'],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controller.in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=OUTLIST,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6A890A-0140-01BC-485B-E511BC0C42A4}"/>
              </a:ext>
            </a:extLst>
          </p:cNvPr>
          <p:cNvSpPr>
            <a:spLocks noChangeAspect="1"/>
          </p:cNvSpPr>
          <p:nvPr/>
        </p:nvSpPr>
        <p:spPr>
          <a:xfrm>
            <a:off x="3481432" y="1454609"/>
            <a:ext cx="135239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80CA67-2C68-E40E-EC96-3A184790AFE6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2892430" y="1765204"/>
            <a:ext cx="589002" cy="688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F39500-1371-26BC-CC7B-099562FA2C8B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4833827" y="1769081"/>
            <a:ext cx="503939" cy="300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D6E9471-B32C-FE13-D976-C524AAEA70E9}"/>
              </a:ext>
            </a:extLst>
          </p:cNvPr>
          <p:cNvSpPr/>
          <p:nvPr/>
        </p:nvSpPr>
        <p:spPr>
          <a:xfrm>
            <a:off x="3523377" y="1586705"/>
            <a:ext cx="1366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3F5189-B743-3872-9B71-5B7C08F7AC7C}"/>
              </a:ext>
            </a:extLst>
          </p:cNvPr>
          <p:cNvSpPr/>
          <p:nvPr/>
        </p:nvSpPr>
        <p:spPr>
          <a:xfrm>
            <a:off x="979981" y="1595927"/>
            <a:ext cx="19124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controller.in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F780C3-7429-2246-E01A-6791B1F4FD4A}"/>
              </a:ext>
            </a:extLst>
          </p:cNvPr>
          <p:cNvSpPr/>
          <p:nvPr/>
        </p:nvSpPr>
        <p:spPr>
          <a:xfrm>
            <a:off x="5337766" y="1599804"/>
            <a:ext cx="19271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controller.out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389E0E-467E-68AF-736C-78DD8C3E710E}"/>
              </a:ext>
            </a:extLst>
          </p:cNvPr>
          <p:cNvSpPr>
            <a:spLocks noChangeAspect="1"/>
          </p:cNvSpPr>
          <p:nvPr/>
        </p:nvSpPr>
        <p:spPr>
          <a:xfrm>
            <a:off x="3816992" y="2747203"/>
            <a:ext cx="135239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8ABFB0-1853-8849-A959-00E8C074169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689375" y="3056131"/>
            <a:ext cx="1127617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528C16-39BD-40D2-9172-A30F39E26E1E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183154" y="2991243"/>
            <a:ext cx="597699" cy="379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A6AFFD4-C0EF-5A43-040D-914AA108B9F3}"/>
              </a:ext>
            </a:extLst>
          </p:cNvPr>
          <p:cNvSpPr/>
          <p:nvPr/>
        </p:nvSpPr>
        <p:spPr>
          <a:xfrm>
            <a:off x="3816992" y="2837354"/>
            <a:ext cx="13661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CEDDBD-C725-DEF7-5964-8F0E7F838D65}"/>
              </a:ext>
            </a:extLst>
          </p:cNvPr>
          <p:cNvSpPr/>
          <p:nvPr/>
        </p:nvSpPr>
        <p:spPr>
          <a:xfrm>
            <a:off x="842029" y="2898954"/>
            <a:ext cx="20687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3D2675-3BA9-8607-55D8-3EF165CE77E0}"/>
              </a:ext>
            </a:extLst>
          </p:cNvPr>
          <p:cNvSpPr/>
          <p:nvPr/>
        </p:nvSpPr>
        <p:spPr>
          <a:xfrm>
            <a:off x="5930000" y="3405544"/>
            <a:ext cx="17856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linear_sys.S4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C92EBC2-42C0-465A-126E-117FF8E1A4F2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 flipH="1">
            <a:off x="842029" y="1769081"/>
            <a:ext cx="6422837" cy="1299150"/>
          </a:xfrm>
          <a:prstGeom prst="bentConnector5">
            <a:avLst>
              <a:gd name="adj1" fmla="val -3559"/>
              <a:gd name="adj2" fmla="val 41606"/>
              <a:gd name="adj3" fmla="val 10355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E201BA-4534-76BA-CAF7-765D22739720}"/>
              </a:ext>
            </a:extLst>
          </p:cNvPr>
          <p:cNvSpPr txBox="1"/>
          <p:nvPr/>
        </p:nvSpPr>
        <p:spPr>
          <a:xfrm>
            <a:off x="5899454" y="2636146"/>
            <a:ext cx="18162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linear_sys.S1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linear_sys.S2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linear_sys.S3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296EC66B-9961-C467-BD25-69F8B56DA598}"/>
              </a:ext>
            </a:extLst>
          </p:cNvPr>
          <p:cNvCxnSpPr>
            <a:cxnSpLocks/>
            <a:stCxn id="29" idx="3"/>
            <a:endCxn id="17" idx="1"/>
          </p:cNvCxnSpPr>
          <p:nvPr/>
        </p:nvCxnSpPr>
        <p:spPr>
          <a:xfrm flipH="1" flipV="1">
            <a:off x="979981" y="1765204"/>
            <a:ext cx="6735690" cy="1809617"/>
          </a:xfrm>
          <a:prstGeom prst="bentConnector5">
            <a:avLst>
              <a:gd name="adj1" fmla="val -3394"/>
              <a:gd name="adj2" fmla="val 50000"/>
              <a:gd name="adj3" fmla="val 103394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63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6" grpId="0"/>
      <p:bldP spid="17" grpId="0"/>
      <p:bldP spid="18" grpId="0"/>
      <p:bldP spid="24" grpId="0" animBg="1"/>
      <p:bldP spid="27" grpId="0"/>
      <p:bldP spid="28" grpId="0"/>
      <p:bldP spid="29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 Closed Loop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5264016" y="1918675"/>
            <a:ext cx="1268507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wolf_sys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4534682" y="2227603"/>
            <a:ext cx="729334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1" idx="3"/>
            <a:endCxn id="58" idx="2"/>
          </p:cNvCxnSpPr>
          <p:nvPr/>
        </p:nvCxnSpPr>
        <p:spPr>
          <a:xfrm flipV="1">
            <a:off x="6532523" y="2228853"/>
            <a:ext cx="296169" cy="729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3027170" y="1910128"/>
            <a:ext cx="1507512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1679948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2335669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2637510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2219080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080" y="2558637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5C0CC0A4-47F0-7849-B0ED-5689BEABB267}"/>
              </a:ext>
            </a:extLst>
          </p:cNvPr>
          <p:cNvSpPr/>
          <p:nvPr/>
        </p:nvSpPr>
        <p:spPr>
          <a:xfrm>
            <a:off x="733491" y="1916879"/>
            <a:ext cx="15728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S5_SETPOINT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F2E63ED-93E9-E543-AE7E-ECFC6DD54B4B}"/>
              </a:ext>
            </a:extLst>
          </p:cNvPr>
          <p:cNvSpPr/>
          <p:nvPr/>
        </p:nvSpPr>
        <p:spPr>
          <a:xfrm>
            <a:off x="6556947" y="1715490"/>
            <a:ext cx="451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>
            <a:spLocks/>
          </p:cNvSpPr>
          <p:nvPr/>
        </p:nvSpPr>
        <p:spPr>
          <a:xfrm>
            <a:off x="6828692" y="2137413"/>
            <a:ext cx="180234" cy="1828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7008926" y="2227603"/>
            <a:ext cx="705285" cy="125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47" idx="4"/>
          </p:cNvCxnSpPr>
          <p:nvPr/>
        </p:nvCxnSpPr>
        <p:spPr>
          <a:xfrm rot="5400000">
            <a:off x="4669400" y="137484"/>
            <a:ext cx="66601" cy="4432219"/>
          </a:xfrm>
          <a:prstGeom prst="bentConnector3">
            <a:avLst>
              <a:gd name="adj1" fmla="val 792716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38C790D-DFB5-6AD2-4622-E90103AE9B48}"/>
              </a:ext>
            </a:extLst>
          </p:cNvPr>
          <p:cNvSpPr/>
          <p:nvPr/>
        </p:nvSpPr>
        <p:spPr>
          <a:xfrm>
            <a:off x="4799391" y="1796255"/>
            <a:ext cx="4519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</p:txBody>
      </p:sp>
    </p:spTree>
    <p:extLst>
      <p:ext uri="{BB962C8B-B14F-4D97-AF65-F5344CB8AC3E}">
        <p14:creationId xmlns:p14="http://schemas.microsoft.com/office/powerpoint/2010/main" val="22510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20437</TotalTime>
  <Words>497</Words>
  <Application>Microsoft Macintosh PowerPoint</Application>
  <PresentationFormat>On-screen Show (4:3)</PresentationFormat>
  <Paragraphs>99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Courier New</vt:lpstr>
      <vt:lpstr>Arial</vt:lpstr>
      <vt:lpstr>Calibri</vt:lpstr>
      <vt:lpstr>Cambria Math</vt:lpstr>
      <vt:lpstr>Office Theme</vt:lpstr>
      <vt:lpstr>BIOE 498 / BIOE 599  Advanced Biological Control Systems   Lecture 6: Building Closed Loop Testbeds  </vt:lpstr>
      <vt:lpstr>Control Architecture</vt:lpstr>
      <vt:lpstr>Open Loop System</vt:lpstr>
      <vt:lpstr>PI Controller</vt:lpstr>
      <vt:lpstr>Interconnect Connections for NonlinearIOSystem Objects</vt:lpstr>
      <vt:lpstr>Wolf Closed Loop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Microsoft Office User</cp:lastModifiedBy>
  <cp:revision>251</cp:revision>
  <dcterms:created xsi:type="dcterms:W3CDTF">2008-11-04T22:35:39Z</dcterms:created>
  <dcterms:modified xsi:type="dcterms:W3CDTF">2023-01-25T17:07:35Z</dcterms:modified>
</cp:coreProperties>
</file>