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.fntdata"/><Relationship Id="rId10" Type="http://schemas.openxmlformats.org/officeDocument/2006/relationships/font" Target="fonts/Roboto-regular.fntdata"/><Relationship Id="rId13" Type="http://schemas.openxmlformats.org/officeDocument/2006/relationships/font" Target="fonts/Roboto-boldItalic.fntdata"/><Relationship Id="rId12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Insert pictures from tools for each of these tasks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what package requires for analysis and objects created by controlSBML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pip install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5.png"/><Relationship Id="rId5" Type="http://schemas.openxmlformats.org/officeDocument/2006/relationships/image" Target="../media/image15.png"/><Relationship Id="rId6" Type="http://schemas.openxmlformats.org/officeDocument/2006/relationships/image" Target="../media/image7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775" y="4307350"/>
            <a:ext cx="3502950" cy="7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363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421"/>
              <a:buNone/>
            </a:pPr>
            <a:r>
              <a:rPr lang="en" sz="3150">
                <a:solidFill>
                  <a:srgbClr val="2021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controlSBML</a:t>
            </a:r>
            <a:r>
              <a:rPr lang="en" sz="31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A Python Package for </a:t>
            </a:r>
            <a:endParaRPr sz="31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421"/>
              <a:buNone/>
            </a:pPr>
            <a:r>
              <a:rPr lang="en" sz="31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Control Engineering With SBML Models</a:t>
            </a:r>
            <a:endParaRPr sz="31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421"/>
              <a:buNone/>
            </a:pPr>
            <a:r>
              <a:t/>
            </a:r>
            <a:endParaRPr sz="31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3421"/>
              <a:buNone/>
            </a:pPr>
            <a:r>
              <a:rPr lang="en" sz="315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Harmony 2022</a:t>
            </a:r>
            <a:endParaRPr sz="315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18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Joseph L. Hellerstein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eScience Institute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University of Washington, USA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en"/>
              <a:t>April 26, 2022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9925" y="4027500"/>
            <a:ext cx="14573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9775" y="3927273"/>
            <a:ext cx="2495026" cy="38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Control Engineering of Biological Systems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075" y="766686"/>
            <a:ext cx="6749327" cy="219486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85500" y="3084725"/>
            <a:ext cx="60306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Font typeface="Arial"/>
              <a:buNone/>
            </a:pPr>
            <a:r>
              <a:rPr b="1" i="0" lang="en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Engineering</a:t>
            </a:r>
            <a:endParaRPr b="1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AutoNum type="arabicPeriod"/>
            </a:pPr>
            <a:r>
              <a:rPr b="1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Controllability</a:t>
            </a:r>
            <a:r>
              <a:rPr b="0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Find actuators that affect the desired outputs.</a:t>
            </a:r>
            <a:endParaRPr b="0" i="0" sz="1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AutoNum type="arabicPeriod"/>
            </a:pPr>
            <a:r>
              <a:rPr b="1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Observability</a:t>
            </a:r>
            <a:r>
              <a:rPr b="0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Estimate unobservable states.</a:t>
            </a:r>
            <a:endParaRPr b="0" i="0" sz="1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AutoNum type="arabicPeriod"/>
            </a:pPr>
            <a:r>
              <a:rPr b="1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r>
              <a:rPr b="0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Design feedback control that converges quickly to a desired value.</a:t>
            </a:r>
            <a:endParaRPr b="0" i="0" sz="1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6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AutoNum type="arabicPeriod"/>
            </a:pPr>
            <a:r>
              <a:rPr b="1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b="0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Does the feedback control achieve its objectives and is it robust to noise and disturbances?</a:t>
            </a:r>
            <a:endParaRPr b="0" i="0" sz="1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0949" y="4243901"/>
            <a:ext cx="1086551" cy="7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3225" y="3448037"/>
            <a:ext cx="1140000" cy="7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6383750" y="3524225"/>
            <a:ext cx="97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450850" y="4227650"/>
            <a:ext cx="973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5913900" y="3063125"/>
            <a:ext cx="34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Tools Provide Analyses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49448" y="291755"/>
            <a:ext cx="1690825" cy="1064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Control Analysis of SBML Models</a:t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1029750" y="1987050"/>
            <a:ext cx="1393500" cy="3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controlSBML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540300" y="2393700"/>
            <a:ext cx="2506800" cy="75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makeNonlinearIOSystem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makeTransferFunction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makeStateSpace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135675" y="2018250"/>
            <a:ext cx="2841900" cy="16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input_output_response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step_response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impulse_response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bode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Interconnect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place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419075" y="1546200"/>
            <a:ext cx="2636700" cy="3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CalTech</a:t>
            </a: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control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package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623" y="3541075"/>
            <a:ext cx="1252725" cy="142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/>
          <p:nvPr/>
        </p:nvSpPr>
        <p:spPr>
          <a:xfrm rot="-5400000">
            <a:off x="1582975" y="3253125"/>
            <a:ext cx="3681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958200" y="3924100"/>
            <a:ext cx="1393500" cy="356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SBML Model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951375" y="2018250"/>
            <a:ext cx="2184300" cy="1614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NonlinearIOSystem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TransferFunction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StateSpace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3201975" y="2614800"/>
            <a:ext cx="524400" cy="18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444775" y="4398375"/>
            <a:ext cx="5595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https://github.com/ModelEngineering/controlSBML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controlSBML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924325" y="2051100"/>
            <a:ext cx="190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Analyzed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" name="Google Shape;88;p15"/>
          <p:cNvGrpSpPr/>
          <p:nvPr/>
        </p:nvGrpSpPr>
        <p:grpSpPr>
          <a:xfrm>
            <a:off x="6258850" y="3402375"/>
            <a:ext cx="45600" cy="198000"/>
            <a:chOff x="4963450" y="3935775"/>
            <a:chExt cx="45600" cy="198000"/>
          </a:xfrm>
        </p:grpSpPr>
        <p:sp>
          <p:nvSpPr>
            <p:cNvPr id="89" name="Google Shape;89;p15"/>
            <p:cNvSpPr/>
            <p:nvPr/>
          </p:nvSpPr>
          <p:spPr>
            <a:xfrm>
              <a:off x="4963450" y="3935775"/>
              <a:ext cx="45600" cy="45600"/>
            </a:xfrm>
            <a:prstGeom prst="ellipse">
              <a:avLst/>
            </a:pr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4963450" y="4011975"/>
              <a:ext cx="45600" cy="45600"/>
            </a:xfrm>
            <a:prstGeom prst="ellipse">
              <a:avLst/>
            </a:pr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4963450" y="4088175"/>
              <a:ext cx="45600" cy="45600"/>
            </a:xfrm>
            <a:prstGeom prst="ellipse">
              <a:avLst/>
            </a:prstGeom>
            <a:solidFill>
              <a:srgbClr val="2021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64025"/>
            <a:ext cx="580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Glycolytic Oscillations (BioModels 206)</a:t>
            </a:r>
            <a:endParaRPr/>
          </a:p>
        </p:txBody>
      </p:sp>
      <p:pic>
        <p:nvPicPr>
          <p:cNvPr id="97" name="Google Shape;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950" y="679525"/>
            <a:ext cx="4767724" cy="13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3201950" y="1209800"/>
            <a:ext cx="5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76825" y="658650"/>
            <a:ext cx="203400" cy="2034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3168575" y="1434750"/>
            <a:ext cx="95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pyruvate</a:t>
            </a:r>
            <a:endParaRPr b="0" i="0" sz="14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876825" y="1115850"/>
            <a:ext cx="203400" cy="2034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74000" y="1078275"/>
            <a:ext cx="2126301" cy="9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850" y="3399344"/>
            <a:ext cx="3230825" cy="1500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37425" y="3399350"/>
            <a:ext cx="3230825" cy="175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7050" y="2876551"/>
            <a:ext cx="6273124" cy="4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774000" y="3139350"/>
            <a:ext cx="2305324" cy="12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43113" y="2061450"/>
            <a:ext cx="2305200" cy="738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objectives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oscillations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s5 converges to 6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3350675" y="1574325"/>
            <a:ext cx="5549650" cy="1084725"/>
            <a:chOff x="3350675" y="1574325"/>
            <a:chExt cx="5549650" cy="1084725"/>
          </a:xfrm>
        </p:grpSpPr>
        <p:sp>
          <p:nvSpPr>
            <p:cNvPr id="109" name="Google Shape;109;p16"/>
            <p:cNvSpPr/>
            <p:nvPr/>
          </p:nvSpPr>
          <p:spPr>
            <a:xfrm>
              <a:off x="5801100" y="2040650"/>
              <a:ext cx="1150200" cy="39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Glycolysis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4127975" y="2040650"/>
              <a:ext cx="1150200" cy="3993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Controller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16"/>
            <p:cNvCxnSpPr>
              <a:stCxn id="110" idx="3"/>
              <a:endCxn id="109" idx="1"/>
            </p:cNvCxnSpPr>
            <p:nvPr/>
          </p:nvCxnSpPr>
          <p:spPr>
            <a:xfrm>
              <a:off x="5278175" y="2240300"/>
              <a:ext cx="52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2" name="Google Shape;112;p16"/>
            <p:cNvCxnSpPr>
              <a:stCxn id="109" idx="3"/>
              <a:endCxn id="110" idx="1"/>
            </p:cNvCxnSpPr>
            <p:nvPr/>
          </p:nvCxnSpPr>
          <p:spPr>
            <a:xfrm flipH="1">
              <a:off x="4128000" y="2240300"/>
              <a:ext cx="2823300" cy="600"/>
            </a:xfrm>
            <a:prstGeom prst="bentConnector5">
              <a:avLst>
                <a:gd fmla="val -8434" name="adj1"/>
                <a:gd fmla="val 68941667" name="adj2"/>
                <a:gd fmla="val 108435" name="adj3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16"/>
            <p:cNvCxnSpPr>
              <a:endCxn id="110" idx="1"/>
            </p:cNvCxnSpPr>
            <p:nvPr/>
          </p:nvCxnSpPr>
          <p:spPr>
            <a:xfrm flipH="1" rot="10800000">
              <a:off x="3350675" y="2240300"/>
              <a:ext cx="7773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4" name="Google Shape;114;p16"/>
            <p:cNvSpPr txBox="1"/>
            <p:nvPr/>
          </p:nvSpPr>
          <p:spPr>
            <a:xfrm>
              <a:off x="3715550" y="2190600"/>
              <a:ext cx="25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3424838" y="1890775"/>
              <a:ext cx="25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" name="Google Shape;116;p16"/>
            <p:cNvCxnSpPr/>
            <p:nvPr/>
          </p:nvCxnSpPr>
          <p:spPr>
            <a:xfrm flipH="1" rot="10800000">
              <a:off x="6960825" y="2237000"/>
              <a:ext cx="777300" cy="6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7" name="Google Shape;117;p16"/>
            <p:cNvSpPr txBox="1"/>
            <p:nvPr/>
          </p:nvSpPr>
          <p:spPr>
            <a:xfrm>
              <a:off x="7799025" y="2043450"/>
              <a:ext cx="110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s5</a:t>
              </a:r>
              <a:endParaRPr b="0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(pyruvate)</a:t>
              </a:r>
              <a:endParaRPr b="0" i="0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 txBox="1"/>
            <p:nvPr/>
          </p:nvSpPr>
          <p:spPr>
            <a:xfrm>
              <a:off x="5190455" y="1574325"/>
              <a:ext cx="777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at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(ATP)</a:t>
              </a:r>
              <a:endParaRPr b="0" i="0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6"/>
          <p:cNvSpPr txBox="1"/>
          <p:nvPr/>
        </p:nvSpPr>
        <p:spPr>
          <a:xfrm>
            <a:off x="6043825" y="64025"/>
            <a:ext cx="1731600" cy="970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rPr b="1" i="0" lang="en" sz="11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Engineering </a:t>
            </a:r>
            <a:endParaRPr b="1" i="0" sz="11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AutoNum type="arabicPeriod"/>
            </a:pPr>
            <a:r>
              <a:rPr b="0" i="0" lang="en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Controllability</a:t>
            </a:r>
            <a:endParaRPr b="0" i="0" sz="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AutoNum type="arabicPeriod"/>
            </a:pPr>
            <a:r>
              <a:rPr b="0" i="0" lang="en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Observability</a:t>
            </a:r>
            <a:endParaRPr b="0" i="0" sz="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AutoNum type="arabicPeriod"/>
            </a:pPr>
            <a:r>
              <a:rPr b="0" i="0" lang="en" sz="8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b="0" i="0" sz="8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0"/>
              <a:buFont typeface="Arial"/>
              <a:buAutoNum type="arabicPeriod"/>
            </a:pPr>
            <a:r>
              <a:rPr b="0" i="0" lang="en" sz="85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85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396325" y="3663875"/>
            <a:ext cx="103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Success!</a:t>
            </a:r>
            <a:endParaRPr b="1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837405" y="123149"/>
            <a:ext cx="1173319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