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523" r:id="rId3"/>
    <p:sldId id="525" r:id="rId4"/>
    <p:sldId id="524" r:id="rId5"/>
    <p:sldId id="526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3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5/14/22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5/14/22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6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8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How Filters Work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blipFill>
                <a:blip r:embed="rId3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blipFill>
                <a:blip r:embed="rId1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CBA1-8088-7349-9ABC-5D4857D4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D61BB-18E9-E04C-8166-A5742C9E9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Filtering: Extracting What We Want from What We Have - Lesson -  TeachEngineering">
            <a:extLst>
              <a:ext uri="{FF2B5EF4-FFF2-40B4-BE49-F238E27FC236}">
                <a16:creationId xmlns:a16="http://schemas.microsoft.com/office/drawing/2014/main" id="{47B9F2A7-4765-3D4D-89A1-193CF962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27" y="1224023"/>
            <a:ext cx="28829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D1C73F-B9BA-CB45-B434-F9A4089B3DFE}"/>
              </a:ext>
            </a:extLst>
          </p:cNvPr>
          <p:cNvSpPr txBox="1"/>
          <p:nvPr/>
        </p:nvSpPr>
        <p:spPr>
          <a:xfrm>
            <a:off x="1875099" y="4768770"/>
            <a:ext cx="5106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filter to remove noise and disturbances.</a:t>
            </a:r>
          </a:p>
        </p:txBody>
      </p:sp>
    </p:spTree>
    <p:extLst>
      <p:ext uri="{BB962C8B-B14F-4D97-AF65-F5344CB8AC3E}">
        <p14:creationId xmlns:p14="http://schemas.microsoft.com/office/powerpoint/2010/main" val="183073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859B111-8F18-FE43-8A96-D7AFE8B497E0}"/>
              </a:ext>
            </a:extLst>
          </p:cNvPr>
          <p:cNvGrpSpPr/>
          <p:nvPr/>
        </p:nvGrpSpPr>
        <p:grpSpPr>
          <a:xfrm>
            <a:off x="3789168" y="2957681"/>
            <a:ext cx="2301923" cy="1828800"/>
            <a:chOff x="3789168" y="2957681"/>
            <a:chExt cx="2301923" cy="1828800"/>
          </a:xfrm>
        </p:grpSpPr>
        <p:pic>
          <p:nvPicPr>
            <p:cNvPr id="11" name="Picture 1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56076D5C-CB4D-014B-86AB-B4104C9F2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9168" y="2957681"/>
              <a:ext cx="2301923" cy="18288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82119E-C405-9E47-8258-F25DCBEC9B47}"/>
                </a:ext>
              </a:extLst>
            </p:cNvPr>
            <p:cNvSpPr txBox="1"/>
            <p:nvPr/>
          </p:nvSpPr>
          <p:spPr>
            <a:xfrm>
              <a:off x="4166886" y="3031309"/>
              <a:ext cx="54694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Noise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283446-8AA6-B64A-9BCD-87EF0A8A40CA}"/>
              </a:ext>
            </a:extLst>
          </p:cNvPr>
          <p:cNvGrpSpPr/>
          <p:nvPr/>
        </p:nvGrpSpPr>
        <p:grpSpPr>
          <a:xfrm>
            <a:off x="6372116" y="2957681"/>
            <a:ext cx="2391510" cy="1828800"/>
            <a:chOff x="6372116" y="2957681"/>
            <a:chExt cx="2391510" cy="1828800"/>
          </a:xfrm>
        </p:grpSpPr>
        <p:pic>
          <p:nvPicPr>
            <p:cNvPr id="15" name="Picture 14" descr="Chart, bar chart&#10;&#10;Description automatically generated">
              <a:extLst>
                <a:ext uri="{FF2B5EF4-FFF2-40B4-BE49-F238E27FC236}">
                  <a16:creationId xmlns:a16="http://schemas.microsoft.com/office/drawing/2014/main" id="{3EF1B8EB-950D-9D43-B030-AD6DEF300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2116" y="2957681"/>
              <a:ext cx="2391510" cy="18288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CEA04-CE57-F140-ADEC-9AC22D625D88}"/>
                </a:ext>
              </a:extLst>
            </p:cNvPr>
            <p:cNvSpPr txBox="1"/>
            <p:nvPr/>
          </p:nvSpPr>
          <p:spPr>
            <a:xfrm>
              <a:off x="6795699" y="2964047"/>
              <a:ext cx="54694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Noise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93D238-A156-C847-B8C9-99A4AFF1FB98}"/>
              </a:ext>
            </a:extLst>
          </p:cNvPr>
          <p:cNvGrpSpPr/>
          <p:nvPr/>
        </p:nvGrpSpPr>
        <p:grpSpPr>
          <a:xfrm>
            <a:off x="3791424" y="4800600"/>
            <a:ext cx="2381250" cy="1828800"/>
            <a:chOff x="3791424" y="4800600"/>
            <a:chExt cx="2381250" cy="1828800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A866F5CF-6D1D-314D-ABF1-A16C10A0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1424" y="4800600"/>
              <a:ext cx="2381250" cy="18288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45A2FE-7F85-D748-AF7A-CE4C9E1A23CF}"/>
                </a:ext>
              </a:extLst>
            </p:cNvPr>
            <p:cNvSpPr txBox="1"/>
            <p:nvPr/>
          </p:nvSpPr>
          <p:spPr>
            <a:xfrm>
              <a:off x="4166886" y="4831644"/>
              <a:ext cx="54694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Noise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C0CE5C-D32A-0D48-AFF1-E16FF7384421}"/>
              </a:ext>
            </a:extLst>
          </p:cNvPr>
          <p:cNvGrpSpPr/>
          <p:nvPr/>
        </p:nvGrpSpPr>
        <p:grpSpPr>
          <a:xfrm>
            <a:off x="6438315" y="4800600"/>
            <a:ext cx="2367230" cy="1828800"/>
            <a:chOff x="6438315" y="4800600"/>
            <a:chExt cx="2367230" cy="1828800"/>
          </a:xfrm>
        </p:grpSpPr>
        <p:pic>
          <p:nvPicPr>
            <p:cNvPr id="17" name="Picture 1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5D3C91C-10B1-DF42-96C5-5F1BA5899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8315" y="4800600"/>
              <a:ext cx="2367230" cy="18288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76F017-2CC1-1E43-BFC4-775C5B61BF74}"/>
                </a:ext>
              </a:extLst>
            </p:cNvPr>
            <p:cNvSpPr txBox="1"/>
            <p:nvPr/>
          </p:nvSpPr>
          <p:spPr>
            <a:xfrm>
              <a:off x="6784124" y="4831644"/>
              <a:ext cx="54694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Noise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DBA9B5-0DB9-594B-9766-2596ECC1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In Discrete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BC35D-4893-C14A-9765-662BA405C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74966" y="6221274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88D0B8-D6B9-3B45-8410-93C5C4CDC952}"/>
                  </a:ext>
                </a:extLst>
              </p:cNvPr>
              <p:cNvSpPr txBox="1"/>
              <p:nvPr/>
            </p:nvSpPr>
            <p:spPr>
              <a:xfrm>
                <a:off x="372861" y="1030762"/>
                <a:ext cx="2800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– fraction of current value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88D0B8-D6B9-3B45-8410-93C5C4CDC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1" y="1030762"/>
                <a:ext cx="2800767" cy="276999"/>
              </a:xfrm>
              <a:prstGeom prst="rect">
                <a:avLst/>
              </a:prstGeom>
              <a:blipFill>
                <a:blip r:embed="rId6"/>
                <a:stretch>
                  <a:fillRect l="-4054" t="-26087" r="-4054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A2799D-FF01-9948-AE72-A38D9D1FD137}"/>
                  </a:ext>
                </a:extLst>
              </p:cNvPr>
              <p:cNvSpPr txBox="1"/>
              <p:nvPr/>
            </p:nvSpPr>
            <p:spPr>
              <a:xfrm>
                <a:off x="372861" y="1343016"/>
                <a:ext cx="1472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– n-</a:t>
                </a:r>
                <a:r>
                  <a:rPr lang="en-US" dirty="0" err="1"/>
                  <a:t>th</a:t>
                </a:r>
                <a:r>
                  <a:rPr lang="en-US" dirty="0"/>
                  <a:t> input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A2799D-FF01-9948-AE72-A38D9D1FD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1" y="1343016"/>
                <a:ext cx="1472775" cy="276999"/>
              </a:xfrm>
              <a:prstGeom prst="rect">
                <a:avLst/>
              </a:prstGeom>
              <a:blipFill>
                <a:blip r:embed="rId7"/>
                <a:stretch>
                  <a:fillRect l="-4274" t="-26087" r="-8547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83207-3EF9-514B-911B-5F5BEFAFF941}"/>
                  </a:ext>
                </a:extLst>
              </p:cNvPr>
              <p:cNvSpPr txBox="1"/>
              <p:nvPr/>
            </p:nvSpPr>
            <p:spPr>
              <a:xfrm>
                <a:off x="372861" y="1648284"/>
                <a:ext cx="1590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– n-</a:t>
                </a:r>
                <a:r>
                  <a:rPr lang="en-US" dirty="0" err="1"/>
                  <a:t>th</a:t>
                </a:r>
                <a:r>
                  <a:rPr lang="en-US" dirty="0"/>
                  <a:t> output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83207-3EF9-514B-911B-5F5BEFAFF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1" y="1648284"/>
                <a:ext cx="1590372" cy="276999"/>
              </a:xfrm>
              <a:prstGeom prst="rect">
                <a:avLst/>
              </a:prstGeom>
              <a:blipFill>
                <a:blip r:embed="rId8"/>
                <a:stretch>
                  <a:fillRect l="-5556" t="-26087" r="-7937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5C3480-4913-ED4E-B8BD-698F50FA8C0D}"/>
                  </a:ext>
                </a:extLst>
              </p:cNvPr>
              <p:cNvSpPr txBox="1"/>
              <p:nvPr/>
            </p:nvSpPr>
            <p:spPr>
              <a:xfrm>
                <a:off x="361121" y="2007700"/>
                <a:ext cx="28312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5C3480-4913-ED4E-B8BD-698F50FA8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21" y="2007700"/>
                <a:ext cx="2831224" cy="553998"/>
              </a:xfrm>
              <a:prstGeom prst="rect">
                <a:avLst/>
              </a:prstGeom>
              <a:blipFill>
                <a:blip r:embed="rId9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B8E6641-17F9-9F4E-8DAF-37C0C18BEA24}"/>
              </a:ext>
            </a:extLst>
          </p:cNvPr>
          <p:cNvGrpSpPr/>
          <p:nvPr/>
        </p:nvGrpSpPr>
        <p:grpSpPr>
          <a:xfrm>
            <a:off x="2944542" y="2065842"/>
            <a:ext cx="5528638" cy="3649158"/>
            <a:chOff x="2944542" y="2065842"/>
            <a:chExt cx="5528638" cy="36491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37205A-7D36-E942-88CB-E496F474F10A}"/>
                </a:ext>
              </a:extLst>
            </p:cNvPr>
            <p:cNvSpPr txBox="1"/>
            <p:nvPr/>
          </p:nvSpPr>
          <p:spPr>
            <a:xfrm>
              <a:off x="4601836" y="2594715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noise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03DB54-3AB7-7945-8CB5-F4D813B8779B}"/>
                </a:ext>
              </a:extLst>
            </p:cNvPr>
            <p:cNvSpPr txBox="1"/>
            <p:nvPr/>
          </p:nvSpPr>
          <p:spPr>
            <a:xfrm>
              <a:off x="7069172" y="2553344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noise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0EACDD-4F46-2747-A8A4-1698C5676554}"/>
                    </a:ext>
                  </a:extLst>
                </p:cNvPr>
                <p:cNvSpPr txBox="1"/>
                <p:nvPr/>
              </p:nvSpPr>
              <p:spPr>
                <a:xfrm>
                  <a:off x="2944542" y="5438001"/>
                  <a:ext cx="710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l</a:t>
                  </a:r>
                  <a:r>
                    <a:rPr lang="en-US" b="0" dirty="0"/>
                    <a:t>arge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0EACDD-4F46-2747-A8A4-1698C5676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542" y="5438001"/>
                  <a:ext cx="7104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9298" t="-26087" r="-14035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4B78FA-1DAD-0C4B-90F9-69BA6BB8BA4A}"/>
                    </a:ext>
                  </a:extLst>
                </p:cNvPr>
                <p:cNvSpPr txBox="1"/>
                <p:nvPr/>
              </p:nvSpPr>
              <p:spPr>
                <a:xfrm>
                  <a:off x="2991286" y="3457707"/>
                  <a:ext cx="736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small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4B78FA-1DAD-0C4B-90F9-69BA6BB8B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286" y="3457707"/>
                  <a:ext cx="73609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8644" t="-26087" r="-11864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92BE3C-3FAA-6A47-8A4B-D21547298690}"/>
                </a:ext>
              </a:extLst>
            </p:cNvPr>
            <p:cNvSpPr txBox="1"/>
            <p:nvPr/>
          </p:nvSpPr>
          <p:spPr>
            <a:xfrm>
              <a:off x="4587180" y="2065842"/>
              <a:ext cx="3886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Filter response to a noisy step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DCC069-D235-3843-A972-80E075B4352C}"/>
              </a:ext>
            </a:extLst>
          </p:cNvPr>
          <p:cNvGrpSpPr/>
          <p:nvPr/>
        </p:nvGrpSpPr>
        <p:grpSpPr>
          <a:xfrm>
            <a:off x="718829" y="3328766"/>
            <a:ext cx="2069391" cy="2570899"/>
            <a:chOff x="718829" y="3328766"/>
            <a:chExt cx="2069391" cy="257089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CA5B96-0696-7E44-9C85-1B87E188D108}"/>
                </a:ext>
              </a:extLst>
            </p:cNvPr>
            <p:cNvSpPr txBox="1"/>
            <p:nvPr/>
          </p:nvSpPr>
          <p:spPr>
            <a:xfrm>
              <a:off x="809232" y="3328766"/>
              <a:ext cx="1875099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Slow convergence, low output noise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F426DE-C96C-3B41-A482-2C1D34D43CB6}"/>
                </a:ext>
              </a:extLst>
            </p:cNvPr>
            <p:cNvSpPr txBox="1"/>
            <p:nvPr/>
          </p:nvSpPr>
          <p:spPr>
            <a:xfrm>
              <a:off x="718829" y="5253334"/>
              <a:ext cx="2069391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 convergence, high output noise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109094-7867-5F4C-82B7-3CCE116AF922}"/>
              </a:ext>
            </a:extLst>
          </p:cNvPr>
          <p:cNvGrpSpPr/>
          <p:nvPr/>
        </p:nvGrpSpPr>
        <p:grpSpPr>
          <a:xfrm>
            <a:off x="5434825" y="4040523"/>
            <a:ext cx="3251975" cy="2483578"/>
            <a:chOff x="5434825" y="4040523"/>
            <a:chExt cx="3251975" cy="2483578"/>
          </a:xfrm>
        </p:grpSpPr>
        <p:pic>
          <p:nvPicPr>
            <p:cNvPr id="2050" name="Picture 2" descr="Green Tick Checkmark Vector Icon For Checkbox Marker Symbol Stock  Illustration - Download Image Now - iStock">
              <a:extLst>
                <a:ext uri="{FF2B5EF4-FFF2-40B4-BE49-F238E27FC236}">
                  <a16:creationId xmlns:a16="http://schemas.microsoft.com/office/drawing/2014/main" id="{0E659BCB-230C-8A4C-965C-4EB723EA6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581" y="4040523"/>
              <a:ext cx="605654" cy="605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Green Tick Checkmark Vector Icon For Checkbox Marker Symbol Stock  Illustration - Download Image Now - iStock">
              <a:extLst>
                <a:ext uri="{FF2B5EF4-FFF2-40B4-BE49-F238E27FC236}">
                  <a16:creationId xmlns:a16="http://schemas.microsoft.com/office/drawing/2014/main" id="{4C6C6EB1-17F5-DA44-98A3-EA2095702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5437" y="5918447"/>
              <a:ext cx="605654" cy="605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Red X Mark Icon Cross Symbol Stock Illustration - Download Image Now -  iStock">
              <a:extLst>
                <a:ext uri="{FF2B5EF4-FFF2-40B4-BE49-F238E27FC236}">
                  <a16:creationId xmlns:a16="http://schemas.microsoft.com/office/drawing/2014/main" id="{A9FE1A73-CF8F-B742-8C47-874023E22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825" y="4040523"/>
              <a:ext cx="605654" cy="605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Red X Mark Icon Cross Symbol Stock Illustration - Download Image Now -  iStock">
              <a:extLst>
                <a:ext uri="{FF2B5EF4-FFF2-40B4-BE49-F238E27FC236}">
                  <a16:creationId xmlns:a16="http://schemas.microsoft.com/office/drawing/2014/main" id="{90068EBC-490B-B54B-B9C4-C71575B46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146" y="5820359"/>
              <a:ext cx="605654" cy="605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929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EFEF-5FE9-8B40-A753-652E88A7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Discrete Time to Continuous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701D3-B1E5-174E-85FE-5A77652E4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ECEA0B-4F64-AE47-8859-456B3A77520B}"/>
                  </a:ext>
                </a:extLst>
              </p:cNvPr>
              <p:cNvSpPr txBox="1"/>
              <p:nvPr/>
            </p:nvSpPr>
            <p:spPr>
              <a:xfrm>
                <a:off x="372861" y="1030762"/>
                <a:ext cx="2800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– fraction of current value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ECEA0B-4F64-AE47-8859-456B3A775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1" y="1030762"/>
                <a:ext cx="2800767" cy="276999"/>
              </a:xfrm>
              <a:prstGeom prst="rect">
                <a:avLst/>
              </a:prstGeom>
              <a:blipFill>
                <a:blip r:embed="rId2"/>
                <a:stretch>
                  <a:fillRect l="-4054" t="-26087" r="-4054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9CA281-F50D-4C4D-B65F-A8F6FFEF9354}"/>
                  </a:ext>
                </a:extLst>
              </p:cNvPr>
              <p:cNvSpPr txBox="1"/>
              <p:nvPr/>
            </p:nvSpPr>
            <p:spPr>
              <a:xfrm>
                <a:off x="372861" y="1343016"/>
                <a:ext cx="1472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– n-</a:t>
                </a:r>
                <a:r>
                  <a:rPr lang="en-US" dirty="0" err="1"/>
                  <a:t>th</a:t>
                </a:r>
                <a:r>
                  <a:rPr lang="en-US" dirty="0"/>
                  <a:t> input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9CA281-F50D-4C4D-B65F-A8F6FFEF9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1" y="1343016"/>
                <a:ext cx="1472775" cy="276999"/>
              </a:xfrm>
              <a:prstGeom prst="rect">
                <a:avLst/>
              </a:prstGeom>
              <a:blipFill>
                <a:blip r:embed="rId3"/>
                <a:stretch>
                  <a:fillRect l="-4274" t="-26087" r="-8547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A0B34-221F-9B45-8CEB-23BB5E53E444}"/>
                  </a:ext>
                </a:extLst>
              </p:cNvPr>
              <p:cNvSpPr txBox="1"/>
              <p:nvPr/>
            </p:nvSpPr>
            <p:spPr>
              <a:xfrm>
                <a:off x="372861" y="1648284"/>
                <a:ext cx="1590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– n-</a:t>
                </a:r>
                <a:r>
                  <a:rPr lang="en-US" dirty="0" err="1"/>
                  <a:t>th</a:t>
                </a:r>
                <a:r>
                  <a:rPr lang="en-US" dirty="0"/>
                  <a:t> output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A0B34-221F-9B45-8CEB-23BB5E53E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1" y="1648284"/>
                <a:ext cx="1590372" cy="276999"/>
              </a:xfrm>
              <a:prstGeom prst="rect">
                <a:avLst/>
              </a:prstGeom>
              <a:blipFill>
                <a:blip r:embed="rId4"/>
                <a:stretch>
                  <a:fillRect l="-5556" t="-26087" r="-7937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7745-0DE7-254A-96E8-4EB28DF44D54}"/>
                  </a:ext>
                </a:extLst>
              </p:cNvPr>
              <p:cNvSpPr txBox="1"/>
              <p:nvPr/>
            </p:nvSpPr>
            <p:spPr>
              <a:xfrm>
                <a:off x="361121" y="2007700"/>
                <a:ext cx="28825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7745-0DE7-254A-96E8-4EB28DF44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21" y="2007700"/>
                <a:ext cx="2882520" cy="553998"/>
              </a:xfrm>
              <a:prstGeom prst="rect">
                <a:avLst/>
              </a:prstGeom>
              <a:blipFill>
                <a:blip r:embed="rId5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3A6EA1-D855-7B43-8487-CE3F7FCAFE9C}"/>
                  </a:ext>
                </a:extLst>
              </p:cNvPr>
              <p:cNvSpPr txBox="1"/>
              <p:nvPr/>
            </p:nvSpPr>
            <p:spPr>
              <a:xfrm>
                <a:off x="416740" y="2729462"/>
                <a:ext cx="366247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+[1−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3A6EA1-D855-7B43-8487-CE3F7FCA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40" y="2729462"/>
                <a:ext cx="3662477" cy="615553"/>
              </a:xfrm>
              <a:prstGeom prst="rect">
                <a:avLst/>
              </a:prstGeom>
              <a:blipFill>
                <a:blip r:embed="rId6"/>
                <a:stretch>
                  <a:fillRect l="-690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B016B-969D-C844-8C3A-B0681A2DECDB}"/>
                  </a:ext>
                </a:extLst>
              </p:cNvPr>
              <p:cNvSpPr txBox="1"/>
              <p:nvPr/>
            </p:nvSpPr>
            <p:spPr>
              <a:xfrm>
                <a:off x="231544" y="3340550"/>
                <a:ext cx="50483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`∗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B016B-969D-C844-8C3A-B0681A2D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44" y="3340550"/>
                <a:ext cx="5048305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668684-3E6C-884D-BD5D-F20B6976C54C}"/>
                  </a:ext>
                </a:extLst>
              </p:cNvPr>
              <p:cNvSpPr txBox="1"/>
              <p:nvPr/>
            </p:nvSpPr>
            <p:spPr>
              <a:xfrm>
                <a:off x="202556" y="3893433"/>
                <a:ext cx="50483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668684-3E6C-884D-BD5D-F20B697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6" y="3893433"/>
                <a:ext cx="5048305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F996DE-2B51-9443-B531-04D812342E81}"/>
                  </a:ext>
                </a:extLst>
              </p:cNvPr>
              <p:cNvSpPr txBox="1"/>
              <p:nvPr/>
            </p:nvSpPr>
            <p:spPr>
              <a:xfrm>
                <a:off x="393768" y="4386337"/>
                <a:ext cx="7060329" cy="754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Note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must be a decreasing 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and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&lt;∞.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F996DE-2B51-9443-B531-04D812342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8" y="4386337"/>
                <a:ext cx="7060329" cy="754117"/>
              </a:xfrm>
              <a:prstGeom prst="rect">
                <a:avLst/>
              </a:prstGeom>
              <a:blipFill>
                <a:blip r:embed="rId9"/>
                <a:stretch>
                  <a:fillRect l="-2334" t="-10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E11C19-8581-0B44-A31B-C9B648B62AE0}"/>
                  </a:ext>
                </a:extLst>
              </p:cNvPr>
              <p:cNvSpPr txBox="1"/>
              <p:nvPr/>
            </p:nvSpPr>
            <p:spPr>
              <a:xfrm>
                <a:off x="368468" y="5331629"/>
                <a:ext cx="7384073" cy="905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E11C19-8581-0B44-A31B-C9B648B62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68" y="5331629"/>
                <a:ext cx="7384073" cy="905056"/>
              </a:xfrm>
              <a:prstGeom prst="rect">
                <a:avLst/>
              </a:prstGeom>
              <a:blipFill>
                <a:blip r:embed="rId10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83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199743</TotalTime>
  <Words>343</Words>
  <Application>Microsoft Macintosh PowerPoint</Application>
  <PresentationFormat>On-screen Show (4:3)</PresentationFormat>
  <Paragraphs>63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Theme</vt:lpstr>
      <vt:lpstr>BIOE 498 / BIOE 599  Advanced Biological Control Systems   How Filters Work  </vt:lpstr>
      <vt:lpstr>Closed Loop System</vt:lpstr>
      <vt:lpstr>Why Filter</vt:lpstr>
      <vt:lpstr>Filter In Discrete Time</vt:lpstr>
      <vt:lpstr>From Discrete Time to Continuous Time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3259</cp:revision>
  <dcterms:created xsi:type="dcterms:W3CDTF">2008-11-04T22:35:39Z</dcterms:created>
  <dcterms:modified xsi:type="dcterms:W3CDTF">2022-05-14T18:10:00Z</dcterms:modified>
</cp:coreProperties>
</file>