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84" r:id="rId3"/>
    <p:sldId id="485" r:id="rId4"/>
    <p:sldId id="487" r:id="rId5"/>
    <p:sldId id="511" r:id="rId6"/>
    <p:sldId id="508" r:id="rId7"/>
    <p:sldId id="494" r:id="rId8"/>
    <p:sldId id="517" r:id="rId9"/>
    <p:sldId id="507" r:id="rId10"/>
    <p:sldId id="498" r:id="rId11"/>
    <p:sldId id="515" r:id="rId12"/>
    <p:sldId id="526" r:id="rId13"/>
    <p:sldId id="509" r:id="rId14"/>
    <p:sldId id="518" r:id="rId15"/>
    <p:sldId id="516" r:id="rId16"/>
    <p:sldId id="519" r:id="rId17"/>
    <p:sldId id="527" r:id="rId18"/>
    <p:sldId id="520" r:id="rId19"/>
    <p:sldId id="489" r:id="rId20"/>
    <p:sldId id="525" r:id="rId21"/>
    <p:sldId id="501" r:id="rId22"/>
    <p:sldId id="502" r:id="rId23"/>
    <p:sldId id="523" r:id="rId24"/>
    <p:sldId id="524" r:id="rId25"/>
    <p:sldId id="528" r:id="rId26"/>
    <p:sldId id="506" r:id="rId2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1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21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4/20/22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4/20/22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can encode a discrete signal with a sum of e^-</a:t>
            </a:r>
            <a:r>
              <a:rPr lang="en-US" dirty="0" err="1"/>
              <a:t>st</a:t>
            </a:r>
            <a:r>
              <a:rPr lang="en-US" dirty="0"/>
              <a:t> terms. Show time shifts and scale by constant.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232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503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4577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036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3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49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5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72.png"/><Relationship Id="rId5" Type="http://schemas.openxmlformats.org/officeDocument/2006/relationships/image" Target="../media/image67.png"/><Relationship Id="rId10" Type="http://schemas.openxmlformats.org/officeDocument/2006/relationships/image" Target="../media/image71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8.png"/><Relationship Id="rId7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69.png"/><Relationship Id="rId9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7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1.png"/><Relationship Id="rId10" Type="http://schemas.openxmlformats.org/officeDocument/2006/relationships/image" Target="../media/image80.png"/><Relationship Id="rId9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82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0.png"/><Relationship Id="rId4" Type="http://schemas.openxmlformats.org/officeDocument/2006/relationships/image" Target="../media/image83.png"/><Relationship Id="rId9" Type="http://schemas.openxmlformats.org/officeDocument/2006/relationships/image" Target="../media/image8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800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5.png"/><Relationship Id="rId10" Type="http://schemas.openxmlformats.org/officeDocument/2006/relationships/image" Target="../media/image87.png"/><Relationship Id="rId4" Type="http://schemas.openxmlformats.org/officeDocument/2006/relationships/image" Target="../media/image84.png"/><Relationship Id="rId9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10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94.png"/><Relationship Id="rId5" Type="http://schemas.openxmlformats.org/officeDocument/2006/relationships/image" Target="../media/image107.png"/><Relationship Id="rId10" Type="http://schemas.openxmlformats.org/officeDocument/2006/relationships/image" Target="../media/image93.png"/><Relationship Id="rId4" Type="http://schemas.openxmlformats.org/officeDocument/2006/relationships/image" Target="../media/image106.png"/><Relationship Id="rId9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06.png"/><Relationship Id="rId7" Type="http://schemas.openxmlformats.org/officeDocument/2006/relationships/image" Target="../media/image9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07.png"/><Relationship Id="rId9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46.png"/><Relationship Id="rId3" Type="http://schemas.openxmlformats.org/officeDocument/2006/relationships/image" Target="../media/image115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48.png"/><Relationship Id="rId10" Type="http://schemas.openxmlformats.org/officeDocument/2006/relationships/image" Target="../media/image180.png"/><Relationship Id="rId9" Type="http://schemas.openxmlformats.org/officeDocument/2006/relationships/image" Target="../media/image170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7-8: </a:t>
            </a:r>
            <a:r>
              <a:rPr lang="en-US" sz="3200" b="1" u="sng" dirty="0"/>
              <a:t>Laplace Transform Theory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More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/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5556" t="-7143" r="-55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9D5192-0A68-1343-950D-8A28F4E0E083}"/>
              </a:ext>
            </a:extLst>
          </p:cNvPr>
          <p:cNvSpPr txBox="1"/>
          <p:nvPr/>
        </p:nvSpPr>
        <p:spPr>
          <a:xfrm>
            <a:off x="340655" y="4268240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/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Unit step at time </a:t>
                </a:r>
                <a:r>
                  <a:rPr lang="en-US" i="1" dirty="0"/>
                  <a:t>0: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blipFill>
                <a:blip r:embed="rId4"/>
                <a:stretch>
                  <a:fillRect l="-109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4EB516-60C6-1445-8B06-B9BC12369CBA}"/>
              </a:ext>
            </a:extLst>
          </p:cNvPr>
          <p:cNvGrpSpPr/>
          <p:nvPr/>
        </p:nvGrpSpPr>
        <p:grpSpPr>
          <a:xfrm>
            <a:off x="506386" y="1904676"/>
            <a:ext cx="4084613" cy="1962616"/>
            <a:chOff x="4402770" y="1761242"/>
            <a:chExt cx="4084613" cy="1962616"/>
          </a:xfrm>
        </p:grpSpPr>
        <p:pic>
          <p:nvPicPr>
            <p:cNvPr id="5122" name="Picture 2" descr="Unit-step function. | Download Scientific Diagram">
              <a:extLst>
                <a:ext uri="{FF2B5EF4-FFF2-40B4-BE49-F238E27FC236}">
                  <a16:creationId xmlns:a16="http://schemas.microsoft.com/office/drawing/2014/main" id="{A710C895-D8B9-5A45-A30D-8F0A9395C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770" y="1801395"/>
              <a:ext cx="4084613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/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/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Ramp</a:t>
                </a:r>
                <a:r>
                  <a:rPr lang="en-US" i="1" dirty="0"/>
                  <a:t>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blipFill>
                <a:blip r:embed="rId7"/>
                <a:stretch>
                  <a:fillRect l="-15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5D53B20-BEB5-5E47-A4A5-B6E68BA49826}"/>
              </a:ext>
            </a:extLst>
          </p:cNvPr>
          <p:cNvGrpSpPr/>
          <p:nvPr/>
        </p:nvGrpSpPr>
        <p:grpSpPr>
          <a:xfrm>
            <a:off x="5179092" y="1917194"/>
            <a:ext cx="3392582" cy="1922463"/>
            <a:chOff x="5179092" y="1917194"/>
            <a:chExt cx="3392582" cy="1922463"/>
          </a:xfrm>
        </p:grpSpPr>
        <p:pic>
          <p:nvPicPr>
            <p:cNvPr id="5124" name="Picture 4" descr="Ramp function - Wikipedia">
              <a:extLst>
                <a:ext uri="{FF2B5EF4-FFF2-40B4-BE49-F238E27FC236}">
                  <a16:creationId xmlns:a16="http://schemas.microsoft.com/office/drawing/2014/main" id="{6AB2FC71-2548-A349-8560-95BD229FE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9092" y="1917194"/>
              <a:ext cx="3392582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A67125-55FE-134E-AE5A-B9C56DB8E920}"/>
                    </a:ext>
                  </a:extLst>
                </p:cNvPr>
                <p:cNvSpPr/>
                <p:nvPr/>
              </p:nvSpPr>
              <p:spPr>
                <a:xfrm>
                  <a:off x="6216648" y="2181049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A67125-55FE-134E-AE5A-B9C56DB8E9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648" y="2181049"/>
                  <a:ext cx="68243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/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blipFill>
                <a:blip r:embed="rId10"/>
                <a:stretch>
                  <a:fillRect l="-5128" t="-4878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72BDF34-55AB-9344-9DD1-70F5A5456122}"/>
              </a:ext>
            </a:extLst>
          </p:cNvPr>
          <p:cNvSpPr txBox="1"/>
          <p:nvPr/>
        </p:nvSpPr>
        <p:spPr>
          <a:xfrm>
            <a:off x="5091949" y="4282322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/>
              <p:nvPr/>
            </p:nvSpPr>
            <p:spPr>
              <a:xfrm>
                <a:off x="1216228" y="5588205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28" y="5588205"/>
                <a:ext cx="1496756" cy="520463"/>
              </a:xfrm>
              <a:prstGeom prst="rect">
                <a:avLst/>
              </a:prstGeom>
              <a:blipFill>
                <a:blip r:embed="rId11"/>
                <a:stretch>
                  <a:fillRect l="-3390" t="-7317" r="-847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1299E51-B249-004B-8DAF-494314ED3E0D}"/>
              </a:ext>
            </a:extLst>
          </p:cNvPr>
          <p:cNvSpPr txBox="1"/>
          <p:nvPr/>
        </p:nvSpPr>
        <p:spPr>
          <a:xfrm>
            <a:off x="1460143" y="5140658"/>
            <a:ext cx="450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 of transcendentals: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BB457-A9A5-C641-9C65-94E32F817B69}"/>
                  </a:ext>
                </a:extLst>
              </p:cNvPr>
              <p:cNvSpPr txBox="1"/>
              <p:nvPr/>
            </p:nvSpPr>
            <p:spPr>
              <a:xfrm>
                <a:off x="3248731" y="5613639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BB457-A9A5-C641-9C65-94E32F817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731" y="5613639"/>
                <a:ext cx="2218556" cy="478914"/>
              </a:xfrm>
              <a:prstGeom prst="rect">
                <a:avLst/>
              </a:prstGeom>
              <a:blipFill>
                <a:blip r:embed="rId12"/>
                <a:stretch>
                  <a:fillRect l="-170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16391-73E9-F046-AD0F-7C9C9CD00303}"/>
                  </a:ext>
                </a:extLst>
              </p:cNvPr>
              <p:cNvSpPr txBox="1"/>
              <p:nvPr/>
            </p:nvSpPr>
            <p:spPr>
              <a:xfrm>
                <a:off x="5804829" y="5586521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16391-73E9-F046-AD0F-7C9C9CD0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29" y="5586521"/>
                <a:ext cx="2159245" cy="478977"/>
              </a:xfrm>
              <a:prstGeom prst="rect">
                <a:avLst/>
              </a:prstGeom>
              <a:blipFill>
                <a:blip r:embed="rId13"/>
                <a:stretch>
                  <a:fillRect l="-1170" r="-585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24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0" grpId="0"/>
      <p:bldP spid="24" grpId="0"/>
      <p:bldP spid="27" grpId="0"/>
      <p:bldP spid="28" grpId="0"/>
      <p:bldP spid="16" grpId="0"/>
      <p:bldP spid="17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D5D0-0E73-B14F-9B9C-E2B70CD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01717-C215-1E49-A056-33CB9DACCA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/>
              <p:nvPr/>
            </p:nvSpPr>
            <p:spPr>
              <a:xfrm>
                <a:off x="667843" y="4606951"/>
                <a:ext cx="1433919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43" y="4606951"/>
                <a:ext cx="1433919" cy="572914"/>
              </a:xfrm>
              <a:prstGeom prst="rect">
                <a:avLst/>
              </a:prstGeom>
              <a:blipFill>
                <a:blip r:embed="rId2"/>
                <a:stretch>
                  <a:fillRect l="-2632" t="-4255" r="-5263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6BDC927-D38F-F844-9ACD-2E84211BC8E5}"/>
              </a:ext>
            </a:extLst>
          </p:cNvPr>
          <p:cNvSpPr txBox="1"/>
          <p:nvPr/>
        </p:nvSpPr>
        <p:spPr>
          <a:xfrm>
            <a:off x="527750" y="3069221"/>
            <a:ext cx="74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transfer function is the ratio of the Laplace transform of the output to the Laplace transform of the input.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/>
              <p:nvPr/>
            </p:nvSpPr>
            <p:spPr>
              <a:xfrm>
                <a:off x="3514943" y="4825366"/>
                <a:ext cx="851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43" y="4825366"/>
                <a:ext cx="851580" cy="276999"/>
              </a:xfrm>
              <a:prstGeom prst="rect">
                <a:avLst/>
              </a:prstGeom>
              <a:blipFill>
                <a:blip r:embed="rId3"/>
                <a:stretch>
                  <a:fillRect l="-4412" r="-2941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/>
              <p:nvPr/>
            </p:nvSpPr>
            <p:spPr>
              <a:xfrm>
                <a:off x="4366523" y="4629318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523" y="4629318"/>
                <a:ext cx="772327" cy="669094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4A12E1C-2FF5-3A40-BCB0-A7AA639025BC}"/>
              </a:ext>
            </a:extLst>
          </p:cNvPr>
          <p:cNvGrpSpPr/>
          <p:nvPr/>
        </p:nvGrpSpPr>
        <p:grpSpPr>
          <a:xfrm>
            <a:off x="2689934" y="958182"/>
            <a:ext cx="3189664" cy="1349640"/>
            <a:chOff x="85441" y="1873625"/>
            <a:chExt cx="5385913" cy="15864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B8BBE0-69CD-FE46-9F0D-E8AFBC33B252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846DF-7C86-8B4F-9187-A14C8BEF2CB8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65D3B-7898-B740-A1DC-70EF83C9F341}"/>
                </a:ext>
              </a:extLst>
            </p:cNvPr>
            <p:cNvSpPr txBox="1"/>
            <p:nvPr/>
          </p:nvSpPr>
          <p:spPr>
            <a:xfrm>
              <a:off x="85441" y="2164403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/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FBF901-68E1-6B49-9709-B31ECC1C89CD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473F245-2623-A646-855A-930F0EB573B4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BB4660-E75C-C240-869D-7D4015AA381F}"/>
                </a:ext>
              </a:extLst>
            </p:cNvPr>
            <p:cNvSpPr txBox="1"/>
            <p:nvPr/>
          </p:nvSpPr>
          <p:spPr>
            <a:xfrm>
              <a:off x="2279301" y="2140811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E31022-1E57-A344-AAC7-224E6DCA5F4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220563" y="2541894"/>
              <a:ext cx="911209" cy="37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0901B5-AE52-ED4F-AF68-35C915C16985}"/>
                </a:ext>
              </a:extLst>
            </p:cNvPr>
            <p:cNvSpPr txBox="1"/>
            <p:nvPr/>
          </p:nvSpPr>
          <p:spPr>
            <a:xfrm>
              <a:off x="4788710" y="2121659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B6B88E-6C39-0440-A8B2-E6C8F5037B79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/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/>
              <p:nvPr/>
            </p:nvSpPr>
            <p:spPr>
              <a:xfrm>
                <a:off x="5879598" y="4802999"/>
                <a:ext cx="76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598" y="4802999"/>
                <a:ext cx="761106" cy="276999"/>
              </a:xfrm>
              <a:prstGeom prst="rect">
                <a:avLst/>
              </a:prstGeom>
              <a:blipFill>
                <a:blip r:embed="rId8"/>
                <a:stretch>
                  <a:fillRect l="-6667" r="-3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/>
              <p:nvPr/>
            </p:nvSpPr>
            <p:spPr>
              <a:xfrm>
                <a:off x="6633520" y="4606951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520" y="4606951"/>
                <a:ext cx="772327" cy="669094"/>
              </a:xfrm>
              <a:prstGeom prst="rect">
                <a:avLst/>
              </a:prstGeom>
              <a:blipFill>
                <a:blip r:embed="rId9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4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6246-87D1-6944-87C1-B54EF6BB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Important Property of L.T.s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05ADD7-0D57-F14E-9B5A-F6099E417C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19D200-3DC3-E94F-A79C-79B132AEC7AB}"/>
                  </a:ext>
                </a:extLst>
              </p:cNvPr>
              <p:cNvSpPr txBox="1"/>
              <p:nvPr/>
            </p:nvSpPr>
            <p:spPr>
              <a:xfrm>
                <a:off x="2512367" y="3077553"/>
                <a:ext cx="18340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19D200-3DC3-E94F-A79C-79B132AEC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367" y="3077553"/>
                <a:ext cx="1834028" cy="307777"/>
              </a:xfrm>
              <a:prstGeom prst="rect">
                <a:avLst/>
              </a:prstGeom>
              <a:blipFill>
                <a:blip r:embed="rId2"/>
                <a:stretch>
                  <a:fillRect l="-2055" t="-4000" r="-3425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FC76D1-7A13-DF46-8C26-DC795F54003A}"/>
                  </a:ext>
                </a:extLst>
              </p:cNvPr>
              <p:cNvSpPr txBox="1"/>
              <p:nvPr/>
            </p:nvSpPr>
            <p:spPr>
              <a:xfrm>
                <a:off x="2512367" y="1674632"/>
                <a:ext cx="17154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FC76D1-7A13-DF46-8C26-DC795F54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367" y="1674632"/>
                <a:ext cx="1715405" cy="307777"/>
              </a:xfrm>
              <a:prstGeom prst="rect">
                <a:avLst/>
              </a:prstGeom>
              <a:blipFill>
                <a:blip r:embed="rId3"/>
                <a:stretch>
                  <a:fillRect l="-2190" r="-365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7FDD12-750B-1147-B8D6-E6A3677C73F3}"/>
                  </a:ext>
                </a:extLst>
              </p:cNvPr>
              <p:cNvSpPr txBox="1"/>
              <p:nvPr/>
            </p:nvSpPr>
            <p:spPr>
              <a:xfrm>
                <a:off x="2426220" y="2315833"/>
                <a:ext cx="4291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derivative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denoted by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7FDD12-750B-1147-B8D6-E6A3677C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220" y="2315833"/>
                <a:ext cx="4291559" cy="369332"/>
              </a:xfrm>
              <a:prstGeom prst="rect">
                <a:avLst/>
              </a:prstGeom>
              <a:blipFill>
                <a:blip r:embed="rId4"/>
                <a:stretch>
                  <a:fillRect l="-1183" t="-6667" r="-11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65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15EC-3A37-D74B-AC9A-C064E469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Poles of a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Poles are the roots of the denominator of the transfer function.</a:t>
                </a:r>
              </a:p>
              <a:p>
                <a:r>
                  <a:rPr lang="en-US" sz="2400" dirty="0"/>
                  <a:t>What are the poles of the following transfer functions?</a:t>
                </a: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+6 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  <a:blipFill>
                <a:blip r:embed="rId2"/>
                <a:stretch>
                  <a:fillRect l="-1079" t="-1140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50FDE-4282-A442-BC1B-DF7879F4D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/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blipFill>
                <a:blip r:embed="rId3"/>
                <a:stretch>
                  <a:fillRect l="-2521" t="-4651" r="-84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/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blipFill>
                <a:blip r:embed="rId4"/>
                <a:stretch>
                  <a:fillRect l="-1705" t="-263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/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blipFill>
                <a:blip r:embed="rId5"/>
                <a:stretch>
                  <a:fillRect l="-1754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54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15EC-3A37-D74B-AC9A-C064E469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Poles?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Poles are the roots of the denominator of the transfer function.</a:t>
                </a:r>
              </a:p>
              <a:p>
                <a:r>
                  <a:rPr lang="en-US" sz="2400" dirty="0"/>
                  <a:t>What happens if there is a positive pole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)?</a:t>
                </a:r>
              </a:p>
              <a:p>
                <a:pPr lvl="1"/>
                <a:r>
                  <a:rPr lang="en-US" sz="2000" dirty="0"/>
                  <a:t>Unstable since the time domain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A pole that is complex?</a:t>
                </a:r>
              </a:p>
              <a:p>
                <a:pPr lvl="1"/>
                <a:r>
                  <a:rPr lang="en-US" sz="2000" dirty="0"/>
                  <a:t>Oscillates since the time domain is a sinusoid</a:t>
                </a:r>
              </a:p>
              <a:p>
                <a:r>
                  <a:rPr lang="en-US" sz="2400" dirty="0"/>
                  <a:t>All poles are less than 0?</a:t>
                </a:r>
              </a:p>
              <a:p>
                <a:pPr lvl="1"/>
                <a:r>
                  <a:rPr lang="en-US" sz="2000" dirty="0"/>
                  <a:t>Stable system</a:t>
                </a:r>
              </a:p>
              <a:p>
                <a:r>
                  <a:rPr lang="en-US" sz="2400" dirty="0"/>
                  <a:t>A small value for the largest pole?</a:t>
                </a:r>
              </a:p>
              <a:p>
                <a:pPr lvl="1"/>
                <a:r>
                  <a:rPr lang="en-US" sz="2000" dirty="0"/>
                  <a:t>Converges quickly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  <a:blipFill>
                <a:blip r:embed="rId2"/>
                <a:stretch>
                  <a:fillRect l="-1079" t="-1140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50FDE-4282-A442-BC1B-DF7879F4D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/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blipFill>
                <a:blip r:embed="rId3"/>
                <a:stretch>
                  <a:fillRect l="-2521" t="-4651" r="-84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/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blipFill>
                <a:blip r:embed="rId4"/>
                <a:stretch>
                  <a:fillRect l="-1705" t="-263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/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blipFill>
                <a:blip r:embed="rId5"/>
                <a:stretch>
                  <a:fillRect l="-1754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79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298049"/>
            <a:ext cx="6817489" cy="838200"/>
          </a:xfrm>
        </p:spPr>
        <p:txBody>
          <a:bodyPr/>
          <a:lstStyle/>
          <a:p>
            <a:r>
              <a:rPr lang="en-US" sz="3200" dirty="0"/>
              <a:t>Impulse Response (IR) of a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52ABD7-1804-2B4B-A877-28B961A50E3A}"/>
              </a:ext>
            </a:extLst>
          </p:cNvPr>
          <p:cNvSpPr txBox="1"/>
          <p:nvPr/>
        </p:nvSpPr>
        <p:spPr>
          <a:xfrm>
            <a:off x="1146278" y="5890229"/>
            <a:ext cx="799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IR Indicates how the system responds to an initial condition.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B445E4-A60C-1D4F-A5A7-26DB18CE124A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B445E4-A60C-1D4F-A5A7-26DB18CE1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pulse Response - LabVIEW 2018 Help - National Instruments">
            <a:extLst>
              <a:ext uri="{FF2B5EF4-FFF2-40B4-BE49-F238E27FC236}">
                <a16:creationId xmlns:a16="http://schemas.microsoft.com/office/drawing/2014/main" id="{AAD51BA3-541C-484F-8382-8DAD9645E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025" y="2028299"/>
            <a:ext cx="2232716" cy="95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1078EC6-8C5F-E943-92BE-F6C9DB84188F}"/>
              </a:ext>
            </a:extLst>
          </p:cNvPr>
          <p:cNvSpPr txBox="1"/>
          <p:nvPr/>
        </p:nvSpPr>
        <p:spPr>
          <a:xfrm>
            <a:off x="5676212" y="1480925"/>
            <a:ext cx="1590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E434A8-E6D9-9F48-8195-9AB46F0163FA}"/>
                  </a:ext>
                </a:extLst>
              </p:cNvPr>
              <p:cNvSpPr/>
              <p:nvPr/>
            </p:nvSpPr>
            <p:spPr>
              <a:xfrm>
                <a:off x="7963511" y="2340399"/>
                <a:ext cx="7697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E434A8-E6D9-9F48-8195-9AB46F016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511" y="2340399"/>
                <a:ext cx="769762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69C23E8-696E-DF4B-BBCE-E229E52805D9}"/>
              </a:ext>
            </a:extLst>
          </p:cNvPr>
          <p:cNvGrpSpPr/>
          <p:nvPr/>
        </p:nvGrpSpPr>
        <p:grpSpPr>
          <a:xfrm>
            <a:off x="397987" y="3549644"/>
            <a:ext cx="3877769" cy="708245"/>
            <a:chOff x="516859" y="3284468"/>
            <a:chExt cx="3877769" cy="708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/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blipFill>
                  <a:blip r:embed="rId5"/>
                  <a:stretch>
                    <a:fillRect l="-277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8244CD-4039-154B-8C94-B673D0CBECC4}"/>
                </a:ext>
              </a:extLst>
            </p:cNvPr>
            <p:cNvSpPr txBox="1"/>
            <p:nvPr/>
          </p:nvSpPr>
          <p:spPr>
            <a:xfrm>
              <a:off x="516859" y="3284468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impulse response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CE3CF5-517E-EC44-94D3-E84591965884}"/>
              </a:ext>
            </a:extLst>
          </p:cNvPr>
          <p:cNvGrpSpPr/>
          <p:nvPr/>
        </p:nvGrpSpPr>
        <p:grpSpPr>
          <a:xfrm>
            <a:off x="1432653" y="1758118"/>
            <a:ext cx="3583978" cy="1513749"/>
            <a:chOff x="2812084" y="1147283"/>
            <a:chExt cx="3583978" cy="1513749"/>
          </a:xfrm>
        </p:grpSpPr>
        <p:pic>
          <p:nvPicPr>
            <p:cNvPr id="22" name="Picture 4" descr="The Unit Impulse Function - Signals, Systems, and Society - OpenStax CNX">
              <a:extLst>
                <a:ext uri="{FF2B5EF4-FFF2-40B4-BE49-F238E27FC236}">
                  <a16:creationId xmlns:a16="http://schemas.microsoft.com/office/drawing/2014/main" id="{B4685DE1-D5D7-AC46-8CB4-C9EF298A1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803" y="1147283"/>
              <a:ext cx="3478259" cy="1513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1691CD5-3C80-E64A-8D35-208A2A84974B}"/>
                </a:ext>
              </a:extLst>
            </p:cNvPr>
            <p:cNvSpPr/>
            <p:nvPr/>
          </p:nvSpPr>
          <p:spPr>
            <a:xfrm>
              <a:off x="2812084" y="1231555"/>
              <a:ext cx="2326844" cy="1402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725E5-B253-4244-A89F-66443D356357}"/>
              </a:ext>
            </a:extLst>
          </p:cNvPr>
          <p:cNvGrpSpPr/>
          <p:nvPr/>
        </p:nvGrpSpPr>
        <p:grpSpPr>
          <a:xfrm>
            <a:off x="488527" y="1680210"/>
            <a:ext cx="2591087" cy="850233"/>
            <a:chOff x="564928" y="1908680"/>
            <a:chExt cx="2591087" cy="8502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45A5AF-33C8-9F40-A3BB-990C7245A77F}"/>
                </a:ext>
              </a:extLst>
            </p:cNvPr>
            <p:cNvSpPr/>
            <p:nvPr/>
          </p:nvSpPr>
          <p:spPr>
            <a:xfrm>
              <a:off x="1358654" y="1908680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E819740-2C43-CD47-8C47-63F9311AE67F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83581" y="2333796"/>
              <a:ext cx="675073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/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FAB12D-C277-1943-9E84-7BECF5D5DAC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2320789" y="2321836"/>
              <a:ext cx="835226" cy="1196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/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/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F808516-80D6-AD45-9106-ADCB94DB434B}"/>
              </a:ext>
            </a:extLst>
          </p:cNvPr>
          <p:cNvSpPr txBox="1"/>
          <p:nvPr/>
        </p:nvSpPr>
        <p:spPr>
          <a:xfrm>
            <a:off x="3891076" y="1460667"/>
            <a:ext cx="2144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Impulse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/>
              <p:nvPr/>
            </p:nvSpPr>
            <p:spPr>
              <a:xfrm>
                <a:off x="1067815" y="2601585"/>
                <a:ext cx="129368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15" y="2601585"/>
                <a:ext cx="1293687" cy="576761"/>
              </a:xfrm>
              <a:prstGeom prst="rect">
                <a:avLst/>
              </a:prstGeom>
              <a:blipFill>
                <a:blip r:embed="rId10"/>
                <a:stretch>
                  <a:fillRect l="-3922" t="-4255" r="-5882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F7BA08-D0EC-7D4B-94E6-2C78B0188075}"/>
                  </a:ext>
                </a:extLst>
              </p:cNvPr>
              <p:cNvSpPr/>
              <p:nvPr/>
            </p:nvSpPr>
            <p:spPr>
              <a:xfrm>
                <a:off x="353850" y="4404749"/>
                <a:ext cx="8436300" cy="13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Q: Impulse response for the following transfer functions?</a:t>
                </a: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F7BA08-D0EC-7D4B-94E6-2C78B0188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50" y="4404749"/>
                <a:ext cx="8436300" cy="1313886"/>
              </a:xfrm>
              <a:prstGeom prst="rect">
                <a:avLst/>
              </a:prstGeom>
              <a:blipFill>
                <a:blip r:embed="rId11"/>
                <a:stretch>
                  <a:fillRect l="-601" t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637ACED-AF8A-0546-8082-412E23B78131}"/>
              </a:ext>
            </a:extLst>
          </p:cNvPr>
          <p:cNvSpPr txBox="1"/>
          <p:nvPr/>
        </p:nvSpPr>
        <p:spPr>
          <a:xfrm>
            <a:off x="402094" y="904553"/>
            <a:ext cx="778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Defn</a:t>
            </a:r>
            <a:r>
              <a:rPr lang="en-US" sz="2000" b="1" dirty="0"/>
              <a:t>: Final value of output after a unit impulse at </a:t>
            </a:r>
            <a:r>
              <a:rPr lang="en-US" sz="2000" b="1" i="1" dirty="0"/>
              <a:t>t=0.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0978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 of a System (DC Gain)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/>
              <p:nvPr/>
            </p:nvSpPr>
            <p:spPr>
              <a:xfrm>
                <a:off x="1130692" y="2612193"/>
                <a:ext cx="129368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92" y="2612193"/>
                <a:ext cx="1293687" cy="576761"/>
              </a:xfrm>
              <a:prstGeom prst="rect">
                <a:avLst/>
              </a:prstGeom>
              <a:blipFill>
                <a:blip r:embed="rId2"/>
                <a:stretch>
                  <a:fillRect l="-2885" t="-4255" r="-480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725E5-B253-4244-A89F-66443D356357}"/>
              </a:ext>
            </a:extLst>
          </p:cNvPr>
          <p:cNvGrpSpPr/>
          <p:nvPr/>
        </p:nvGrpSpPr>
        <p:grpSpPr>
          <a:xfrm>
            <a:off x="564928" y="1579496"/>
            <a:ext cx="2591087" cy="850233"/>
            <a:chOff x="564928" y="1908680"/>
            <a:chExt cx="2591087" cy="8502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45A5AF-33C8-9F40-A3BB-990C7245A77F}"/>
                </a:ext>
              </a:extLst>
            </p:cNvPr>
            <p:cNvSpPr/>
            <p:nvPr/>
          </p:nvSpPr>
          <p:spPr>
            <a:xfrm>
              <a:off x="1358654" y="1908680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E819740-2C43-CD47-8C47-63F9311AE67F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83581" y="2333796"/>
              <a:ext cx="675073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/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FAB12D-C277-1943-9E84-7BECF5D5DAC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2320789" y="2321836"/>
              <a:ext cx="835226" cy="1196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/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/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A4F12-A821-314A-B038-11C642B68CE0}"/>
              </a:ext>
            </a:extLst>
          </p:cNvPr>
          <p:cNvGrpSpPr/>
          <p:nvPr/>
        </p:nvGrpSpPr>
        <p:grpSpPr>
          <a:xfrm>
            <a:off x="3995130" y="1560020"/>
            <a:ext cx="3441051" cy="1791255"/>
            <a:chOff x="3995130" y="1733756"/>
            <a:chExt cx="3441051" cy="17912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3FDEE0-CA20-0F4E-AA04-27C3A37E1DD0}"/>
                </a:ext>
              </a:extLst>
            </p:cNvPr>
            <p:cNvGrpSpPr/>
            <p:nvPr/>
          </p:nvGrpSpPr>
          <p:grpSpPr>
            <a:xfrm>
              <a:off x="4279035" y="1733756"/>
              <a:ext cx="3157146" cy="1791255"/>
              <a:chOff x="5690585" y="1745690"/>
              <a:chExt cx="3157146" cy="1791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7DB54C27-E1C0-6148-ABB8-CBE694BCFCF2}"/>
                      </a:ext>
                    </a:extLst>
                  </p:cNvPr>
                  <p:cNvSpPr/>
                  <p:nvPr/>
                </p:nvSpPr>
                <p:spPr>
                  <a:xfrm>
                    <a:off x="8077200" y="2069421"/>
                    <a:ext cx="7705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(∞)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7DB54C27-E1C0-6148-ABB8-CBE694BCFC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7200" y="2069421"/>
                    <a:ext cx="77053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026" name="Picture 2" descr="Step response - Wikipedia">
                <a:extLst>
                  <a:ext uri="{FF2B5EF4-FFF2-40B4-BE49-F238E27FC236}">
                    <a16:creationId xmlns:a16="http://schemas.microsoft.com/office/drawing/2014/main" id="{E4BA4239-45C9-DC41-9F11-CAADC04B1E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39224" y="1745690"/>
                <a:ext cx="2456578" cy="179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30E2060-AE5B-CC46-8B4D-B289C8F13BAC}"/>
                  </a:ext>
                </a:extLst>
              </p:cNvPr>
              <p:cNvSpPr/>
              <p:nvPr/>
            </p:nvSpPr>
            <p:spPr>
              <a:xfrm>
                <a:off x="5690585" y="1745690"/>
                <a:ext cx="770531" cy="436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Step Input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DC832D-A5F0-8447-AF0C-CB588F2605EB}"/>
                </a:ext>
              </a:extLst>
            </p:cNvPr>
            <p:cNvSpPr/>
            <p:nvPr/>
          </p:nvSpPr>
          <p:spPr>
            <a:xfrm>
              <a:off x="3995130" y="2316266"/>
              <a:ext cx="962135" cy="436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Output Response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C71013-30D3-0C4D-A24B-5A12272A87E7}"/>
                  </a:ext>
                </a:extLst>
              </p:cNvPr>
              <p:cNvSpPr/>
              <p:nvPr/>
            </p:nvSpPr>
            <p:spPr>
              <a:xfrm>
                <a:off x="6676251" y="1155309"/>
                <a:ext cx="1145314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C71013-30D3-0C4D-A24B-5A12272A8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251" y="1155309"/>
                <a:ext cx="1145314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9E381D9-18B0-AC48-B085-13E8E7523400}"/>
              </a:ext>
            </a:extLst>
          </p:cNvPr>
          <p:cNvGrpSpPr/>
          <p:nvPr/>
        </p:nvGrpSpPr>
        <p:grpSpPr>
          <a:xfrm>
            <a:off x="589205" y="3412507"/>
            <a:ext cx="3877769" cy="743278"/>
            <a:chOff x="589205" y="3412507"/>
            <a:chExt cx="3877769" cy="7432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/>
                <p:nvPr/>
              </p:nvSpPr>
              <p:spPr>
                <a:xfrm>
                  <a:off x="712855" y="3794917"/>
                  <a:ext cx="1708738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55" y="3794917"/>
                  <a:ext cx="1708738" cy="360868"/>
                </a:xfrm>
                <a:prstGeom prst="rect">
                  <a:avLst/>
                </a:prstGeom>
                <a:blipFill>
                  <a:blip r:embed="rId9"/>
                  <a:stretch>
                    <a:fillRect l="-2963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03B0C5-D96E-2B42-A0DD-87B4EAE19B33}"/>
                </a:ext>
              </a:extLst>
            </p:cNvPr>
            <p:cNvSpPr txBox="1"/>
            <p:nvPr/>
          </p:nvSpPr>
          <p:spPr>
            <a:xfrm>
              <a:off x="589205" y="3412507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step response.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D1D9604-6B46-8248-83B6-E59E15141130}"/>
              </a:ext>
            </a:extLst>
          </p:cNvPr>
          <p:cNvSpPr txBox="1"/>
          <p:nvPr/>
        </p:nvSpPr>
        <p:spPr>
          <a:xfrm>
            <a:off x="402094" y="904553"/>
            <a:ext cx="778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Defn</a:t>
            </a:r>
            <a:r>
              <a:rPr lang="en-US" sz="2000" b="1" dirty="0"/>
              <a:t>: Final value of output after a unit step at </a:t>
            </a:r>
            <a:r>
              <a:rPr lang="en-US" sz="2000" b="1" i="1" dirty="0"/>
              <a:t>t=0.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0BBC449-371D-2345-A95F-0C76D8026689}"/>
                  </a:ext>
                </a:extLst>
              </p:cNvPr>
              <p:cNvSpPr/>
              <p:nvPr/>
            </p:nvSpPr>
            <p:spPr>
              <a:xfrm>
                <a:off x="564928" y="4489764"/>
                <a:ext cx="6319324" cy="13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Q: Step response for the following transfer functions?</a:t>
                </a: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0BBC449-371D-2345-A95F-0C76D8026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28" y="4489764"/>
                <a:ext cx="6319324" cy="1313886"/>
              </a:xfrm>
              <a:prstGeom prst="rect">
                <a:avLst/>
              </a:prstGeom>
              <a:blipFill>
                <a:blip r:embed="rId10"/>
                <a:stretch>
                  <a:fillRect l="-1004" t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BD4A85C-87E1-F141-A89D-4D936BAAB21D}"/>
              </a:ext>
            </a:extLst>
          </p:cNvPr>
          <p:cNvSpPr/>
          <p:nvPr/>
        </p:nvSpPr>
        <p:spPr>
          <a:xfrm>
            <a:off x="1358654" y="5953447"/>
            <a:ext cx="6404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DC Gain indicates how the input affects the output.</a:t>
            </a:r>
          </a:p>
        </p:txBody>
      </p:sp>
    </p:spTree>
    <p:extLst>
      <p:ext uri="{BB962C8B-B14F-4D97-AF65-F5344CB8AC3E}">
        <p14:creationId xmlns:p14="http://schemas.microsoft.com/office/powerpoint/2010/main" val="83319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4415-8E68-D441-A084-CB17E2CB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09" y="381000"/>
            <a:ext cx="4114800" cy="838200"/>
          </a:xfrm>
        </p:spPr>
        <p:txBody>
          <a:bodyPr/>
          <a:lstStyle/>
          <a:p>
            <a:r>
              <a:rPr lang="en-US" dirty="0"/>
              <a:t>Interpreting DC Gain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BCCD6-E51E-2D43-BAF5-3AC1072F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 Gain = 0</a:t>
            </a:r>
          </a:p>
          <a:p>
            <a:pPr lvl="1"/>
            <a:r>
              <a:rPr lang="en-US" dirty="0"/>
              <a:t>The input does not affect the output</a:t>
            </a:r>
          </a:p>
          <a:p>
            <a:r>
              <a:rPr lang="en-US" dirty="0"/>
              <a:t>DC Gain &gt; 0</a:t>
            </a:r>
          </a:p>
          <a:p>
            <a:pPr lvl="1"/>
            <a:r>
              <a:rPr lang="en-US" dirty="0"/>
              <a:t>The output increases as the input increases</a:t>
            </a:r>
          </a:p>
          <a:p>
            <a:r>
              <a:rPr lang="en-US" dirty="0"/>
              <a:t>DC Gain &lt; 0</a:t>
            </a:r>
          </a:p>
          <a:p>
            <a:pPr lvl="1"/>
            <a:r>
              <a:rPr lang="en-US" dirty="0"/>
              <a:t>The output decreases as the input increases</a:t>
            </a:r>
          </a:p>
          <a:p>
            <a:r>
              <a:rPr lang="en-US" dirty="0"/>
              <a:t>Magnitude of DC Gain is large (small)</a:t>
            </a:r>
          </a:p>
          <a:p>
            <a:pPr lvl="1"/>
            <a:r>
              <a:rPr lang="en-US" dirty="0"/>
              <a:t>Increasing the input has a large (small) effect on the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759109-0198-C34D-A62E-EB5A404C81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2FCE00-4CE7-8446-BC2E-5EB4532CA445}"/>
              </a:ext>
            </a:extLst>
          </p:cNvPr>
          <p:cNvGrpSpPr/>
          <p:nvPr/>
        </p:nvGrpSpPr>
        <p:grpSpPr>
          <a:xfrm>
            <a:off x="6095713" y="521366"/>
            <a:ext cx="2591087" cy="850233"/>
            <a:chOff x="564928" y="1908680"/>
            <a:chExt cx="2591087" cy="8502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039637-3F79-404C-9C0B-3895ABDFD1F8}"/>
                </a:ext>
              </a:extLst>
            </p:cNvPr>
            <p:cNvSpPr/>
            <p:nvPr/>
          </p:nvSpPr>
          <p:spPr>
            <a:xfrm>
              <a:off x="1358654" y="1908680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A441DD6-6432-394C-BF46-BF6D9B55E5C4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683581" y="2333796"/>
              <a:ext cx="675073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510B268-0900-D24E-81C5-A0E9F664EEF4}"/>
                    </a:ext>
                  </a:extLst>
                </p:cNvPr>
                <p:cNvSpPr/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25E4F2C-E8B3-ED41-80F4-64FF3A73BB25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320789" y="2321836"/>
              <a:ext cx="835226" cy="1196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6E474A7-AA97-8048-AAA5-D432AE2DD69F}"/>
                    </a:ext>
                  </a:extLst>
                </p:cNvPr>
                <p:cNvSpPr/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3728D57-E433-AF44-B438-09F50BBFAF5C}"/>
                    </a:ext>
                  </a:extLst>
                </p:cNvPr>
                <p:cNvSpPr/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8F58BB-7DAA-B344-B2F1-4D8A9DC8A4FA}"/>
                  </a:ext>
                </a:extLst>
              </p:cNvPr>
              <p:cNvSpPr txBox="1"/>
              <p:nvPr/>
            </p:nvSpPr>
            <p:spPr>
              <a:xfrm>
                <a:off x="6675001" y="1442741"/>
                <a:ext cx="129368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8F58BB-7DAA-B344-B2F1-4D8A9DC8A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001" y="1442741"/>
                <a:ext cx="1293687" cy="576761"/>
              </a:xfrm>
              <a:prstGeom prst="rect">
                <a:avLst/>
              </a:prstGeom>
              <a:blipFill>
                <a:blip r:embed="rId10"/>
                <a:stretch>
                  <a:fillRect l="-2913" t="-4348" r="-5825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A5E644-7F5F-A540-858E-829F2C3B21C7}"/>
                  </a:ext>
                </a:extLst>
              </p:cNvPr>
              <p:cNvSpPr txBox="1"/>
              <p:nvPr/>
            </p:nvSpPr>
            <p:spPr>
              <a:xfrm>
                <a:off x="6771838" y="2061488"/>
                <a:ext cx="1515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DC Gain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A5E644-7F5F-A540-858E-829F2C3B2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838" y="2061488"/>
                <a:ext cx="1515351" cy="276999"/>
              </a:xfrm>
              <a:prstGeom prst="rect">
                <a:avLst/>
              </a:prstGeom>
              <a:blipFill>
                <a:blip r:embed="rId11"/>
                <a:stretch>
                  <a:fillRect l="-10000" t="-26087" r="-5833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06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FBBA-9DEE-9147-A5DA-836EC432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System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8C16D-41C7-C146-8D21-E3231739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the transfer function.</a:t>
            </a:r>
          </a:p>
          <a:p>
            <a:r>
              <a:rPr lang="en-US" dirty="0"/>
              <a:t>Calculate poles and determine whether the system is stable/unstable, oscillatory.</a:t>
            </a:r>
          </a:p>
          <a:p>
            <a:r>
              <a:rPr lang="en-US" dirty="0"/>
              <a:t>Calculate impulse response.</a:t>
            </a:r>
          </a:p>
          <a:p>
            <a:r>
              <a:rPr lang="en-US" dirty="0"/>
              <a:t>Calculate DC gain.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74869E-800A-7141-A2AA-7B1B14F2AC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0967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Functions for Reaction Networks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3208561" y="840165"/>
            <a:ext cx="5727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 for constructing TF of a system: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the system in terms of its input and output.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Write the state equations.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state equations to Laplace Transforms.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Solve for the output in terms of the input and calculate the ratio.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266846" y="4495305"/>
                <a:ext cx="3605231" cy="10506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6" y="4495305"/>
                <a:ext cx="3605231" cy="1050672"/>
              </a:xfrm>
              <a:prstGeom prst="rect">
                <a:avLst/>
              </a:prstGeom>
              <a:blipFill>
                <a:blip r:embed="rId3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4451374" y="3147097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374" y="3147097"/>
                <a:ext cx="3605231" cy="671915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533607" y="4585680"/>
                <a:ext cx="3605231" cy="1284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607" y="4585680"/>
                <a:ext cx="3605231" cy="1284198"/>
              </a:xfrm>
              <a:prstGeom prst="rect">
                <a:avLst/>
              </a:prstGeom>
              <a:blipFill>
                <a:blip r:embed="rId5"/>
                <a:stretch>
                  <a:fillRect b="-4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A4B3FC7-30C2-1E4D-9FB9-639100561BF9}"/>
              </a:ext>
            </a:extLst>
          </p:cNvPr>
          <p:cNvGrpSpPr/>
          <p:nvPr/>
        </p:nvGrpSpPr>
        <p:grpSpPr>
          <a:xfrm>
            <a:off x="348233" y="1965316"/>
            <a:ext cx="2399809" cy="798167"/>
            <a:chOff x="85441" y="1873625"/>
            <a:chExt cx="5359071" cy="1586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127F2DF-C06D-6F46-84CF-EA9CAE09BF2D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22FE5-37C5-D348-8191-D9169EEED16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A228BA-9BD4-1A43-9DFC-C01EAE43836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1D08BF-FF88-EA4A-A685-64B040CB82E0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21D8A9A-6961-EF41-941E-02A613BCB5BB}"/>
                </a:ext>
              </a:extLst>
            </p:cNvPr>
            <p:cNvCxnSpPr>
              <a:cxnSpLocks/>
              <a:stCxn id="69" idx="3"/>
              <a:endCxn id="7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6E2E3F-5382-E747-9F7B-7E022676A029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B47643-4B3D-A24F-B8E2-3B9B27D2CE0D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531DA-649E-F448-A7B4-4E6C797A83D4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F6D786-D04C-044C-A9D3-9D081427B8D3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D91AC3-C8F6-0C47-93F3-A634E83A5610}"/>
              </a:ext>
            </a:extLst>
          </p:cNvPr>
          <p:cNvSpPr txBox="1"/>
          <p:nvPr/>
        </p:nvSpPr>
        <p:spPr>
          <a:xfrm>
            <a:off x="425492" y="83281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2CB8C-AF2D-8F49-B695-14EF56C8FC27}"/>
              </a:ext>
            </a:extLst>
          </p:cNvPr>
          <p:cNvSpPr txBox="1"/>
          <p:nvPr/>
        </p:nvSpPr>
        <p:spPr>
          <a:xfrm>
            <a:off x="298667" y="1201671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95A33D-DD0B-7F49-9EC2-CB064381A9CF}"/>
              </a:ext>
            </a:extLst>
          </p:cNvPr>
          <p:cNvSpPr txBox="1"/>
          <p:nvPr/>
        </p:nvSpPr>
        <p:spPr>
          <a:xfrm>
            <a:off x="4338987" y="2690288"/>
            <a:ext cx="2171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Convert to LTs.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9D3DA3-62CB-7E43-80B7-ED27546CAFC1}"/>
              </a:ext>
            </a:extLst>
          </p:cNvPr>
          <p:cNvSpPr txBox="1"/>
          <p:nvPr/>
        </p:nvSpPr>
        <p:spPr>
          <a:xfrm>
            <a:off x="4471969" y="4174520"/>
            <a:ext cx="3584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4. Solve for transfer functions.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27ACEC-A7ED-7241-8593-585069D6C7FF}"/>
              </a:ext>
            </a:extLst>
          </p:cNvPr>
          <p:cNvSpPr txBox="1"/>
          <p:nvPr/>
        </p:nvSpPr>
        <p:spPr>
          <a:xfrm>
            <a:off x="207659" y="4133849"/>
            <a:ext cx="2940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Write state equations.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A5BD74-3CBC-F14B-9AD7-A6770742DEA8}"/>
              </a:ext>
            </a:extLst>
          </p:cNvPr>
          <p:cNvSpPr txBox="1"/>
          <p:nvPr/>
        </p:nvSpPr>
        <p:spPr>
          <a:xfrm>
            <a:off x="207659" y="2897312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Define the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EEF21-1F59-CB45-8DB2-7D057B0B10D6}"/>
                  </a:ext>
                </a:extLst>
              </p:cNvPr>
              <p:cNvSpPr txBox="1"/>
              <p:nvPr/>
            </p:nvSpPr>
            <p:spPr>
              <a:xfrm>
                <a:off x="357749" y="3238325"/>
                <a:ext cx="3605231" cy="7151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EEF21-1F59-CB45-8DB2-7D057B0B1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9" y="3238325"/>
                <a:ext cx="3605231" cy="715132"/>
              </a:xfrm>
              <a:prstGeom prst="rect">
                <a:avLst/>
              </a:prstGeom>
              <a:blipFill>
                <a:blip r:embed="rId9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9" grpId="0" animBg="1"/>
      <p:bldP spid="49" grpId="0" animBg="1"/>
      <p:bldP spid="50" grpId="0" animBg="1"/>
      <p:bldP spid="34" grpId="0"/>
      <p:bldP spid="35" grpId="0"/>
      <p:bldP spid="36" grpId="0"/>
      <p:bldP spid="37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Laplace Transforms?</a:t>
            </a:r>
          </a:p>
          <a:p>
            <a:r>
              <a:rPr lang="en-US" dirty="0"/>
              <a:t>Basic Laplace Transforms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Applying Laplace Transforms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Example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266846" y="4495305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6" y="4495305"/>
                <a:ext cx="3605231" cy="732636"/>
              </a:xfrm>
              <a:prstGeom prst="rect">
                <a:avLst/>
              </a:prstGeom>
              <a:blipFill>
                <a:blip r:embed="rId3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4409334" y="3406891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334" y="3406891"/>
                <a:ext cx="3605231" cy="671915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409334" y="4663393"/>
                <a:ext cx="3605231" cy="654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334" y="4663393"/>
                <a:ext cx="3605231" cy="654410"/>
              </a:xfrm>
              <a:prstGeom prst="rect">
                <a:avLst/>
              </a:prstGeom>
              <a:blipFill>
                <a:blip r:embed="rId5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A4B3FC7-30C2-1E4D-9FB9-639100561BF9}"/>
              </a:ext>
            </a:extLst>
          </p:cNvPr>
          <p:cNvGrpSpPr/>
          <p:nvPr/>
        </p:nvGrpSpPr>
        <p:grpSpPr>
          <a:xfrm>
            <a:off x="4929111" y="1260171"/>
            <a:ext cx="2399809" cy="798167"/>
            <a:chOff x="85441" y="1873625"/>
            <a:chExt cx="5359071" cy="1586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127F2DF-C06D-6F46-84CF-EA9CAE09BF2D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22FE5-37C5-D348-8191-D9169EEED16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A228BA-9BD4-1A43-9DFC-C01EAE43836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1D08BF-FF88-EA4A-A685-64B040CB82E0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21D8A9A-6961-EF41-941E-02A613BCB5BB}"/>
                </a:ext>
              </a:extLst>
            </p:cNvPr>
            <p:cNvCxnSpPr>
              <a:cxnSpLocks/>
              <a:stCxn id="69" idx="3"/>
              <a:endCxn id="7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6E2E3F-5382-E747-9F7B-7E022676A029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B47643-4B3D-A24F-B8E2-3B9B27D2CE0D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531DA-649E-F448-A7B4-4E6C797A83D4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F6D786-D04C-044C-A9D3-9D081427B8D3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D91AC3-C8F6-0C47-93F3-A634E83A5610}"/>
              </a:ext>
            </a:extLst>
          </p:cNvPr>
          <p:cNvSpPr txBox="1"/>
          <p:nvPr/>
        </p:nvSpPr>
        <p:spPr>
          <a:xfrm>
            <a:off x="543754" y="119149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2CB8C-AF2D-8F49-B695-14EF56C8FC27}"/>
              </a:ext>
            </a:extLst>
          </p:cNvPr>
          <p:cNvSpPr txBox="1"/>
          <p:nvPr/>
        </p:nvSpPr>
        <p:spPr>
          <a:xfrm>
            <a:off x="416929" y="1560356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9D3DA3-62CB-7E43-80B7-ED27546CAFC1}"/>
              </a:ext>
            </a:extLst>
          </p:cNvPr>
          <p:cNvSpPr txBox="1"/>
          <p:nvPr/>
        </p:nvSpPr>
        <p:spPr>
          <a:xfrm>
            <a:off x="4280133" y="3012715"/>
            <a:ext cx="4041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Convert to Laplace Transforms.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27ACEC-A7ED-7241-8593-585069D6C7FF}"/>
              </a:ext>
            </a:extLst>
          </p:cNvPr>
          <p:cNvSpPr txBox="1"/>
          <p:nvPr/>
        </p:nvSpPr>
        <p:spPr>
          <a:xfrm>
            <a:off x="207659" y="4133849"/>
            <a:ext cx="2940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Write state equations.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A5BD74-3CBC-F14B-9AD7-A6770742DEA8}"/>
              </a:ext>
            </a:extLst>
          </p:cNvPr>
          <p:cNvSpPr txBox="1"/>
          <p:nvPr/>
        </p:nvSpPr>
        <p:spPr>
          <a:xfrm>
            <a:off x="207659" y="2897312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Define the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EEF21-1F59-CB45-8DB2-7D057B0B10D6}"/>
                  </a:ext>
                </a:extLst>
              </p:cNvPr>
              <p:cNvSpPr txBox="1"/>
              <p:nvPr/>
            </p:nvSpPr>
            <p:spPr>
              <a:xfrm>
                <a:off x="357749" y="3238325"/>
                <a:ext cx="3605231" cy="7151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EEF21-1F59-CB45-8DB2-7D057B0B1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9" y="3238325"/>
                <a:ext cx="3605231" cy="715132"/>
              </a:xfrm>
              <a:prstGeom prst="rect">
                <a:avLst/>
              </a:prstGeom>
              <a:blipFill>
                <a:blip r:embed="rId9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C0D0A1-7986-BC47-9A81-D5369540029E}"/>
                  </a:ext>
                </a:extLst>
              </p:cNvPr>
              <p:cNvSpPr txBox="1"/>
              <p:nvPr/>
            </p:nvSpPr>
            <p:spPr>
              <a:xfrm>
                <a:off x="1862997" y="5720877"/>
                <a:ext cx="3399725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Q: What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C0D0A1-7986-BC47-9A81-D53695400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997" y="5720877"/>
                <a:ext cx="3399725" cy="899670"/>
              </a:xfrm>
              <a:prstGeom prst="rect">
                <a:avLst/>
              </a:prstGeom>
              <a:blipFill>
                <a:blip r:embed="rId10"/>
                <a:stretch>
                  <a:fillRect l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D75A4F9-8B29-834F-BD83-68725036308F}"/>
              </a:ext>
            </a:extLst>
          </p:cNvPr>
          <p:cNvSpPr txBox="1"/>
          <p:nvPr/>
        </p:nvSpPr>
        <p:spPr>
          <a:xfrm>
            <a:off x="4400945" y="4272177"/>
            <a:ext cx="3584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4. Solve for transfer functions.</a:t>
            </a:r>
          </a:p>
        </p:txBody>
      </p:sp>
    </p:spTree>
    <p:extLst>
      <p:ext uri="{BB962C8B-B14F-4D97-AF65-F5344CB8AC3E}">
        <p14:creationId xmlns:p14="http://schemas.microsoft.com/office/powerpoint/2010/main" val="176267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9" grpId="0" animBg="1"/>
      <p:bldP spid="50" grpId="0" animBg="1"/>
      <p:bldP spid="35" grpId="0"/>
      <p:bldP spid="36" grpId="0"/>
      <p:bldP spid="41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5486"/>
            <a:ext cx="8229600" cy="838200"/>
          </a:xfrm>
        </p:spPr>
        <p:txBody>
          <a:bodyPr/>
          <a:lstStyle/>
          <a:p>
            <a:r>
              <a:rPr lang="en-US" dirty="0"/>
              <a:t>Poles of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581055" y="1282891"/>
            <a:ext cx="3167255" cy="1296054"/>
            <a:chOff x="85441" y="1873625"/>
            <a:chExt cx="5287156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0E56C8-7AF0-4C42-86E2-05252CB0FEA4}"/>
                  </a:ext>
                </a:extLst>
              </p:cNvPr>
              <p:cNvSpPr txBox="1"/>
              <p:nvPr/>
            </p:nvSpPr>
            <p:spPr>
              <a:xfrm>
                <a:off x="3204163" y="3636117"/>
                <a:ext cx="2688557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are the poles of: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0E56C8-7AF0-4C42-86E2-05252CB0F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163" y="3636117"/>
                <a:ext cx="2688557" cy="1938992"/>
              </a:xfrm>
              <a:prstGeom prst="rect">
                <a:avLst/>
              </a:prstGeom>
              <a:blipFill>
                <a:blip r:embed="rId5"/>
                <a:stretch>
                  <a:fillRect l="-2347" t="-1948" r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B37905-B8CC-8C48-8A97-33861E8D3750}"/>
                  </a:ext>
                </a:extLst>
              </p:cNvPr>
              <p:cNvSpPr/>
              <p:nvPr/>
            </p:nvSpPr>
            <p:spPr>
              <a:xfrm>
                <a:off x="1559513" y="2734255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B37905-B8CC-8C48-8A97-33861E8D3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13" y="2734255"/>
                <a:ext cx="7085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118744-7F5E-CD49-8560-72D22450C761}"/>
                  </a:ext>
                </a:extLst>
              </p:cNvPr>
              <p:cNvSpPr txBox="1"/>
              <p:nvPr/>
            </p:nvSpPr>
            <p:spPr>
              <a:xfrm>
                <a:off x="4572000" y="1282891"/>
                <a:ext cx="3605231" cy="12634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118744-7F5E-CD49-8560-72D22450C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82891"/>
                <a:ext cx="3605231" cy="1263423"/>
              </a:xfrm>
              <a:prstGeom prst="rect">
                <a:avLst/>
              </a:prstGeom>
              <a:blipFill>
                <a:blip r:embed="rId7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75EE2E-D02A-594D-9B9B-64CCD6E442F1}"/>
              </a:ext>
            </a:extLst>
          </p:cNvPr>
          <p:cNvGrpSpPr/>
          <p:nvPr/>
        </p:nvGrpSpPr>
        <p:grpSpPr>
          <a:xfrm>
            <a:off x="812052" y="1236863"/>
            <a:ext cx="3167255" cy="1296054"/>
            <a:chOff x="85441" y="1873625"/>
            <a:chExt cx="5287156" cy="15864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48BD10-BECD-E64A-BB9A-53517B4609A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97651A-57F9-FF43-BA81-C0185133FA71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95CC5-70D2-EF46-BAAA-9B455FDE189F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/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284EBBF-C483-4047-A8B0-20486AB5223C}"/>
                </a:ext>
              </a:extLst>
            </p:cNvPr>
            <p:cNvCxnSpPr>
              <a:cxnSpLocks/>
              <a:stCxn id="20" idx="3"/>
              <a:endCxn id="3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1C9D2C-EB85-1849-BBD5-9BADFE4171A0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E4AE0B-F8B9-1644-865D-5CE7DC42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457238-1397-9746-A375-FE520C08FF7F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BFA853-4FF5-C544-B6F0-003A8A6C252A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/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089FAE5-73D7-A64C-8B45-DCCCDD04D96B}"/>
              </a:ext>
            </a:extLst>
          </p:cNvPr>
          <p:cNvGrpSpPr/>
          <p:nvPr/>
        </p:nvGrpSpPr>
        <p:grpSpPr>
          <a:xfrm>
            <a:off x="1323750" y="3422811"/>
            <a:ext cx="3877769" cy="726533"/>
            <a:chOff x="516859" y="3266180"/>
            <a:chExt cx="3877769" cy="726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/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blipFill>
                  <a:blip r:embed="rId7"/>
                  <a:stretch>
                    <a:fillRect l="-2778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66F297-56E5-6B4E-8B4C-E18F4085DFBD}"/>
                </a:ext>
              </a:extLst>
            </p:cNvPr>
            <p:cNvSpPr txBox="1"/>
            <p:nvPr/>
          </p:nvSpPr>
          <p:spPr>
            <a:xfrm>
              <a:off x="516859" y="3266180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Impulse response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3AE6F6-1A8B-EA4D-8B57-E6FD131D72AD}"/>
              </a:ext>
            </a:extLst>
          </p:cNvPr>
          <p:cNvGrpSpPr/>
          <p:nvPr/>
        </p:nvGrpSpPr>
        <p:grpSpPr>
          <a:xfrm>
            <a:off x="5892247" y="3335734"/>
            <a:ext cx="2653178" cy="2122675"/>
            <a:chOff x="6033622" y="3307633"/>
            <a:chExt cx="2653178" cy="2122675"/>
          </a:xfrm>
        </p:grpSpPr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2C8AC38B-0633-B549-ABEA-27FF99126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33622" y="3654923"/>
              <a:ext cx="2653178" cy="17753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B69E6EC-3243-3E48-9F77-9708A40B4688}"/>
                    </a:ext>
                  </a:extLst>
                </p:cNvPr>
                <p:cNvSpPr/>
                <p:nvPr/>
              </p:nvSpPr>
              <p:spPr>
                <a:xfrm>
                  <a:off x="6462938" y="3307633"/>
                  <a:ext cx="14423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=1=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B69E6EC-3243-3E48-9F77-9708A40B4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938" y="3307633"/>
                  <a:ext cx="144238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/>
              <p:nvPr/>
            </p:nvSpPr>
            <p:spPr>
              <a:xfrm>
                <a:off x="1303585" y="4480280"/>
                <a:ext cx="5136727" cy="2111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Response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585" y="4480280"/>
                <a:ext cx="5136727" cy="2111091"/>
              </a:xfrm>
              <a:prstGeom prst="rect">
                <a:avLst/>
              </a:prstGeom>
              <a:blipFill>
                <a:blip r:embed="rId10"/>
                <a:stretch>
                  <a:fillRect l="-1235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B161CDA-DC90-B049-8433-8D130598B421}"/>
              </a:ext>
            </a:extLst>
          </p:cNvPr>
          <p:cNvSpPr/>
          <p:nvPr/>
        </p:nvSpPr>
        <p:spPr>
          <a:xfrm>
            <a:off x="2401273" y="4799347"/>
            <a:ext cx="770531" cy="436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6F975E-F7F5-D848-B52B-5E35EAC22946}"/>
              </a:ext>
            </a:extLst>
          </p:cNvPr>
          <p:cNvSpPr/>
          <p:nvPr/>
        </p:nvSpPr>
        <p:spPr>
          <a:xfrm>
            <a:off x="2401272" y="5145923"/>
            <a:ext cx="1814955" cy="436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4FC9E2-7055-BD49-ABB0-C79263F1738A}"/>
              </a:ext>
            </a:extLst>
          </p:cNvPr>
          <p:cNvSpPr/>
          <p:nvPr/>
        </p:nvSpPr>
        <p:spPr>
          <a:xfrm>
            <a:off x="2259892" y="5430308"/>
            <a:ext cx="4320411" cy="528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7F8DC3-5BE2-434F-A0C6-539CF404E58C}"/>
                  </a:ext>
                </a:extLst>
              </p:cNvPr>
              <p:cNvSpPr txBox="1"/>
              <p:nvPr/>
            </p:nvSpPr>
            <p:spPr>
              <a:xfrm>
                <a:off x="4726717" y="1206121"/>
                <a:ext cx="3605231" cy="12634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7F8DC3-5BE2-434F-A0C6-539CF404E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717" y="1206121"/>
                <a:ext cx="3605231" cy="1263423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0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9" grpId="0" animBg="1"/>
      <p:bldP spid="51" grpId="0" animBg="1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Gain (Step Response)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75EE2E-D02A-594D-9B9B-64CCD6E442F1}"/>
              </a:ext>
            </a:extLst>
          </p:cNvPr>
          <p:cNvGrpSpPr/>
          <p:nvPr/>
        </p:nvGrpSpPr>
        <p:grpSpPr>
          <a:xfrm>
            <a:off x="812052" y="1236863"/>
            <a:ext cx="3167255" cy="1296054"/>
            <a:chOff x="85441" y="1873625"/>
            <a:chExt cx="5287156" cy="15864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48BD10-BECD-E64A-BB9A-53517B4609A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97651A-57F9-FF43-BA81-C0185133FA71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95CC5-70D2-EF46-BAAA-9B455FDE189F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/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284EBBF-C483-4047-A8B0-20486AB5223C}"/>
                </a:ext>
              </a:extLst>
            </p:cNvPr>
            <p:cNvCxnSpPr>
              <a:cxnSpLocks/>
              <a:stCxn id="20" idx="3"/>
              <a:endCxn id="3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1C9D2C-EB85-1849-BBD5-9BADFE4171A0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E4AE0B-F8B9-1644-865D-5CE7DC42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457238-1397-9746-A375-FE520C08FF7F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BFA853-4FF5-C544-B6F0-003A8A6C252A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/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/>
              <p:nvPr/>
            </p:nvSpPr>
            <p:spPr>
              <a:xfrm>
                <a:off x="1854003" y="4480280"/>
                <a:ext cx="3857723" cy="243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Response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003" y="4480280"/>
                <a:ext cx="3857723" cy="2434384"/>
              </a:xfrm>
              <a:prstGeom prst="rect">
                <a:avLst/>
              </a:prstGeom>
              <a:blipFill>
                <a:blip r:embed="rId5"/>
                <a:stretch>
                  <a:fillRect l="-1311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089FAE5-73D7-A64C-8B45-DCCCDD04D96B}"/>
              </a:ext>
            </a:extLst>
          </p:cNvPr>
          <p:cNvGrpSpPr/>
          <p:nvPr/>
        </p:nvGrpSpPr>
        <p:grpSpPr>
          <a:xfrm>
            <a:off x="1092931" y="3422811"/>
            <a:ext cx="3877769" cy="726533"/>
            <a:chOff x="516859" y="3266180"/>
            <a:chExt cx="3877769" cy="726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/>
                <p:nvPr/>
              </p:nvSpPr>
              <p:spPr>
                <a:xfrm>
                  <a:off x="630303" y="3631845"/>
                  <a:ext cx="1708736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3" y="3631845"/>
                  <a:ext cx="1708736" cy="360868"/>
                </a:xfrm>
                <a:prstGeom prst="rect">
                  <a:avLst/>
                </a:prstGeom>
                <a:blipFill>
                  <a:blip r:embed="rId6"/>
                  <a:stretch>
                    <a:fillRect l="-2963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66F297-56E5-6B4E-8B4C-E18F4085DFBD}"/>
                </a:ext>
              </a:extLst>
            </p:cNvPr>
            <p:cNvSpPr txBox="1"/>
            <p:nvPr/>
          </p:nvSpPr>
          <p:spPr>
            <a:xfrm>
              <a:off x="516859" y="3266180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step response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B161CDA-DC90-B049-8433-8D130598B421}"/>
              </a:ext>
            </a:extLst>
          </p:cNvPr>
          <p:cNvSpPr/>
          <p:nvPr/>
        </p:nvSpPr>
        <p:spPr>
          <a:xfrm>
            <a:off x="2896941" y="4877841"/>
            <a:ext cx="1814955" cy="528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6F975E-F7F5-D848-B52B-5E35EAC22946}"/>
              </a:ext>
            </a:extLst>
          </p:cNvPr>
          <p:cNvSpPr/>
          <p:nvPr/>
        </p:nvSpPr>
        <p:spPr>
          <a:xfrm>
            <a:off x="2896941" y="5338131"/>
            <a:ext cx="1814955" cy="436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4FC9E2-7055-BD49-ABB0-C79263F1738A}"/>
              </a:ext>
            </a:extLst>
          </p:cNvPr>
          <p:cNvSpPr/>
          <p:nvPr/>
        </p:nvSpPr>
        <p:spPr>
          <a:xfrm>
            <a:off x="2738255" y="5778668"/>
            <a:ext cx="4320411" cy="528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3F4575-3B97-ED46-AA2D-F5A2A3219D5C}"/>
              </a:ext>
            </a:extLst>
          </p:cNvPr>
          <p:cNvGrpSpPr/>
          <p:nvPr/>
        </p:nvGrpSpPr>
        <p:grpSpPr>
          <a:xfrm>
            <a:off x="5498772" y="3430681"/>
            <a:ext cx="3119787" cy="2125737"/>
            <a:chOff x="5591180" y="1024031"/>
            <a:chExt cx="3119787" cy="2125737"/>
          </a:xfrm>
        </p:grpSpPr>
        <p:pic>
          <p:nvPicPr>
            <p:cNvPr id="25" name="Picture 24" descr="Chart, line chart&#10;&#10;Description automatically generated">
              <a:extLst>
                <a:ext uri="{FF2B5EF4-FFF2-40B4-BE49-F238E27FC236}">
                  <a16:creationId xmlns:a16="http://schemas.microsoft.com/office/drawing/2014/main" id="{B4AEDBAF-3EDD-8245-A326-398AEC83E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91180" y="1024031"/>
              <a:ext cx="3119787" cy="212573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9AE36BF-5F5B-3D46-8F43-1DF047DBD123}"/>
                    </a:ext>
                  </a:extLst>
                </p:cNvPr>
                <p:cNvSpPr/>
                <p:nvPr/>
              </p:nvSpPr>
              <p:spPr>
                <a:xfrm>
                  <a:off x="6493584" y="1174425"/>
                  <a:ext cx="14423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=1=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9AE36BF-5F5B-3D46-8F43-1DF047DBD1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3584" y="1174425"/>
                  <a:ext cx="144238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4C266F-66D9-4740-89EE-FF004F5CD489}"/>
                  </a:ext>
                </a:extLst>
              </p:cNvPr>
              <p:cNvSpPr txBox="1"/>
              <p:nvPr/>
            </p:nvSpPr>
            <p:spPr>
              <a:xfrm>
                <a:off x="4726717" y="1206121"/>
                <a:ext cx="3605231" cy="12634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4C266F-66D9-4740-89EE-FF004F5CD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717" y="1206121"/>
                <a:ext cx="3605231" cy="1263423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30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9" grpId="1" animBg="1"/>
      <p:bldP spid="49" grpId="2" animBg="1"/>
      <p:bldP spid="51" grpId="1" animBg="1"/>
      <p:bldP spid="51" grpId="2" animBg="1"/>
      <p:bldP spid="52" grpId="1" animBg="1"/>
      <p:bldP spid="52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0E77-5F2B-8041-AE94-A5F30573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6190F-2794-C540-B35B-02009BE4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construct the state equations for a chemical network.</a:t>
            </a:r>
          </a:p>
          <a:p>
            <a:r>
              <a:rPr lang="en-US" dirty="0"/>
              <a:t>Solve for the Laplace transforms of the states.</a:t>
            </a:r>
          </a:p>
          <a:p>
            <a:r>
              <a:rPr lang="en-US" dirty="0"/>
              <a:t>Construct transfer functions for systems defined by ratios of state.</a:t>
            </a:r>
          </a:p>
          <a:p>
            <a:r>
              <a:rPr lang="en-US" dirty="0"/>
              <a:t>Find the poles of a system.</a:t>
            </a:r>
          </a:p>
          <a:p>
            <a:r>
              <a:rPr lang="en-US" dirty="0"/>
              <a:t>Find the impulse response of a system.</a:t>
            </a:r>
          </a:p>
          <a:p>
            <a:r>
              <a:rPr lang="en-US" dirty="0"/>
              <a:t>Find the step response of a system.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74DBB5-80C2-0849-A9B6-64DBF18AB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593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C363-A813-F94A-9F4B-B35C7D1A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95EC-AFFF-6841-9CB0-4CB79C9F3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37D1C-F7E3-8140-BEAA-60FB03F8E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3253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Inverse of a Laplace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F6F25-E5FE-6343-A86A-CEDC8E601C66}"/>
                  </a:ext>
                </a:extLst>
              </p:cNvPr>
              <p:cNvSpPr txBox="1"/>
              <p:nvPr/>
            </p:nvSpPr>
            <p:spPr>
              <a:xfrm>
                <a:off x="385482" y="1506070"/>
                <a:ext cx="7265130" cy="568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General form for a T.F.: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F6F25-E5FE-6343-A86A-CEDC8E601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2" y="1506070"/>
                <a:ext cx="7265130" cy="568489"/>
              </a:xfrm>
              <a:prstGeom prst="rect">
                <a:avLst/>
              </a:prstGeom>
              <a:blipFill>
                <a:blip r:embed="rId3"/>
                <a:stretch>
                  <a:fillRect l="-69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C58E8-03B0-C747-A5F2-95844EB50304}"/>
                  </a:ext>
                </a:extLst>
              </p:cNvPr>
              <p:cNvSpPr txBox="1"/>
              <p:nvPr/>
            </p:nvSpPr>
            <p:spPr>
              <a:xfrm>
                <a:off x="528918" y="2278934"/>
                <a:ext cx="383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the zeroes,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the poles.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C58E8-03B0-C747-A5F2-95844EB5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8" y="2278934"/>
                <a:ext cx="3830472" cy="369332"/>
              </a:xfrm>
              <a:prstGeom prst="rect">
                <a:avLst/>
              </a:prstGeom>
              <a:blipFill>
                <a:blip r:embed="rId4"/>
                <a:stretch>
                  <a:fillRect t="-6667" r="-3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C8DB69-9C3D-C849-B269-41D78E247029}"/>
                  </a:ext>
                </a:extLst>
              </p:cNvPr>
              <p:cNvSpPr/>
              <p:nvPr/>
            </p:nvSpPr>
            <p:spPr>
              <a:xfrm>
                <a:off x="457200" y="2990872"/>
                <a:ext cx="8122024" cy="1678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can be expressed as the sum of terms of that are constant multiples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 the time domain, these are constants, exponentials, sinusoids.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C8DB69-9C3D-C849-B269-41D78E247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90872"/>
                <a:ext cx="8122024" cy="1678601"/>
              </a:xfrm>
              <a:prstGeom prst="rect">
                <a:avLst/>
              </a:prstGeom>
              <a:blipFill>
                <a:blip r:embed="rId5"/>
                <a:stretch>
                  <a:fillRect l="-781" b="-6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10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A8A7D-54C0-C44F-B7A8-43D29AC2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”System”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BFF3-C5CF-2145-A1A4-4488C0C6E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4A9C45B3-F6CF-1A43-8BA4-6912A09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33" y="1489684"/>
            <a:ext cx="5387377" cy="44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A79FE-FE0A-214C-A3A0-5AEBB0727F14}"/>
              </a:ext>
            </a:extLst>
          </p:cNvPr>
          <p:cNvSpPr txBox="1"/>
          <p:nvPr/>
        </p:nvSpPr>
        <p:spPr>
          <a:xfrm>
            <a:off x="2050742" y="978021"/>
            <a:ext cx="52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a DC power supply convert AC power?</a:t>
            </a:r>
          </a:p>
        </p:txBody>
      </p:sp>
    </p:spTree>
    <p:extLst>
      <p:ext uri="{BB962C8B-B14F-4D97-AF65-F5344CB8AC3E}">
        <p14:creationId xmlns:p14="http://schemas.microsoft.com/office/powerpoint/2010/main" val="28214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Abstraction for Reaction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Signal (S1, S2, S3)</a:t>
                </a:r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continuous valued function of time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floating species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Single Input Single Output (SISO) System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b="1" dirty="0"/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transforms input signal into output signal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reactions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blipFill>
                <a:blip r:embed="rId2"/>
                <a:stretch>
                  <a:fillRect l="-100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2F907D-D0F6-C346-AA71-2CF1E7AF81C9}"/>
              </a:ext>
            </a:extLst>
          </p:cNvPr>
          <p:cNvGrpSpPr/>
          <p:nvPr/>
        </p:nvGrpSpPr>
        <p:grpSpPr>
          <a:xfrm>
            <a:off x="328455" y="2500239"/>
            <a:ext cx="4243545" cy="471158"/>
            <a:chOff x="328455" y="2500239"/>
            <a:chExt cx="5334027" cy="6400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455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357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6DF921-B2E8-7A40-AC52-6F1E9BBC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659" y="2500239"/>
              <a:ext cx="64008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J1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𝐉𝟐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2402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968535" y="2820279"/>
              <a:ext cx="48812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69311-D357-EB45-903A-B37150B12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9" y="2815707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BC6C42-DA9A-9C42-BF80-930573CA924B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37" y="2820279"/>
              <a:ext cx="582965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571002-D6B9-244D-A84B-9D5835DC448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2482" y="2820279"/>
              <a:ext cx="609920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5569180" y="1169474"/>
            <a:ext cx="2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abstraction of 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374712" y="169625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980111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9802-73A1-C846-BBD1-950D8208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Operation of Linear Time Invariant (LTI)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AC96B-E1E4-6E4B-A4BA-131E89E2A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377EC-7E32-4D4A-B10E-DD8DC03E1A85}"/>
              </a:ext>
            </a:extLst>
          </p:cNvPr>
          <p:cNvSpPr/>
          <p:nvPr/>
        </p:nvSpPr>
        <p:spPr>
          <a:xfrm>
            <a:off x="1704510" y="1056438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98D0347-7DFC-3C4F-AF0A-CA1E762FF0A1}"/>
              </a:ext>
            </a:extLst>
          </p:cNvPr>
          <p:cNvSpPr txBox="1"/>
          <p:nvPr/>
        </p:nvSpPr>
        <p:spPr>
          <a:xfrm>
            <a:off x="2814214" y="1061454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7E804A0-6FF3-EB43-8B65-F9118F818389}"/>
              </a:ext>
            </a:extLst>
          </p:cNvPr>
          <p:cNvSpPr txBox="1"/>
          <p:nvPr/>
        </p:nvSpPr>
        <p:spPr>
          <a:xfrm>
            <a:off x="1661594" y="1061454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/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Operation (</a:t>
                </a:r>
                <a:r>
                  <a:rPr lang="en-US" b="1" u="sng" dirty="0"/>
                  <a:t>Convolution</a:t>
                </a:r>
                <a:r>
                  <a:rPr lang="en-US" b="1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0" dirty="0">
                    <a:latin typeface="Cambria Math" panose="02040503050406030204" pitchFamily="18" charset="0"/>
                  </a:rPr>
                  <a:t>Put input in history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Calculate output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blipFill>
                <a:blip r:embed="rId4"/>
                <a:stretch>
                  <a:fillRect l="-2632" t="-18033" b="-10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A498D0-B45A-CD40-9649-D019EF315247}"/>
              </a:ext>
            </a:extLst>
          </p:cNvPr>
          <p:cNvCxnSpPr>
            <a:cxnSpLocks/>
          </p:cNvCxnSpPr>
          <p:nvPr/>
        </p:nvCxnSpPr>
        <p:spPr>
          <a:xfrm flipV="1">
            <a:off x="1189608" y="168203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/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/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F523E-2D4D-0E40-AD3A-D46176D34929}"/>
              </a:ext>
            </a:extLst>
          </p:cNvPr>
          <p:cNvCxnSpPr>
            <a:cxnSpLocks/>
          </p:cNvCxnSpPr>
          <p:nvPr/>
        </p:nvCxnSpPr>
        <p:spPr>
          <a:xfrm flipV="1">
            <a:off x="3723810" y="164804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/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73C4157-50E2-9C48-8717-2EFD314247C6}"/>
              </a:ext>
            </a:extLst>
          </p:cNvPr>
          <p:cNvSpPr/>
          <p:nvPr/>
        </p:nvSpPr>
        <p:spPr>
          <a:xfrm>
            <a:off x="1186779" y="2855644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2676F80-E605-3547-8908-77D90D633325}"/>
              </a:ext>
            </a:extLst>
          </p:cNvPr>
          <p:cNvSpPr txBox="1"/>
          <p:nvPr/>
        </p:nvSpPr>
        <p:spPr>
          <a:xfrm>
            <a:off x="2296483" y="286066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CE6AF83-DDF1-D94B-BBA2-A6A5A2EAE895}"/>
              </a:ext>
            </a:extLst>
          </p:cNvPr>
          <p:cNvSpPr txBox="1"/>
          <p:nvPr/>
        </p:nvSpPr>
        <p:spPr>
          <a:xfrm>
            <a:off x="1143863" y="2860660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CD4C52-CDDE-A74B-8453-7093EB0B5D97}"/>
              </a:ext>
            </a:extLst>
          </p:cNvPr>
          <p:cNvCxnSpPr>
            <a:cxnSpLocks/>
          </p:cNvCxnSpPr>
          <p:nvPr/>
        </p:nvCxnSpPr>
        <p:spPr>
          <a:xfrm flipV="1">
            <a:off x="671877" y="3481245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/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/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=10∗1=10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A4D22F-3838-0F4B-938C-C80E553B063B}"/>
              </a:ext>
            </a:extLst>
          </p:cNvPr>
          <p:cNvCxnSpPr>
            <a:cxnSpLocks/>
          </p:cNvCxnSpPr>
          <p:nvPr/>
        </p:nvCxnSpPr>
        <p:spPr>
          <a:xfrm flipV="1">
            <a:off x="3206079" y="344724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/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/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97935E0-EA12-164D-BC90-B1159FB1FE96}"/>
              </a:ext>
            </a:extLst>
          </p:cNvPr>
          <p:cNvSpPr txBox="1"/>
          <p:nvPr/>
        </p:nvSpPr>
        <p:spPr>
          <a:xfrm>
            <a:off x="2297276" y="5011448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4BC817-254B-C54B-8AC1-017F31A7B08A}"/>
              </a:ext>
            </a:extLst>
          </p:cNvPr>
          <p:cNvSpPr txBox="1"/>
          <p:nvPr/>
        </p:nvSpPr>
        <p:spPr>
          <a:xfrm>
            <a:off x="1144656" y="5011448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BDB128-41B2-A84E-894D-2FF2719E13D5}"/>
              </a:ext>
            </a:extLst>
          </p:cNvPr>
          <p:cNvCxnSpPr>
            <a:cxnSpLocks/>
          </p:cNvCxnSpPr>
          <p:nvPr/>
        </p:nvCxnSpPr>
        <p:spPr>
          <a:xfrm flipV="1">
            <a:off x="672670" y="563203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/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/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CDFA1B-1C2F-7A43-BBA1-0225D4ABE8A5}"/>
              </a:ext>
            </a:extLst>
          </p:cNvPr>
          <p:cNvCxnSpPr>
            <a:cxnSpLocks/>
          </p:cNvCxnSpPr>
          <p:nvPr/>
        </p:nvCxnSpPr>
        <p:spPr>
          <a:xfrm flipV="1">
            <a:off x="3206872" y="5598037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/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/>
              <p:nvPr/>
            </p:nvSpPr>
            <p:spPr>
              <a:xfrm>
                <a:off x="3301604" y="6177212"/>
                <a:ext cx="3191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=10∗0.8+6∗10=14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04" y="6177212"/>
                <a:ext cx="319189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33E794C2-7DE6-B94D-B508-6BF4C690B5D9}"/>
              </a:ext>
            </a:extLst>
          </p:cNvPr>
          <p:cNvSpPr/>
          <p:nvPr/>
        </p:nvSpPr>
        <p:spPr>
          <a:xfrm>
            <a:off x="271183" y="5729437"/>
            <a:ext cx="1140366" cy="763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822D56-2303-584C-8884-8C7CB196C411}"/>
              </a:ext>
            </a:extLst>
          </p:cNvPr>
          <p:cNvSpPr/>
          <p:nvPr/>
        </p:nvSpPr>
        <p:spPr>
          <a:xfrm>
            <a:off x="1187572" y="5006432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r="-106250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00000" r="-6250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975F83-BECF-A14B-BECA-A21667D2FE85}"/>
              </a:ext>
            </a:extLst>
          </p:cNvPr>
          <p:cNvCxnSpPr/>
          <p:nvPr/>
        </p:nvCxnSpPr>
        <p:spPr>
          <a:xfrm>
            <a:off x="2039525" y="3565857"/>
            <a:ext cx="25695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099DA1-93D7-8B47-BBFB-D7ED8BAED13C}"/>
              </a:ext>
            </a:extLst>
          </p:cNvPr>
          <p:cNvCxnSpPr>
            <a:cxnSpLocks/>
          </p:cNvCxnSpPr>
          <p:nvPr/>
        </p:nvCxnSpPr>
        <p:spPr>
          <a:xfrm flipV="1">
            <a:off x="2058074" y="5719073"/>
            <a:ext cx="295244" cy="28223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E22E11-2FAF-0540-9320-539846DC86ED}"/>
              </a:ext>
            </a:extLst>
          </p:cNvPr>
          <p:cNvCxnSpPr>
            <a:cxnSpLocks/>
          </p:cNvCxnSpPr>
          <p:nvPr/>
        </p:nvCxnSpPr>
        <p:spPr>
          <a:xfrm>
            <a:off x="2052248" y="5715167"/>
            <a:ext cx="301070" cy="2678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/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057E4203-A3C4-6447-AC33-98E7C26D0ED9}"/>
              </a:ext>
            </a:extLst>
          </p:cNvPr>
          <p:cNvSpPr/>
          <p:nvPr/>
        </p:nvSpPr>
        <p:spPr>
          <a:xfrm>
            <a:off x="5703155" y="2901939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t="-4762" r="-106250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0000" t="-4762" r="-6250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6AB12EDE-84B4-D949-8257-45820FA01027}"/>
              </a:ext>
            </a:extLst>
          </p:cNvPr>
          <p:cNvSpPr txBox="1"/>
          <p:nvPr/>
        </p:nvSpPr>
        <p:spPr>
          <a:xfrm>
            <a:off x="6812859" y="290695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3125" t="-4762" r="-103125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106452" t="-4762" r="-6452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A1326590-57ED-4F4E-9058-1B302BC66677}"/>
              </a:ext>
            </a:extLst>
          </p:cNvPr>
          <p:cNvSpPr txBox="1"/>
          <p:nvPr/>
        </p:nvSpPr>
        <p:spPr>
          <a:xfrm>
            <a:off x="5660239" y="290695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A49AA8-14C4-9440-AF91-16BC79D2CAC5}"/>
              </a:ext>
            </a:extLst>
          </p:cNvPr>
          <p:cNvCxnSpPr>
            <a:cxnSpLocks/>
          </p:cNvCxnSpPr>
          <p:nvPr/>
        </p:nvCxnSpPr>
        <p:spPr>
          <a:xfrm flipV="1">
            <a:off x="5188253" y="3527540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/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29FC5B-71A8-4549-991A-1276FB137220}"/>
              </a:ext>
            </a:extLst>
          </p:cNvPr>
          <p:cNvCxnSpPr>
            <a:cxnSpLocks/>
          </p:cNvCxnSpPr>
          <p:nvPr/>
        </p:nvCxnSpPr>
        <p:spPr>
          <a:xfrm flipV="1">
            <a:off x="7722455" y="3493544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/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DB51CB1-D0BD-D044-866A-BBE5B84207CB}"/>
              </a:ext>
            </a:extLst>
          </p:cNvPr>
          <p:cNvCxnSpPr>
            <a:cxnSpLocks/>
          </p:cNvCxnSpPr>
          <p:nvPr/>
        </p:nvCxnSpPr>
        <p:spPr>
          <a:xfrm>
            <a:off x="6555901" y="3612152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/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/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  <a:blipFill>
                <a:blip r:embed="rId2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/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  <a:blipFill>
                <a:blip r:embed="rId2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5814F96-8AD9-CA45-97A0-59717FBE2593}"/>
              </a:ext>
            </a:extLst>
          </p:cNvPr>
          <p:cNvCxnSpPr>
            <a:cxnSpLocks/>
          </p:cNvCxnSpPr>
          <p:nvPr/>
        </p:nvCxnSpPr>
        <p:spPr>
          <a:xfrm>
            <a:off x="6534721" y="3854144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1B6F9A7-B2EF-2F49-B1B6-D1B7A1827EE9}"/>
              </a:ext>
            </a:extLst>
          </p:cNvPr>
          <p:cNvCxnSpPr>
            <a:cxnSpLocks/>
          </p:cNvCxnSpPr>
          <p:nvPr/>
        </p:nvCxnSpPr>
        <p:spPr>
          <a:xfrm flipV="1">
            <a:off x="6519171" y="3565937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/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  <a:blipFill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/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  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=12.8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  <a:blipFill>
                <a:blip r:embed="rId2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/>
      <p:bldP spid="37" grpId="0"/>
      <p:bldP spid="39" grpId="0"/>
      <p:bldP spid="40" grpId="0"/>
      <p:bldP spid="42" grpId="0"/>
      <p:bldP spid="45" grpId="0" animBg="1"/>
      <p:bldP spid="48" grpId="0"/>
      <p:bldP spid="50" grpId="0"/>
      <p:bldP spid="52" grpId="0"/>
      <p:bldP spid="53" grpId="0"/>
      <p:bldP spid="55" grpId="0"/>
      <p:bldP spid="56" grpId="0"/>
      <p:bldP spid="57" grpId="0" animBg="1"/>
      <p:bldP spid="46" grpId="0" animBg="1"/>
      <p:bldP spid="66" grpId="0" animBg="1"/>
      <p:bldP spid="67" grpId="0" animBg="1"/>
      <p:bldP spid="69" grpId="0"/>
      <p:bldP spid="71" grpId="0"/>
      <p:bldP spid="73" grpId="0"/>
      <p:bldP spid="76" grpId="0"/>
      <p:bldP spid="78" grpId="0"/>
      <p:bldP spid="79" grpId="0"/>
      <p:bldP spid="80" grpId="0"/>
      <p:bldP spid="86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831657" cy="838200"/>
          </a:xfrm>
        </p:spPr>
        <p:txBody>
          <a:bodyPr/>
          <a:lstStyle/>
          <a:p>
            <a:r>
              <a:rPr lang="en-US" dirty="0"/>
              <a:t>We Describe Signals and Systems Using Laplace Transforms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0E941D-67A4-1F46-AC0C-BF49AE5CE810}"/>
              </a:ext>
            </a:extLst>
          </p:cNvPr>
          <p:cNvGrpSpPr/>
          <p:nvPr/>
        </p:nvGrpSpPr>
        <p:grpSpPr>
          <a:xfrm>
            <a:off x="6414158" y="421044"/>
            <a:ext cx="2259285" cy="554099"/>
            <a:chOff x="338982" y="3684024"/>
            <a:chExt cx="3556668" cy="7307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A1B4B0-1BDA-0C44-A195-CE61E197B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2725" y="3765776"/>
              <a:ext cx="724323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6B9AD1-29B5-A341-95EB-4DDB9463F98F}"/>
                </a:ext>
              </a:extLst>
            </p:cNvPr>
            <p:cNvCxnSpPr>
              <a:cxnSpLocks/>
            </p:cNvCxnSpPr>
            <p:nvPr/>
          </p:nvCxnSpPr>
          <p:spPr>
            <a:xfrm>
              <a:off x="463973" y="4085006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272228-F486-2E48-AFCE-112F93BE9E2E}"/>
                </a:ext>
              </a:extLst>
            </p:cNvPr>
            <p:cNvSpPr txBox="1"/>
            <p:nvPr/>
          </p:nvSpPr>
          <p:spPr>
            <a:xfrm>
              <a:off x="338982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629CE1-DE21-CC4D-8703-317F9E25C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8110" y="3774743"/>
              <a:ext cx="724323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821D984-88B1-854E-AAF7-8CEABA050951}"/>
                </a:ext>
              </a:extLst>
            </p:cNvPr>
            <p:cNvCxnSpPr>
              <a:cxnSpLocks/>
              <a:stCxn id="28" idx="3"/>
              <a:endCxn id="41" idx="1"/>
            </p:cNvCxnSpPr>
            <p:nvPr/>
          </p:nvCxnSpPr>
          <p:spPr>
            <a:xfrm>
              <a:off x="1687048" y="4085816"/>
              <a:ext cx="701062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0D4324-AA4D-E944-BE86-008B1D6A8AC5}"/>
                </a:ext>
              </a:extLst>
            </p:cNvPr>
            <p:cNvSpPr txBox="1"/>
            <p:nvPr/>
          </p:nvSpPr>
          <p:spPr>
            <a:xfrm>
              <a:off x="1821047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S2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09F1B23-E71C-7C40-9C3F-65A74263B5FC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3112433" y="4094783"/>
              <a:ext cx="701062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826C80A-0C20-6444-8CE5-A1CE4BC61A2B}"/>
                </a:ext>
              </a:extLst>
            </p:cNvPr>
            <p:cNvSpPr txBox="1"/>
            <p:nvPr/>
          </p:nvSpPr>
          <p:spPr>
            <a:xfrm>
              <a:off x="3309688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14E4D2-B5CF-7449-85E0-078A5116D36C}"/>
                  </a:ext>
                </a:extLst>
              </p:cNvPr>
              <p:cNvSpPr/>
              <p:nvPr/>
            </p:nvSpPr>
            <p:spPr>
              <a:xfrm>
                <a:off x="3369649" y="1505207"/>
                <a:ext cx="822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14E4D2-B5CF-7449-85E0-078A5116D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49" y="1505207"/>
                <a:ext cx="82259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7BDD39-2260-B54B-AB24-AD3DB56F15D3}"/>
                  </a:ext>
                </a:extLst>
              </p:cNvPr>
              <p:cNvSpPr/>
              <p:nvPr/>
            </p:nvSpPr>
            <p:spPr>
              <a:xfrm>
                <a:off x="4599432" y="1505207"/>
                <a:ext cx="822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7BDD39-2260-B54B-AB24-AD3DB56F1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432" y="1505207"/>
                <a:ext cx="82259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2B2D11C-F6EA-174A-9017-34B78134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748"/>
            <a:ext cx="8229600" cy="4315486"/>
          </a:xfrm>
        </p:spPr>
        <p:txBody>
          <a:bodyPr/>
          <a:lstStyle/>
          <a:p>
            <a:r>
              <a:rPr lang="en-US" dirty="0"/>
              <a:t>The LT for a system is called a </a:t>
            </a:r>
            <a:r>
              <a:rPr lang="en-US" b="1" dirty="0"/>
              <a:t>Transfer Function</a:t>
            </a:r>
            <a:r>
              <a:rPr lang="en-US" dirty="0"/>
              <a:t>.</a:t>
            </a:r>
          </a:p>
          <a:p>
            <a:r>
              <a:rPr lang="en-US" dirty="0"/>
              <a:t>Appeal</a:t>
            </a:r>
          </a:p>
          <a:p>
            <a:pPr lvl="1"/>
            <a:r>
              <a:rPr lang="en-US" dirty="0"/>
              <a:t>Describe the dynamics of a system by identifying its poles</a:t>
            </a:r>
          </a:p>
          <a:p>
            <a:pPr lvl="1"/>
            <a:r>
              <a:rPr lang="en-US" dirty="0"/>
              <a:t>Calculate the step response of a system (if it converges)</a:t>
            </a:r>
          </a:p>
          <a:p>
            <a:pPr lvl="1"/>
            <a:r>
              <a:rPr lang="en-US" dirty="0"/>
              <a:t>Can combine LTs of systems to infer the dynamics of the combined systems</a:t>
            </a:r>
          </a:p>
          <a:p>
            <a:pPr lvl="1"/>
            <a:r>
              <a:rPr lang="en-US" dirty="0"/>
              <a:t>Important tool for control design (e.g., choosing the poles of the controlled system)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3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complex number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continuous function of time</a:t>
                </a:r>
              </a:p>
              <a:p>
                <a:r>
                  <a:rPr lang="en-US" dirty="0"/>
                  <a:t>Provides a way to encode all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polynomial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This is crucial for analyzing systems and control design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  <a:blipFill>
                <a:blip r:embed="rId2"/>
                <a:stretch>
                  <a:fillRect l="-1389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3067364" y="1216971"/>
                <a:ext cx="2689134" cy="799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64" y="1216971"/>
                <a:ext cx="2689134" cy="799130"/>
              </a:xfrm>
              <a:prstGeom prst="rect">
                <a:avLst/>
              </a:prstGeom>
              <a:blipFill>
                <a:blip r:embed="rId3"/>
                <a:stretch>
                  <a:fillRect l="-9859" t="-198413" b="-28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82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Signal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1028" name="Picture 4" descr="The Unit Impulse Function - Signals, Systems, and Society - OpenStax CNX">
            <a:extLst>
              <a:ext uri="{FF2B5EF4-FFF2-40B4-BE49-F238E27FC236}">
                <a16:creationId xmlns:a16="http://schemas.microsoft.com/office/drawing/2014/main" id="{9DF4CCF8-F4A2-C942-A1C3-5741B6E85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40" y="1772653"/>
            <a:ext cx="3478259" cy="15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099433B-0B32-EC4E-B334-A80D1C2E13D2}"/>
              </a:ext>
            </a:extLst>
          </p:cNvPr>
          <p:cNvSpPr txBox="1"/>
          <p:nvPr/>
        </p:nvSpPr>
        <p:spPr>
          <a:xfrm>
            <a:off x="2502138" y="1384751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Impulse</a:t>
            </a:r>
            <a:r>
              <a:rPr lang="en-US" dirty="0"/>
              <a:t>: Instantaneous value.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9EECE2-50C8-D54C-B1AB-4EC62E227068}"/>
                  </a:ext>
                </a:extLst>
              </p:cNvPr>
              <p:cNvSpPr txBox="1"/>
              <p:nvPr/>
            </p:nvSpPr>
            <p:spPr>
              <a:xfrm>
                <a:off x="1842117" y="3943976"/>
                <a:ext cx="55712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Impulse signal at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9EECE2-50C8-D54C-B1AB-4EC62E227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117" y="3943976"/>
                <a:ext cx="5571269" cy="400110"/>
              </a:xfrm>
              <a:prstGeom prst="rect">
                <a:avLst/>
              </a:prstGeom>
              <a:blipFill>
                <a:blip r:embed="rId3"/>
                <a:stretch>
                  <a:fillRect l="-909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C8DDC-2E76-034C-8B05-21107EE0B191}"/>
                  </a:ext>
                </a:extLst>
              </p:cNvPr>
              <p:cNvSpPr/>
              <p:nvPr/>
            </p:nvSpPr>
            <p:spPr>
              <a:xfrm>
                <a:off x="4431749" y="1713538"/>
                <a:ext cx="76142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C8DDC-2E76-034C-8B05-21107EE0B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49" y="1713538"/>
                <a:ext cx="7614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64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211483" cy="838200"/>
          </a:xfrm>
        </p:spPr>
        <p:txBody>
          <a:bodyPr/>
          <a:lstStyle/>
          <a:p>
            <a:r>
              <a:rPr lang="en-US" dirty="0"/>
              <a:t>LT of an Impulse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47436" y="6252881"/>
            <a:ext cx="511834" cy="365125"/>
          </a:xfrm>
        </p:spPr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/>
              <p:nvPr/>
            </p:nvSpPr>
            <p:spPr>
              <a:xfrm>
                <a:off x="3040123" y="1435661"/>
                <a:ext cx="16850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23" y="1435661"/>
                <a:ext cx="1685094" cy="307777"/>
              </a:xfrm>
              <a:prstGeom prst="rect">
                <a:avLst/>
              </a:prstGeom>
              <a:blipFill>
                <a:blip r:embed="rId3"/>
                <a:stretch>
                  <a:fillRect l="-5263" r="-225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ED9EB7B-7DE5-4149-AC0C-5E0B8E806430}"/>
              </a:ext>
            </a:extLst>
          </p:cNvPr>
          <p:cNvSpPr txBox="1"/>
          <p:nvPr/>
        </p:nvSpPr>
        <p:spPr>
          <a:xfrm>
            <a:off x="573741" y="1389494"/>
            <a:ext cx="246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6686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83" y="348034"/>
                <a:ext cx="2018117" cy="599331"/>
              </a:xfrm>
              <a:prstGeom prst="rect">
                <a:avLst/>
              </a:prstGeom>
              <a:blipFill>
                <a:blip r:embed="rId5"/>
                <a:stretch>
                  <a:fillRect l="-10063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34EC4B1-082F-1440-803B-1A7E234175B9}"/>
              </a:ext>
            </a:extLst>
          </p:cNvPr>
          <p:cNvGrpSpPr/>
          <p:nvPr/>
        </p:nvGrpSpPr>
        <p:grpSpPr>
          <a:xfrm>
            <a:off x="811480" y="1878481"/>
            <a:ext cx="2407665" cy="1803241"/>
            <a:chOff x="811480" y="3590748"/>
            <a:chExt cx="2407665" cy="1803241"/>
          </a:xfrm>
        </p:grpSpPr>
        <p:pic>
          <p:nvPicPr>
            <p:cNvPr id="3078" name="Picture 6" descr="The impulse response of an example simple delay">
              <a:extLst>
                <a:ext uri="{FF2B5EF4-FFF2-40B4-BE49-F238E27FC236}">
                  <a16:creationId xmlns:a16="http://schemas.microsoft.com/office/drawing/2014/main" id="{3BDBCA2F-B209-5144-997F-7FF2EAF22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590748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/>
                <p:nvPr/>
              </p:nvSpPr>
              <p:spPr>
                <a:xfrm>
                  <a:off x="1093417" y="3751888"/>
                  <a:ext cx="4675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17" y="3751888"/>
                  <a:ext cx="4675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7159F2-6585-C846-9AF0-53AF2235CA82}"/>
                </a:ext>
              </a:extLst>
            </p:cNvPr>
            <p:cNvSpPr/>
            <p:nvPr/>
          </p:nvSpPr>
          <p:spPr>
            <a:xfrm>
              <a:off x="1560917" y="4186519"/>
              <a:ext cx="1658228" cy="1029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E7F5C77-B843-6344-826F-FE012765F075}"/>
              </a:ext>
            </a:extLst>
          </p:cNvPr>
          <p:cNvGrpSpPr/>
          <p:nvPr/>
        </p:nvGrpSpPr>
        <p:grpSpPr>
          <a:xfrm>
            <a:off x="811480" y="3812831"/>
            <a:ext cx="2407665" cy="1803241"/>
            <a:chOff x="811480" y="3812831"/>
            <a:chExt cx="2407665" cy="1803241"/>
          </a:xfrm>
        </p:grpSpPr>
        <p:pic>
          <p:nvPicPr>
            <p:cNvPr id="18" name="Picture 6" descr="The impulse response of an example simple delay">
              <a:extLst>
                <a:ext uri="{FF2B5EF4-FFF2-40B4-BE49-F238E27FC236}">
                  <a16:creationId xmlns:a16="http://schemas.microsoft.com/office/drawing/2014/main" id="{3D5E2603-937A-D94D-8ECD-7071EEFE6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812831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A97081-AA85-254D-8467-DD9D620C47D0}"/>
                    </a:ext>
                  </a:extLst>
                </p:cNvPr>
                <p:cNvSpPr/>
                <p:nvPr/>
              </p:nvSpPr>
              <p:spPr>
                <a:xfrm>
                  <a:off x="1420278" y="4107974"/>
                  <a:ext cx="9697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(0.8)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A97081-AA85-254D-8467-DD9D620C47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78" y="4107974"/>
                  <a:ext cx="96975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3F739A-4037-8D46-B50F-6BFAA3A1199D}"/>
                </a:ext>
              </a:extLst>
            </p:cNvPr>
            <p:cNvSpPr/>
            <p:nvPr/>
          </p:nvSpPr>
          <p:spPr>
            <a:xfrm>
              <a:off x="2341148" y="4947769"/>
              <a:ext cx="877997" cy="468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DA622-1345-DD44-ACFE-E2FEC710D0F1}"/>
                </a:ext>
              </a:extLst>
            </p:cNvPr>
            <p:cNvSpPr/>
            <p:nvPr/>
          </p:nvSpPr>
          <p:spPr>
            <a:xfrm>
              <a:off x="1027157" y="4134869"/>
              <a:ext cx="393121" cy="1309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6867C-A969-4446-A618-9F29AD0699CE}"/>
                  </a:ext>
                </a:extLst>
              </p:cNvPr>
              <p:cNvSpPr txBox="1"/>
              <p:nvPr/>
            </p:nvSpPr>
            <p:spPr>
              <a:xfrm>
                <a:off x="1199734" y="2562837"/>
                <a:ext cx="1265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6867C-A969-4446-A618-9F29AD069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34" y="2562837"/>
                <a:ext cx="1265560" cy="276999"/>
              </a:xfrm>
              <a:prstGeom prst="rect">
                <a:avLst/>
              </a:prstGeom>
              <a:blipFill>
                <a:blip r:embed="rId9"/>
                <a:stretch>
                  <a:fillRect l="-1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E6A7CE-B845-C64C-AE41-73491EC3E65B}"/>
                  </a:ext>
                </a:extLst>
              </p:cNvPr>
              <p:cNvSpPr txBox="1"/>
              <p:nvPr/>
            </p:nvSpPr>
            <p:spPr>
              <a:xfrm>
                <a:off x="1905153" y="4551423"/>
                <a:ext cx="18958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(0.8)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E6A7CE-B845-C64C-AE41-73491EC3E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153" y="4551423"/>
                <a:ext cx="1895881" cy="276999"/>
              </a:xfrm>
              <a:prstGeom prst="rect">
                <a:avLst/>
              </a:prstGeom>
              <a:blipFill>
                <a:blip r:embed="rId10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F8D36D-2BEC-6747-8464-427E8D59C6FF}"/>
                  </a:ext>
                </a:extLst>
              </p:cNvPr>
              <p:cNvSpPr txBox="1"/>
              <p:nvPr/>
            </p:nvSpPr>
            <p:spPr>
              <a:xfrm>
                <a:off x="4983589" y="1435661"/>
                <a:ext cx="16850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F8D36D-2BEC-6747-8464-427E8D59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589" y="1435661"/>
                <a:ext cx="1685094" cy="307777"/>
              </a:xfrm>
              <a:prstGeom prst="rect">
                <a:avLst/>
              </a:prstGeom>
              <a:blipFill>
                <a:blip r:embed="rId11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D469B-4940-C94E-AAB2-E4E4DBE079BB}"/>
                  </a:ext>
                </a:extLst>
              </p:cNvPr>
              <p:cNvSpPr txBox="1"/>
              <p:nvPr/>
            </p:nvSpPr>
            <p:spPr>
              <a:xfrm>
                <a:off x="6318486" y="1435661"/>
                <a:ext cx="453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D469B-4940-C94E-AAB2-E4E4DBE07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86" y="1435661"/>
                <a:ext cx="453414" cy="307777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6" descr="The impulse response of an example simple delay">
            <a:extLst>
              <a:ext uri="{FF2B5EF4-FFF2-40B4-BE49-F238E27FC236}">
                <a16:creationId xmlns:a16="http://schemas.microsoft.com/office/drawing/2014/main" id="{684314CE-92D2-6246-98C2-FFF76CB82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66" y="3818247"/>
            <a:ext cx="2407665" cy="18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57EC3C-F22E-B348-A32E-86B5D549C43A}"/>
                  </a:ext>
                </a:extLst>
              </p:cNvPr>
              <p:cNvSpPr txBox="1"/>
              <p:nvPr/>
            </p:nvSpPr>
            <p:spPr>
              <a:xfrm>
                <a:off x="5430086" y="3937682"/>
                <a:ext cx="29024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57EC3C-F22E-B348-A32E-86B5D549C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86" y="3937682"/>
                <a:ext cx="2902433" cy="276999"/>
              </a:xfrm>
              <a:prstGeom prst="rect">
                <a:avLst/>
              </a:prstGeom>
              <a:blipFill>
                <a:blip r:embed="rId13"/>
                <a:stretch>
                  <a:fillRect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63D0B01-9B56-BE40-96BC-5F71941C22BC}"/>
              </a:ext>
            </a:extLst>
          </p:cNvPr>
          <p:cNvSpPr/>
          <p:nvPr/>
        </p:nvSpPr>
        <p:spPr>
          <a:xfrm>
            <a:off x="6347814" y="4947768"/>
            <a:ext cx="877997" cy="468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24516-F7F0-624F-880B-7609D9B1EB26}"/>
              </a:ext>
            </a:extLst>
          </p:cNvPr>
          <p:cNvSpPr/>
          <p:nvPr/>
        </p:nvSpPr>
        <p:spPr>
          <a:xfrm>
            <a:off x="4910936" y="3606557"/>
            <a:ext cx="519151" cy="468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BA7CA-6800-F142-81C1-2C4AA3FA9BEE}"/>
              </a:ext>
            </a:extLst>
          </p:cNvPr>
          <p:cNvSpPr txBox="1"/>
          <p:nvPr/>
        </p:nvSpPr>
        <p:spPr>
          <a:xfrm>
            <a:off x="1594872" y="5882894"/>
            <a:ext cx="5952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Signals and systems can be described using combinations of more Laplace Transforms.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4BEF4D-6BF7-D346-98D2-CCDF5C149C11}"/>
                  </a:ext>
                </a:extLst>
              </p:cNvPr>
              <p:cNvSpPr/>
              <p:nvPr/>
            </p:nvSpPr>
            <p:spPr>
              <a:xfrm>
                <a:off x="4063578" y="4329587"/>
                <a:ext cx="6832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4BEF4D-6BF7-D346-98D2-CCDF5C149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78" y="4329587"/>
                <a:ext cx="683200" cy="369332"/>
              </a:xfrm>
              <a:prstGeom prst="rect">
                <a:avLst/>
              </a:prstGeom>
              <a:blipFill>
                <a:blip r:embed="rId1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EB5A9-553F-3F44-9896-E0B4FBB3721A}"/>
                  </a:ext>
                </a:extLst>
              </p:cNvPr>
              <p:cNvSpPr txBox="1"/>
              <p:nvPr/>
            </p:nvSpPr>
            <p:spPr>
              <a:xfrm>
                <a:off x="5924857" y="2131340"/>
                <a:ext cx="283904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EB5A9-553F-3F44-9896-E0B4FBB37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857" y="2131340"/>
                <a:ext cx="2839047" cy="599331"/>
              </a:xfrm>
              <a:prstGeom prst="rect">
                <a:avLst/>
              </a:prstGeom>
              <a:blipFill>
                <a:blip r:embed="rId15"/>
                <a:stretch>
                  <a:fillRect l="-6667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43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3" grpId="0"/>
      <p:bldP spid="25" grpId="0"/>
      <p:bldP spid="36" grpId="0"/>
      <p:bldP spid="38" grpId="0"/>
      <p:bldP spid="6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195762</TotalTime>
  <Words>1702</Words>
  <Application>Microsoft Macintosh PowerPoint</Application>
  <PresentationFormat>On-screen Show (4:3)</PresentationFormat>
  <Paragraphs>410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7-8: Laplace Transform Theory  </vt:lpstr>
      <vt:lpstr>Agenda</vt:lpstr>
      <vt:lpstr>The ”System” Abstraction</vt:lpstr>
      <vt:lpstr>System Abstraction for Reaction Networks</vt:lpstr>
      <vt:lpstr>Operation of Linear Time Invariant (LTI) System</vt:lpstr>
      <vt:lpstr>We Describe Signals and Systems Using Laplace Transforms</vt:lpstr>
      <vt:lpstr>LT Definition</vt:lpstr>
      <vt:lpstr>Impulse Signal</vt:lpstr>
      <vt:lpstr>LT of an Impulse</vt:lpstr>
      <vt:lpstr>More Laplace Transforms</vt:lpstr>
      <vt:lpstr>Transfer Function</vt:lpstr>
      <vt:lpstr>An Important Property of L.T.s</vt:lpstr>
      <vt:lpstr>The Poles of a System</vt:lpstr>
      <vt:lpstr>Why Poles?</vt:lpstr>
      <vt:lpstr>Impulse Response (IR) of a System</vt:lpstr>
      <vt:lpstr>Step Response of a System (DC Gain)</vt:lpstr>
      <vt:lpstr>Interpreting DC Gain</vt:lpstr>
      <vt:lpstr>Workflow for System Analysis</vt:lpstr>
      <vt:lpstr>Transfer Functions for Reaction Networks</vt:lpstr>
      <vt:lpstr>A Second Example</vt:lpstr>
      <vt:lpstr>Poles of the System</vt:lpstr>
      <vt:lpstr>Impulse Response</vt:lpstr>
      <vt:lpstr>DC Gain (Step Response)</vt:lpstr>
      <vt:lpstr>What You Need to Know</vt:lpstr>
      <vt:lpstr>BACKUP</vt:lpstr>
      <vt:lpstr>Inverse of a Laplace Function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3013</cp:revision>
  <dcterms:created xsi:type="dcterms:W3CDTF">2008-11-04T22:35:39Z</dcterms:created>
  <dcterms:modified xsi:type="dcterms:W3CDTF">2022-04-20T15:39:23Z</dcterms:modified>
</cp:coreProperties>
</file>