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29" r:id="rId3"/>
    <p:sldId id="540" r:id="rId4"/>
    <p:sldId id="484" r:id="rId5"/>
    <p:sldId id="533" r:id="rId6"/>
    <p:sldId id="534" r:id="rId7"/>
    <p:sldId id="536" r:id="rId8"/>
    <p:sldId id="537" r:id="rId9"/>
    <p:sldId id="531" r:id="rId10"/>
    <p:sldId id="535" r:id="rId11"/>
    <p:sldId id="539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7"/>
    <p:restoredTop sz="86407"/>
  </p:normalViewPr>
  <p:slideViewPr>
    <p:cSldViewPr snapToGrid="0" snapToObjects="1">
      <p:cViewPr>
        <p:scale>
          <a:sx n="146" d="100"/>
          <a:sy n="146" d="100"/>
        </p:scale>
        <p:origin x="9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J4 is not mass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731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8669"/>
            <a:ext cx="8229600" cy="47949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98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2" Type="http://schemas.openxmlformats.org/officeDocument/2006/relationships/image" Target="../media/image9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3.png"/><Relationship Id="rId10" Type="http://schemas.openxmlformats.org/officeDocument/2006/relationships/image" Target="../media/image1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47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21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Linearizing Reaction Networks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Linearization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028482" cy="1530712"/>
            <a:chOff x="288525" y="2623566"/>
            <a:chExt cx="3028482" cy="15307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19623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blipFill>
                  <a:blip r:embed="rId2"/>
                  <a:stretch>
                    <a:fillRect l="-8108" t="-14286" r="-540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blipFill>
                  <a:blip r:embed="rId3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blipFill>
                  <a:blip r:embed="rId4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blipFill>
                  <a:blip r:embed="rId5"/>
                  <a:stretch>
                    <a:fillRect r="-52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1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676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/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blipFill>
                <a:blip r:embed="rId8"/>
                <a:stretch>
                  <a:fillRect l="-2778" t="-312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353584" y="3734800"/>
                <a:ext cx="2583592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4" y="3734800"/>
                <a:ext cx="2583592" cy="682687"/>
              </a:xfrm>
              <a:prstGeom prst="rect">
                <a:avLst/>
              </a:prstGeom>
              <a:blipFill>
                <a:blip r:embed="rId9"/>
                <a:stretch>
                  <a:fillRect t="-127778" b="-20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BE10D8-B18A-8A44-8723-5BB9E2E633FB}"/>
              </a:ext>
            </a:extLst>
          </p:cNvPr>
          <p:cNvGrpSpPr/>
          <p:nvPr/>
        </p:nvGrpSpPr>
        <p:grpSpPr>
          <a:xfrm>
            <a:off x="6044426" y="879624"/>
            <a:ext cx="2492990" cy="1533147"/>
            <a:chOff x="4915641" y="1280556"/>
            <a:chExt cx="3352800" cy="2222500"/>
          </a:xfrm>
        </p:grpSpPr>
        <p:pic>
          <p:nvPicPr>
            <p:cNvPr id="47" name="Picture 46" descr="Chart, line chart&#10;&#10;Description automatically generated">
              <a:extLst>
                <a:ext uri="{FF2B5EF4-FFF2-40B4-BE49-F238E27FC236}">
                  <a16:creationId xmlns:a16="http://schemas.microsoft.com/office/drawing/2014/main" id="{5CCA9A6C-76D6-6F47-9C6F-821F6C67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5641" y="1280556"/>
              <a:ext cx="3352800" cy="22225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78E2C8-4EB9-6A4D-B5B6-0328917B95EC}"/>
                </a:ext>
              </a:extLst>
            </p:cNvPr>
            <p:cNvSpPr/>
            <p:nvPr/>
          </p:nvSpPr>
          <p:spPr>
            <a:xfrm>
              <a:off x="5791203" y="3234316"/>
              <a:ext cx="97654" cy="976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290047-FE3B-BD48-9D58-5B4E87F50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1998" y="1309688"/>
              <a:ext cx="0" cy="1895285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blipFill>
                <a:blip r:embed="rId11"/>
                <a:stretch>
                  <a:fillRect l="-383"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E3AE0-AF3A-EE44-B6DD-5B34B0CB592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645380" y="4417487"/>
            <a:ext cx="1671823" cy="57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25128A-A813-3C40-81C6-047EE72B8EE1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303254" y="4421346"/>
            <a:ext cx="1112183" cy="577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/>
              <p:nvPr/>
            </p:nvSpPr>
            <p:spPr>
              <a:xfrm>
                <a:off x="1502544" y="2594677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44" y="2594677"/>
                <a:ext cx="1107867" cy="992708"/>
              </a:xfrm>
              <a:prstGeom prst="rect">
                <a:avLst/>
              </a:prstGeom>
              <a:blipFill>
                <a:blip r:embed="rId1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/>
              <p:nvPr/>
            </p:nvSpPr>
            <p:spPr>
              <a:xfrm>
                <a:off x="6044426" y="4574499"/>
                <a:ext cx="1199046" cy="623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26" y="4574499"/>
                <a:ext cx="1199046" cy="623825"/>
              </a:xfrm>
              <a:prstGeom prst="rect">
                <a:avLst/>
              </a:prstGeom>
              <a:blipFill>
                <a:blip r:embed="rId13"/>
                <a:stretch>
                  <a:fillRect t="-126000" r="-36842" b="-19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/>
              <p:nvPr/>
            </p:nvSpPr>
            <p:spPr>
              <a:xfrm>
                <a:off x="6150121" y="4122336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121" y="4122336"/>
                <a:ext cx="926344" cy="326949"/>
              </a:xfrm>
              <a:prstGeom prst="rect">
                <a:avLst/>
              </a:prstGeom>
              <a:blipFill>
                <a:blip r:embed="rId14"/>
                <a:stretch>
                  <a:fillRect l="-5405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7F013AB-84BE-A541-9B17-E64DEF88BF2D}"/>
              </a:ext>
            </a:extLst>
          </p:cNvPr>
          <p:cNvSpPr txBox="1"/>
          <p:nvPr/>
        </p:nvSpPr>
        <p:spPr>
          <a:xfrm>
            <a:off x="6024795" y="3732902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0FB6D0-B190-B34C-A7DF-D4E0B502BA69}"/>
                  </a:ext>
                </a:extLst>
              </p:cNvPr>
              <p:cNvSpPr/>
              <p:nvPr/>
            </p:nvSpPr>
            <p:spPr>
              <a:xfrm>
                <a:off x="3683281" y="3738659"/>
                <a:ext cx="1464312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̃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0FB6D0-B190-B34C-A7DF-D4E0B502B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81" y="3738659"/>
                <a:ext cx="1464312" cy="682687"/>
              </a:xfrm>
              <a:prstGeom prst="rect">
                <a:avLst/>
              </a:prstGeom>
              <a:blipFill>
                <a:blip r:embed="rId15"/>
                <a:stretch>
                  <a:fillRect t="-127778" r="-21368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05182-E0D2-074E-8AC7-1048775ACEBD}"/>
                  </a:ext>
                </a:extLst>
              </p:cNvPr>
              <p:cNvSpPr/>
              <p:nvPr/>
            </p:nvSpPr>
            <p:spPr>
              <a:xfrm>
                <a:off x="2829287" y="5892960"/>
                <a:ext cx="274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Remember: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05182-E0D2-074E-8AC7-1048775A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87" y="5892960"/>
                <a:ext cx="2749471" cy="400110"/>
              </a:xfrm>
              <a:prstGeom prst="rect">
                <a:avLst/>
              </a:prstGeom>
              <a:blipFill>
                <a:blip r:embed="rId16"/>
                <a:stretch>
                  <a:fillRect l="-2294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B1E7464-B7F3-774C-B127-07C03DBCE5B1}"/>
              </a:ext>
            </a:extLst>
          </p:cNvPr>
          <p:cNvSpPr txBox="1"/>
          <p:nvPr/>
        </p:nvSpPr>
        <p:spPr>
          <a:xfrm>
            <a:off x="2663982" y="4903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Jacobian</a:t>
            </a:r>
          </a:p>
        </p:txBody>
      </p:sp>
    </p:spTree>
    <p:extLst>
      <p:ext uri="{BB962C8B-B14F-4D97-AF65-F5344CB8AC3E}">
        <p14:creationId xmlns:p14="http://schemas.microsoft.com/office/powerpoint/2010/main" val="14255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/>
      <p:bldP spid="54" grpId="0"/>
      <p:bldP spid="58" grpId="0"/>
      <p:bldP spid="23" grpId="0"/>
      <p:bldP spid="30" grpId="0"/>
      <p:bldP spid="62" grpId="0" animBg="1"/>
      <p:bldP spid="65" grpId="0"/>
      <p:bldP spid="66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3690851" cy="838200"/>
          </a:xfrm>
        </p:spPr>
        <p:txBody>
          <a:bodyPr/>
          <a:lstStyle/>
          <a:p>
            <a:r>
              <a:rPr lang="en-US" dirty="0"/>
              <a:t>Calculate Jacobian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3565" y="6227520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675506" y="1896791"/>
                <a:ext cx="1599862" cy="682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" y="1896791"/>
                <a:ext cx="1599862" cy="682816"/>
              </a:xfrm>
              <a:prstGeom prst="rect">
                <a:avLst/>
              </a:prstGeom>
              <a:blipFill>
                <a:blip r:embed="rId2"/>
                <a:stretch>
                  <a:fillRect t="-125455" r="-30709" b="-19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blipFill>
                <a:blip r:embed="rId3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6579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923" r="-117308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923" r="-92126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923" r="-2632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176667" r="-480851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76667" r="-117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76667" r="-9212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76667" r="-263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276667" r="-48085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276667" r="-11730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276667" r="-9212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276667" r="-263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376667" r="-48085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376667" r="-1173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376667" r="-921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376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/>
              <p:nvPr/>
            </p:nvSpPr>
            <p:spPr>
              <a:xfrm>
                <a:off x="473476" y="3949673"/>
                <a:ext cx="1058560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6" y="3949673"/>
                <a:ext cx="1058560" cy="682687"/>
              </a:xfrm>
              <a:prstGeom prst="rect">
                <a:avLst/>
              </a:prstGeom>
              <a:blipFill>
                <a:blip r:embed="rId5"/>
                <a:stretch>
                  <a:fillRect l="-35714" t="-127778" r="-23810" b="-20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/>
              <p:nvPr/>
            </p:nvSpPr>
            <p:spPr>
              <a:xfrm>
                <a:off x="7409568" y="1705542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68" y="1705542"/>
                <a:ext cx="1107867" cy="992708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D0F66ED-CC76-5F41-937F-D3B7D2A35422}"/>
              </a:ext>
            </a:extLst>
          </p:cNvPr>
          <p:cNvSpPr/>
          <p:nvPr/>
        </p:nvSpPr>
        <p:spPr>
          <a:xfrm>
            <a:off x="4901622" y="29933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B554E-08B1-3847-9EFE-E5BDFEC354D4}"/>
              </a:ext>
            </a:extLst>
          </p:cNvPr>
          <p:cNvSpPr/>
          <p:nvPr/>
        </p:nvSpPr>
        <p:spPr>
          <a:xfrm>
            <a:off x="3078202" y="3970495"/>
            <a:ext cx="2609366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AB39A-5EBD-4C47-9579-97227FBE2D80}"/>
              </a:ext>
            </a:extLst>
          </p:cNvPr>
          <p:cNvSpPr/>
          <p:nvPr/>
        </p:nvSpPr>
        <p:spPr>
          <a:xfrm>
            <a:off x="5687567" y="3955379"/>
            <a:ext cx="159334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266D1-37C5-F94A-9DC8-48E03BFD35DF}"/>
              </a:ext>
            </a:extLst>
          </p:cNvPr>
          <p:cNvSpPr/>
          <p:nvPr/>
        </p:nvSpPr>
        <p:spPr>
          <a:xfrm>
            <a:off x="7280908" y="3970495"/>
            <a:ext cx="145116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5CCA3-9B16-6044-890D-A7D7E543CD7B}"/>
              </a:ext>
            </a:extLst>
          </p:cNvPr>
          <p:cNvSpPr/>
          <p:nvPr/>
        </p:nvSpPr>
        <p:spPr>
          <a:xfrm>
            <a:off x="3078201" y="4361153"/>
            <a:ext cx="5653867" cy="745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/>
              <p:nvPr/>
            </p:nvSpPr>
            <p:spPr>
              <a:xfrm>
                <a:off x="3524204" y="6059101"/>
                <a:ext cx="1278170" cy="658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04" y="6059101"/>
                <a:ext cx="1278170" cy="658194"/>
              </a:xfrm>
              <a:prstGeom prst="rect">
                <a:avLst/>
              </a:prstGeom>
              <a:blipFill>
                <a:blip r:embed="rId7"/>
                <a:stretch>
                  <a:fillRect t="-121154" r="-28431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/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blipFill>
                <a:blip r:embed="rId8"/>
                <a:stretch>
                  <a:fillRect l="-4054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90E6CC4-3F4F-FB45-B3BE-0C594F7E16CF}"/>
              </a:ext>
            </a:extLst>
          </p:cNvPr>
          <p:cNvSpPr txBox="1"/>
          <p:nvPr/>
        </p:nvSpPr>
        <p:spPr>
          <a:xfrm>
            <a:off x="3504573" y="5217504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309957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18" grpId="0"/>
      <p:bldP spid="28" grpId="0"/>
      <p:bldP spid="2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298-77C2-EA4A-877B-09A8F2B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D25-F661-DE48-9A7C-D77396D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3" y="1148669"/>
            <a:ext cx="4661187" cy="37695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k1 =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k2 = 1.5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k3 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k4 = 0.5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 =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AC4A-D159-0A48-AA0A-ECE2A9837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DF7-81F7-F545-895C-F6719CBA13EC}"/>
              </a:ext>
            </a:extLst>
          </p:cNvPr>
          <p:cNvSpPr txBox="1"/>
          <p:nvPr/>
        </p:nvSpPr>
        <p:spPr>
          <a:xfrm>
            <a:off x="4964513" y="1175303"/>
            <a:ext cx="209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Variables: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E044-C669-AB47-B3E4-E58F392FDD84}"/>
              </a:ext>
            </a:extLst>
          </p:cNvPr>
          <p:cNvSpPr txBox="1"/>
          <p:nvPr/>
        </p:nvSpPr>
        <p:spPr>
          <a:xfrm>
            <a:off x="4951190" y="19187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/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blipFill>
                <a:blip r:embed="rId3"/>
                <a:stretch>
                  <a:fillRect l="-3797" r="-126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/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blipFill>
                <a:blip r:embed="rId4"/>
                <a:stretch>
                  <a:fillRect l="-8696" t="-11538" r="-217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/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blipFill>
                <a:blip r:embed="rId5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/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blipFill>
                <a:blip r:embed="rId6"/>
                <a:stretch>
                  <a:fillRect l="-6383" t="-15385" r="-2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/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/>
              <p:nvPr/>
            </p:nvSpPr>
            <p:spPr>
              <a:xfrm>
                <a:off x="5671891" y="4730567"/>
                <a:ext cx="26663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730567"/>
                <a:ext cx="2666307" cy="307777"/>
              </a:xfrm>
              <a:prstGeom prst="rect">
                <a:avLst/>
              </a:prstGeom>
              <a:blipFill>
                <a:blip r:embed="rId8"/>
                <a:stretch>
                  <a:fillRect l="-142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AF7FE06-D0B6-014F-8ACB-0CDFF7BFE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3831" y="4436403"/>
            <a:ext cx="33528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/>
              <p:nvPr/>
            </p:nvSpPr>
            <p:spPr>
              <a:xfrm>
                <a:off x="5725159" y="5100649"/>
                <a:ext cx="30341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(3)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59" y="5100649"/>
                <a:ext cx="3034164" cy="307777"/>
              </a:xfrm>
              <a:prstGeom prst="rect">
                <a:avLst/>
              </a:prstGeom>
              <a:blipFill>
                <a:blip r:embed="rId10"/>
                <a:stretch>
                  <a:fillRect l="-208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/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blipFill>
                <a:blip r:embed="rId11"/>
                <a:stretch>
                  <a:fillRect l="-8696" t="-16000" r="-43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/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blipFill>
                <a:blip r:embed="rId12"/>
                <a:stretch>
                  <a:fillRect l="-8696" t="-11111" r="-4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/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blipFill>
                <a:blip r:embed="rId13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/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blipFill>
                <a:blip r:embed="rId14"/>
                <a:stretch>
                  <a:fillRect l="-3084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/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blipFill>
                <a:blip r:embed="rId15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E523C5-CAD7-9142-AAA7-9E9D3790C10B}"/>
              </a:ext>
            </a:extLst>
          </p:cNvPr>
          <p:cNvSpPr txBox="1"/>
          <p:nvPr/>
        </p:nvSpPr>
        <p:spPr>
          <a:xfrm>
            <a:off x="5034400" y="4026257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Substitute reaction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/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blipFill>
                <a:blip r:embed="rId16"/>
                <a:stretch>
                  <a:fillRect l="-3030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/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blipFill>
                <a:blip r:embed="rId17"/>
                <a:stretch>
                  <a:fillRect l="-2193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/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/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  <a:blipFill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/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  <a:blipFill>
                <a:blip r:embed="rId20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/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  <a:blipFill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4F9-2BC1-274D-895E-E72EC095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BB20-7897-E74B-AEAD-E8946DF0A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B72F5A-ADCC-2E47-B6BE-2CA166130CCA}"/>
                  </a:ext>
                </a:extLst>
              </p:cNvPr>
              <p:cNvSpPr/>
              <p:nvPr/>
            </p:nvSpPr>
            <p:spPr>
              <a:xfrm>
                <a:off x="462852" y="2953146"/>
                <a:ext cx="82239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Choose an operating point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and calculate nominal values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B72F5A-ADCC-2E47-B6BE-2CA166130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2" y="2953146"/>
                <a:ext cx="8223947" cy="369332"/>
              </a:xfrm>
              <a:prstGeom prst="rect">
                <a:avLst/>
              </a:prstGeom>
              <a:blipFill>
                <a:blip r:embed="rId2"/>
                <a:stretch>
                  <a:fillRect l="-61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EF35D8F-73BB-7B47-8684-B256AB2FA82A}"/>
              </a:ext>
            </a:extLst>
          </p:cNvPr>
          <p:cNvGrpSpPr/>
          <p:nvPr/>
        </p:nvGrpSpPr>
        <p:grpSpPr>
          <a:xfrm>
            <a:off x="5531193" y="1005405"/>
            <a:ext cx="2507803" cy="1571534"/>
            <a:chOff x="984334" y="1206500"/>
            <a:chExt cx="3352800" cy="2222500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24C493DD-4527-0F46-A28B-C641DF2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334" y="1206500"/>
              <a:ext cx="3352800" cy="222250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65BA64-BB94-3D4D-AF25-595BA6842540}"/>
                </a:ext>
              </a:extLst>
            </p:cNvPr>
            <p:cNvSpPr/>
            <p:nvPr/>
          </p:nvSpPr>
          <p:spPr>
            <a:xfrm>
              <a:off x="1313892" y="3178203"/>
              <a:ext cx="97654" cy="9765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8B4740-13CC-A64A-8F08-2F84D6BFEC4A}"/>
                </a:ext>
              </a:extLst>
            </p:cNvPr>
            <p:cNvSpPr/>
            <p:nvPr/>
          </p:nvSpPr>
          <p:spPr>
            <a:xfrm>
              <a:off x="1858384" y="3181048"/>
              <a:ext cx="97654" cy="976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1F2798-FC99-934A-8048-EA014E37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6228" y="1300064"/>
              <a:ext cx="0" cy="1895285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149444-2943-9E46-BF84-22205D08E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169" y="1235352"/>
              <a:ext cx="0" cy="1988107"/>
            </a:xfrm>
            <a:prstGeom prst="line">
              <a:avLst/>
            </a:prstGeom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012116-5663-244B-8E79-028C91E84CFC}"/>
                  </a:ext>
                </a:extLst>
              </p:cNvPr>
              <p:cNvSpPr/>
              <p:nvPr/>
            </p:nvSpPr>
            <p:spPr>
              <a:xfrm>
                <a:off x="457200" y="3584730"/>
                <a:ext cx="5862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2. Calculate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the Jacobian of the system equations.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012116-5663-244B-8E79-028C91E84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4730"/>
                <a:ext cx="5862502" cy="369332"/>
              </a:xfrm>
              <a:prstGeom prst="rect">
                <a:avLst/>
              </a:prstGeom>
              <a:blipFill>
                <a:blip r:embed="rId4"/>
                <a:stretch>
                  <a:fillRect l="-86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229544-D72B-984C-8075-4C8567159FB3}"/>
                  </a:ext>
                </a:extLst>
              </p:cNvPr>
              <p:cNvSpPr/>
              <p:nvPr/>
            </p:nvSpPr>
            <p:spPr>
              <a:xfrm>
                <a:off x="457200" y="4243861"/>
                <a:ext cx="3387530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3. Solve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obtain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229544-D72B-984C-8075-4C856715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43861"/>
                <a:ext cx="3387530" cy="386452"/>
              </a:xfrm>
              <a:prstGeom prst="rect">
                <a:avLst/>
              </a:prstGeom>
              <a:blipFill>
                <a:blip r:embed="rId5"/>
                <a:stretch>
                  <a:fillRect l="-1498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D2E79B-02DB-A249-A2BA-902A5CB6906E}"/>
                  </a:ext>
                </a:extLst>
              </p:cNvPr>
              <p:cNvSpPr/>
              <p:nvPr/>
            </p:nvSpPr>
            <p:spPr>
              <a:xfrm>
                <a:off x="457200" y="5024158"/>
                <a:ext cx="2056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D2E79B-02DB-A249-A2BA-902A5CB69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4158"/>
                <a:ext cx="2056269" cy="369332"/>
              </a:xfrm>
              <a:prstGeom prst="rect">
                <a:avLst/>
              </a:prstGeom>
              <a:blipFill>
                <a:blip r:embed="rId6"/>
                <a:stretch>
                  <a:fillRect l="-2469" t="-6667" r="-18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7147649-430B-FD46-B629-018E049771DB}"/>
              </a:ext>
            </a:extLst>
          </p:cNvPr>
          <p:cNvSpPr/>
          <p:nvPr/>
        </p:nvSpPr>
        <p:spPr>
          <a:xfrm>
            <a:off x="459210" y="10328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equations in matrix form</a:t>
            </a:r>
          </a:p>
          <a:p>
            <a:r>
              <a:rPr lang="en-US" dirty="0"/>
              <a:t>Operating point</a:t>
            </a:r>
          </a:p>
          <a:p>
            <a:r>
              <a:rPr lang="en-US" dirty="0"/>
              <a:t>Linearization of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44946-A7DD-3D4D-AF6E-9373ADC4E7D4}"/>
              </a:ext>
            </a:extLst>
          </p:cNvPr>
          <p:cNvGrpSpPr/>
          <p:nvPr/>
        </p:nvGrpSpPr>
        <p:grpSpPr>
          <a:xfrm>
            <a:off x="288525" y="2623566"/>
            <a:ext cx="3940172" cy="3546245"/>
            <a:chOff x="4855391" y="1918715"/>
            <a:chExt cx="3940172" cy="354624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4855391" y="1918715"/>
              <a:ext cx="249299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5385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9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5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/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blipFill>
                  <a:blip r:embed="rId8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/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blipFill>
                  <a:blip r:embed="rId9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/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blipFill>
                  <a:blip r:embed="rId10"/>
                  <a:stretch>
                    <a:fillRect l="-8696" t="-11538" r="-217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/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32" t="-3846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/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b="1" dirty="0"/>
                    <a:t>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D3D4B-141B-0944-990A-0E66A877D142}"/>
                </a:ext>
              </a:extLst>
            </p:cNvPr>
            <p:cNvSpPr txBox="1"/>
            <p:nvPr/>
          </p:nvSpPr>
          <p:spPr>
            <a:xfrm>
              <a:off x="4938601" y="4026257"/>
              <a:ext cx="286649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Substitute reaction kinetics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/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86" t="-4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/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620" t="-8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A256E-6F46-AF46-8CF6-CED757F0AAEC}"/>
              </a:ext>
            </a:extLst>
          </p:cNvPr>
          <p:cNvSpPr/>
          <p:nvPr/>
        </p:nvSpPr>
        <p:spPr>
          <a:xfrm>
            <a:off x="409764" y="108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4981764" y="2545514"/>
            <a:ext cx="3249029" cy="1794596"/>
            <a:chOff x="4981764" y="2545514"/>
            <a:chExt cx="3249029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3249029" cy="1287166"/>
              <a:chOff x="5040914" y="1514211"/>
              <a:chExt cx="3249029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695" r="-1449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2AC3A2-CE84-DA42-8680-09AB57001558}"/>
                  </a:ext>
                </a:extLst>
              </p:cNvPr>
              <p:cNvSpPr/>
              <p:nvPr/>
            </p:nvSpPr>
            <p:spPr>
              <a:xfrm>
                <a:off x="5797462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16270B-4B06-9C49-B6E6-2F1A6C67DB5F}"/>
                  </a:ext>
                </a:extLst>
              </p:cNvPr>
              <p:cNvSpPr/>
              <p:nvPr/>
            </p:nvSpPr>
            <p:spPr>
              <a:xfrm>
                <a:off x="6287214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4DA5FD-0BFB-9248-88B8-A7940D5EC3D8}"/>
                  </a:ext>
                </a:extLst>
              </p:cNvPr>
              <p:cNvSpPr/>
              <p:nvPr/>
            </p:nvSpPr>
            <p:spPr>
              <a:xfrm>
                <a:off x="6782289" y="1516553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4FC846-9E31-4D4B-88A6-1D79E55FC2DF}"/>
                  </a:ext>
                </a:extLst>
              </p:cNvPr>
              <p:cNvSpPr/>
              <p:nvPr/>
            </p:nvSpPr>
            <p:spPr>
              <a:xfrm>
                <a:off x="7341678" y="1519409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J4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5247574" y="4613723"/>
            <a:ext cx="2049217" cy="1735735"/>
            <a:chOff x="5247574" y="4613723"/>
            <a:chExt cx="2049217" cy="17357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blipFill>
                  <a:blip r:embed="rId19"/>
                  <a:stretch>
                    <a:fillRect r="-1852" b="-4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Equations in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862819"/>
            <a:ext cx="2983221" cy="1705818"/>
            <a:chOff x="4981764" y="2634292"/>
            <a:chExt cx="2983221" cy="17058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634292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434397"/>
              <a:ext cx="2773707" cy="905713"/>
              <a:chOff x="5040914" y="1895664"/>
              <a:chExt cx="2773707" cy="9057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79902"/>
            <a:ext cx="1616086" cy="1620585"/>
            <a:chOff x="5247574" y="4666991"/>
            <a:chExt cx="1616086" cy="16205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66991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2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85945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17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18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19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502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/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/>
                  <a:t>v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blipFill>
                <a:blip r:embed="rId20"/>
                <a:stretch>
                  <a:fillRect l="-7609" t="-25714" r="-17391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/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/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22508FDB-226D-B444-A387-DDF0FC460E63}"/>
              </a:ext>
            </a:extLst>
          </p:cNvPr>
          <p:cNvSpPr/>
          <p:nvPr/>
        </p:nvSpPr>
        <p:spPr>
          <a:xfrm>
            <a:off x="7380691" y="26051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36D194-7744-6947-886E-2D8DD9AEF2AC}"/>
              </a:ext>
            </a:extLst>
          </p:cNvPr>
          <p:cNvSpPr/>
          <p:nvPr/>
        </p:nvSpPr>
        <p:spPr>
          <a:xfrm>
            <a:off x="3822421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F3087C-D49F-EC46-ACCD-8F0E1E292C26}"/>
              </a:ext>
            </a:extLst>
          </p:cNvPr>
          <p:cNvSpPr/>
          <p:nvPr/>
        </p:nvSpPr>
        <p:spPr>
          <a:xfrm>
            <a:off x="4312173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132D8C-9261-404F-B4F1-FF96DBE52813}"/>
              </a:ext>
            </a:extLst>
          </p:cNvPr>
          <p:cNvSpPr/>
          <p:nvPr/>
        </p:nvSpPr>
        <p:spPr>
          <a:xfrm>
            <a:off x="4807248" y="3333964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FA70DB-E431-A44B-A674-9941CBB6EEC0}"/>
              </a:ext>
            </a:extLst>
          </p:cNvPr>
          <p:cNvSpPr/>
          <p:nvPr/>
        </p:nvSpPr>
        <p:spPr>
          <a:xfrm>
            <a:off x="5366637" y="3336820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3888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  <p:bldP spid="54" grpId="0"/>
      <p:bldP spid="55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63D-F72D-694F-BE16-2D8AB763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DEEA6-CFD5-8B44-BFB5-8E6AE559F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736FEC-C0FD-0A43-938C-1DCD5EB8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4" y="1206500"/>
            <a:ext cx="33528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225FA-A396-464D-A59D-59AFD5870510}"/>
              </a:ext>
            </a:extLst>
          </p:cNvPr>
          <p:cNvSpPr txBox="1"/>
          <p:nvPr/>
        </p:nvSpPr>
        <p:spPr>
          <a:xfrm>
            <a:off x="287192" y="4570350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operating point is the values of state variables at which the system is evaluated.</a:t>
            </a:r>
          </a:p>
          <a:p>
            <a:r>
              <a:rPr lang="en-US" dirty="0"/>
              <a:t>This is often indicated by the time evolution of the system.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3B5FE-39E7-E84A-AD19-4E6DB81BE395}"/>
              </a:ext>
            </a:extLst>
          </p:cNvPr>
          <p:cNvSpPr/>
          <p:nvPr/>
        </p:nvSpPr>
        <p:spPr>
          <a:xfrm>
            <a:off x="1313892" y="3178203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0E31D3-1735-784A-88ED-75B983048FD7}"/>
              </a:ext>
            </a:extLst>
          </p:cNvPr>
          <p:cNvSpPr/>
          <p:nvPr/>
        </p:nvSpPr>
        <p:spPr>
          <a:xfrm>
            <a:off x="4617865" y="1137698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/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E571F35-D0C7-8447-B656-4B575B807728}"/>
              </a:ext>
            </a:extLst>
          </p:cNvPr>
          <p:cNvSpPr/>
          <p:nvPr/>
        </p:nvSpPr>
        <p:spPr>
          <a:xfrm>
            <a:off x="1858384" y="3181048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3A23D0-0BFC-DC48-80A8-2A718E8EE8CB}"/>
              </a:ext>
            </a:extLst>
          </p:cNvPr>
          <p:cNvSpPr/>
          <p:nvPr/>
        </p:nvSpPr>
        <p:spPr>
          <a:xfrm>
            <a:off x="4647456" y="1442502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/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6A88B-F903-1448-BECC-A57566364F17}"/>
              </a:ext>
            </a:extLst>
          </p:cNvPr>
          <p:cNvCxnSpPr>
            <a:cxnSpLocks/>
          </p:cNvCxnSpPr>
          <p:nvPr/>
        </p:nvCxnSpPr>
        <p:spPr>
          <a:xfrm flipV="1">
            <a:off x="1906228" y="1300064"/>
            <a:ext cx="0" cy="1895285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D87E8-4164-4B42-A715-CBD0ED5C544A}"/>
              </a:ext>
            </a:extLst>
          </p:cNvPr>
          <p:cNvCxnSpPr>
            <a:cxnSpLocks/>
          </p:cNvCxnSpPr>
          <p:nvPr/>
        </p:nvCxnSpPr>
        <p:spPr>
          <a:xfrm flipV="1">
            <a:off x="1366169" y="1235352"/>
            <a:ext cx="0" cy="1988107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/>
              <p:nvPr/>
            </p:nvSpPr>
            <p:spPr>
              <a:xfrm>
                <a:off x="1417479" y="3702486"/>
                <a:ext cx="738747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overbar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used to indicate the value at an operating point.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79" y="3702486"/>
                <a:ext cx="7387472" cy="369909"/>
              </a:xfrm>
              <a:prstGeom prst="rect">
                <a:avLst/>
              </a:prstGeom>
              <a:blipFill>
                <a:blip r:embed="rId5"/>
                <a:stretch>
                  <a:fillRect l="-686" t="-6667" r="-1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DC659E-2FDC-284F-8FBD-A092D09CBC1F}"/>
                  </a:ext>
                </a:extLst>
              </p:cNvPr>
              <p:cNvSpPr/>
              <p:nvPr/>
            </p:nvSpPr>
            <p:spPr>
              <a:xfrm>
                <a:off x="4891219" y="1837973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DC659E-2FDC-284F-8FBD-A092D09CB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19" y="1837973"/>
                <a:ext cx="1107867" cy="992708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F69A47-97BF-5841-A746-E65F2ADF1F62}"/>
                  </a:ext>
                </a:extLst>
              </p:cNvPr>
              <p:cNvSpPr/>
              <p:nvPr/>
            </p:nvSpPr>
            <p:spPr>
              <a:xfrm>
                <a:off x="1906228" y="5587154"/>
                <a:ext cx="20393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u="sng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u="sng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1" u="sng" dirty="0"/>
                  <a:t> is a constant.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F69A47-97BF-5841-A746-E65F2ADF1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28" y="5587154"/>
                <a:ext cx="2039341" cy="400110"/>
              </a:xfrm>
              <a:prstGeom prst="rect">
                <a:avLst/>
              </a:prstGeom>
              <a:blipFill>
                <a:blip r:embed="rId7"/>
                <a:stretch>
                  <a:fillRect t="-9375" r="-2484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3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344-3677-EF48-9DD4-2DD5F94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9FEA7-68A0-404F-8EB3-21C628F1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722B-DBEB-2F4B-BF0A-B001DB6E6848}"/>
              </a:ext>
            </a:extLst>
          </p:cNvPr>
          <p:cNvGrpSpPr/>
          <p:nvPr/>
        </p:nvGrpSpPr>
        <p:grpSpPr>
          <a:xfrm>
            <a:off x="535277" y="1309688"/>
            <a:ext cx="3640493" cy="1509727"/>
            <a:chOff x="535277" y="1309688"/>
            <a:chExt cx="3640493" cy="1509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/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7407" r="-217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/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511" t="-15385" r="-212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/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383" t="-11111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/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/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/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r="-4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31EB0-AB2E-0A46-9A4E-77F871C3B9D1}"/>
                </a:ext>
              </a:extLst>
            </p:cNvPr>
            <p:cNvSpPr txBox="1"/>
            <p:nvPr/>
          </p:nvSpPr>
          <p:spPr>
            <a:xfrm>
              <a:off x="535277" y="1309688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/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Want each equation to be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blipFill>
                <a:blip r:embed="rId8"/>
                <a:stretch>
                  <a:fillRect l="-88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FE3D91-8B82-704B-9034-A12784002B70}"/>
              </a:ext>
            </a:extLst>
          </p:cNvPr>
          <p:cNvSpPr txBox="1"/>
          <p:nvPr/>
        </p:nvSpPr>
        <p:spPr>
          <a:xfrm>
            <a:off x="457200" y="375534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equation is a function to linearize.</a:t>
            </a:r>
          </a:p>
        </p:txBody>
      </p:sp>
    </p:spTree>
    <p:extLst>
      <p:ext uri="{BB962C8B-B14F-4D97-AF65-F5344CB8AC3E}">
        <p14:creationId xmlns:p14="http://schemas.microsoft.com/office/powerpoint/2010/main" val="423376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Taylor Series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1026" name="Picture 2" descr="Taylor Series">
            <a:extLst>
              <a:ext uri="{FF2B5EF4-FFF2-40B4-BE49-F238E27FC236}">
                <a16:creationId xmlns:a16="http://schemas.microsoft.com/office/drawing/2014/main" id="{5E3365E2-3502-CB4E-B5FF-50171EB9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4" y="1580101"/>
            <a:ext cx="5710507" cy="16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2D843-0BBD-764D-AD55-38818A4D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1" y="3676209"/>
            <a:ext cx="3815084" cy="587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/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/>
              <p:nvPr/>
            </p:nvSpPr>
            <p:spPr>
              <a:xfrm>
                <a:off x="817021" y="4350616"/>
                <a:ext cx="7583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vector with </a:t>
                </a:r>
                <a:r>
                  <a:rPr lang="en-US" i="1" dirty="0"/>
                  <a:t>N</a:t>
                </a:r>
                <a:r>
                  <a:rPr lang="en-US" dirty="0"/>
                  <a:t> elements and we have the </a:t>
                </a:r>
                <a:r>
                  <a:rPr lang="en-US" i="1" dirty="0"/>
                  <a:t>operating point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then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21" y="4350616"/>
                <a:ext cx="7583102" cy="369332"/>
              </a:xfrm>
              <a:prstGeom prst="rect">
                <a:avLst/>
              </a:prstGeom>
              <a:blipFill>
                <a:blip r:embed="rId5"/>
                <a:stretch>
                  <a:fillRect l="-6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/>
              <p:nvPr/>
            </p:nvSpPr>
            <p:spPr>
              <a:xfrm>
                <a:off x="937394" y="4666901"/>
                <a:ext cx="6432402" cy="1055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4" y="4666901"/>
                <a:ext cx="6432402" cy="1055866"/>
              </a:xfrm>
              <a:prstGeom prst="rect">
                <a:avLst/>
              </a:prstGeom>
              <a:blipFill>
                <a:blip r:embed="rId6"/>
                <a:stretch>
                  <a:fillRect t="-82143" b="-10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/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an operating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 analytic function, then</a:t>
                </a:r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blipFill>
                <a:blip r:embed="rId7"/>
                <a:stretch>
                  <a:fillRect l="-10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8A95F-341E-0440-9CBF-115068898B43}"/>
              </a:ext>
            </a:extLst>
          </p:cNvPr>
          <p:cNvSpPr txBox="1"/>
          <p:nvPr/>
        </p:nvSpPr>
        <p:spPr>
          <a:xfrm>
            <a:off x="817021" y="3365194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approximate the function by: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C239-D3E8-6E40-B3D7-40C86CCCBD75}"/>
              </a:ext>
            </a:extLst>
          </p:cNvPr>
          <p:cNvSpPr txBox="1"/>
          <p:nvPr/>
        </p:nvSpPr>
        <p:spPr>
          <a:xfrm>
            <a:off x="1652348" y="5707787"/>
            <a:ext cx="587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Nominal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/>
              <p:nvPr/>
            </p:nvSpPr>
            <p:spPr>
              <a:xfrm>
                <a:off x="1876689" y="6035894"/>
                <a:ext cx="1528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89" y="6035894"/>
                <a:ext cx="1528364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/>
              <p:nvPr/>
            </p:nvSpPr>
            <p:spPr>
              <a:xfrm>
                <a:off x="3597079" y="6043914"/>
                <a:ext cx="1693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79" y="6043914"/>
                <a:ext cx="1693092" cy="276999"/>
              </a:xfrm>
              <a:prstGeom prst="rect">
                <a:avLst/>
              </a:prstGeom>
              <a:blipFill>
                <a:blip r:embed="rId9"/>
                <a:stretch>
                  <a:fillRect l="-2985" r="-373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204206</TotalTime>
  <Words>1046</Words>
  <Application>Microsoft Macintosh PowerPoint</Application>
  <PresentationFormat>On-screen Show (4:3)</PresentationFormat>
  <Paragraphs>184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9: Linearizing Reaction Networks  </vt:lpstr>
      <vt:lpstr>Running Example</vt:lpstr>
      <vt:lpstr>Linearizing the System Equations</vt:lpstr>
      <vt:lpstr>Agenda</vt:lpstr>
      <vt:lpstr>Matrix Representations</vt:lpstr>
      <vt:lpstr>System Equations in Matrices</vt:lpstr>
      <vt:lpstr>Operating Point</vt:lpstr>
      <vt:lpstr>Linearization</vt:lpstr>
      <vt:lpstr>First Order Taylor Series Approximation</vt:lpstr>
      <vt:lpstr>First Order Linearization</vt:lpstr>
      <vt:lpstr>Calculate Jacobian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3126</cp:revision>
  <dcterms:created xsi:type="dcterms:W3CDTF">2008-11-04T22:35:39Z</dcterms:created>
  <dcterms:modified xsi:type="dcterms:W3CDTF">2022-04-20T16:08:47Z</dcterms:modified>
</cp:coreProperties>
</file>