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85" r:id="rId3"/>
    <p:sldId id="488" r:id="rId4"/>
    <p:sldId id="491" r:id="rId5"/>
    <p:sldId id="489" r:id="rId6"/>
    <p:sldId id="492" r:id="rId7"/>
    <p:sldId id="487" r:id="rId8"/>
    <p:sldId id="490" r:id="rId9"/>
    <p:sldId id="493" r:id="rId10"/>
    <p:sldId id="494" r:id="rId11"/>
    <p:sldId id="495" r:id="rId12"/>
    <p:sldId id="497" r:id="rId13"/>
    <p:sldId id="496" r:id="rId14"/>
    <p:sldId id="498" r:id="rId15"/>
    <p:sldId id="499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8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4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D_e</a:t>
            </a:r>
            <a:r>
              <a:rPr lang="en-US" dirty="0"/>
              <a:t> explicitly.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83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D_e</a:t>
            </a:r>
            <a:r>
              <a:rPr lang="en-US" dirty="0"/>
              <a:t> explicitly.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664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that this makes sense since we’re multiplying square matrices.</a:t>
            </a:r>
          </a:p>
          <a:p>
            <a:r>
              <a:rPr lang="en-US" dirty="0"/>
              <a:t>Transition from a polynomial of scalars to a polynomial of 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7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that this makes sense since we’re multiplying square matrices.</a:t>
            </a:r>
          </a:p>
          <a:p>
            <a:r>
              <a:rPr lang="en-US" dirty="0"/>
              <a:t>Transition from a polynomial of scalars to a polynomial of 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9071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that this makes sense since we’re multiplying square matrices.</a:t>
            </a:r>
          </a:p>
          <a:p>
            <a:r>
              <a:rPr lang="en-US" dirty="0"/>
              <a:t>Transition from a polynomial of scalars to a polynomial of 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069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example. Prove.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112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13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0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7: </a:t>
            </a:r>
            <a:r>
              <a:rPr lang="en-US" sz="3200" b="1" u="sng" dirty="0"/>
              <a:t>Advanced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07D-FF5B-584E-832C-8C4C9C3C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Do We Care About CHT?</a:t>
            </a:r>
            <a:br>
              <a:rPr lang="en-US" sz="3200" dirty="0"/>
            </a:br>
            <a:r>
              <a:rPr lang="en-US" sz="2800" dirty="0"/>
              <a:t>CHT reduces an infinite sum to a finite sum.</a:t>
            </a:r>
            <a:br>
              <a:rPr lang="en-US" sz="28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BCAE-A87D-324F-859F-E8FADC57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88934F-6BA3-DA4F-86DE-18ED3735CDDB}"/>
                  </a:ext>
                </a:extLst>
              </p:cNvPr>
              <p:cNvSpPr/>
              <p:nvPr/>
            </p:nvSpPr>
            <p:spPr>
              <a:xfrm>
                <a:off x="386176" y="2475520"/>
                <a:ext cx="723086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This can be done recursively so that we can express any polynomial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using an order of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1.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88934F-6BA3-DA4F-86DE-18ED3735C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76" y="2475520"/>
                <a:ext cx="7230862" cy="1323439"/>
              </a:xfrm>
              <a:prstGeom prst="rect">
                <a:avLst/>
              </a:prstGeom>
              <a:blipFill>
                <a:blip r:embed="rId3"/>
                <a:stretch>
                  <a:fillRect l="-877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64DF17-C96E-1F4E-A404-8A8634EC7B0A}"/>
                  </a:ext>
                </a:extLst>
              </p:cNvPr>
              <p:cNvSpPr/>
              <p:nvPr/>
            </p:nvSpPr>
            <p:spPr>
              <a:xfrm>
                <a:off x="334504" y="4040274"/>
                <a:ext cx="7230862" cy="40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This means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64DF17-C96E-1F4E-A404-8A8634EC7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4" y="4040274"/>
                <a:ext cx="7230862" cy="406330"/>
              </a:xfrm>
              <a:prstGeom prst="rect">
                <a:avLst/>
              </a:prstGeom>
              <a:blipFill>
                <a:blip r:embed="rId4"/>
                <a:stretch>
                  <a:fillRect l="-877" t="-115625" b="-1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F0906D-1E9C-F241-8031-477D3772E97F}"/>
                  </a:ext>
                </a:extLst>
              </p:cNvPr>
              <p:cNvSpPr txBox="1"/>
              <p:nvPr/>
            </p:nvSpPr>
            <p:spPr>
              <a:xfrm>
                <a:off x="467558" y="1827596"/>
                <a:ext cx="7886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CHT: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F0906D-1E9C-F241-8031-477D3772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8" y="1827596"/>
                <a:ext cx="7886330" cy="307777"/>
              </a:xfrm>
              <a:prstGeom prst="rect">
                <a:avLst/>
              </a:prstGeom>
              <a:blipFill>
                <a:blip r:embed="rId5"/>
                <a:stretch>
                  <a:fillRect l="-1929" t="-291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07D-FF5B-584E-832C-8C4C9C3C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Do We Care About CHT?</a:t>
            </a:r>
            <a:br>
              <a:rPr lang="en-US" sz="3200" dirty="0"/>
            </a:br>
            <a:r>
              <a:rPr lang="en-US" sz="2800" dirty="0"/>
              <a:t>CHT provides a way to calculate an inverse, if it exists.</a:t>
            </a:r>
            <a:br>
              <a:rPr lang="en-US" sz="28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BCAE-A87D-324F-859F-E8FADC57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E6C8A-B982-6E44-AF2F-3AD03AB07FDD}"/>
                  </a:ext>
                </a:extLst>
              </p:cNvPr>
              <p:cNvSpPr txBox="1"/>
              <p:nvPr/>
            </p:nvSpPr>
            <p:spPr>
              <a:xfrm>
                <a:off x="556334" y="1589679"/>
                <a:ext cx="7886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CHT: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E6C8A-B982-6E44-AF2F-3AD03AB0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4" y="1589679"/>
                <a:ext cx="7886330" cy="307777"/>
              </a:xfrm>
              <a:prstGeom prst="rect">
                <a:avLst/>
              </a:prstGeom>
              <a:blipFill>
                <a:blip r:embed="rId3"/>
                <a:stretch>
                  <a:fillRect l="-1929" t="-24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88934F-6BA3-DA4F-86DE-18ED3735CDDB}"/>
                  </a:ext>
                </a:extLst>
              </p:cNvPr>
              <p:cNvSpPr/>
              <p:nvPr/>
            </p:nvSpPr>
            <p:spPr>
              <a:xfrm>
                <a:off x="457200" y="2111536"/>
                <a:ext cx="7230862" cy="56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88934F-6BA3-DA4F-86DE-18ED3735C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11536"/>
                <a:ext cx="7230862" cy="565155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A8F70C-2D6D-E34F-92EF-17D186C3B040}"/>
                  </a:ext>
                </a:extLst>
              </p:cNvPr>
              <p:cNvSpPr/>
              <p:nvPr/>
            </p:nvSpPr>
            <p:spPr>
              <a:xfrm>
                <a:off x="457200" y="2717714"/>
                <a:ext cx="7230862" cy="720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A8F70C-2D6D-E34F-92EF-17D186C3B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7714"/>
                <a:ext cx="7230862" cy="720838"/>
              </a:xfrm>
              <a:prstGeom prst="rect">
                <a:avLst/>
              </a:prstGeom>
              <a:blipFill>
                <a:blip r:embed="rId5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061EC-0653-164B-B04F-F426398E9EFF}"/>
                  </a:ext>
                </a:extLst>
              </p:cNvPr>
              <p:cNvSpPr/>
              <p:nvPr/>
            </p:nvSpPr>
            <p:spPr>
              <a:xfrm>
                <a:off x="457200" y="3497593"/>
                <a:ext cx="7230862" cy="720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1061EC-0653-164B-B04F-F426398E9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97593"/>
                <a:ext cx="7230862" cy="720838"/>
              </a:xfrm>
              <a:prstGeom prst="rect">
                <a:avLst/>
              </a:prstGeom>
              <a:blipFill>
                <a:blip r:embed="rId6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5ADC96-93DF-4E42-9B17-70E3BB46FD8A}"/>
              </a:ext>
            </a:extLst>
          </p:cNvPr>
          <p:cNvSpPr txBox="1"/>
          <p:nvPr/>
        </p:nvSpPr>
        <p:spPr>
          <a:xfrm>
            <a:off x="457200" y="4599209"/>
            <a:ext cx="42158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When does the inverse </a:t>
            </a:r>
            <a:r>
              <a:rPr lang="en-US" sz="2000" b="1" i="1" dirty="0"/>
              <a:t>NOT</a:t>
            </a:r>
            <a:r>
              <a:rPr lang="en-US" sz="2000" b="1" dirty="0"/>
              <a:t> exist?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53933A-1A0F-F545-9FA9-6BED9DBCA45D}"/>
                  </a:ext>
                </a:extLst>
              </p:cNvPr>
              <p:cNvSpPr txBox="1"/>
              <p:nvPr/>
            </p:nvSpPr>
            <p:spPr>
              <a:xfrm>
                <a:off x="609601" y="4986945"/>
                <a:ext cx="78863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That is, at least one eigenvalue is 0.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53933A-1A0F-F545-9FA9-6BED9DBCA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4986945"/>
                <a:ext cx="7886330" cy="615553"/>
              </a:xfrm>
              <a:prstGeom prst="rect">
                <a:avLst/>
              </a:prstGeom>
              <a:blipFill>
                <a:blip r:embed="rId7"/>
                <a:stretch>
                  <a:fillRect l="-1929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0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1A94-D86A-4C44-872A-4EC896D1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Unitary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AD2F-7FCB-2341-9879-B2575196B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DF73E-28DD-A34A-90AF-D14F47F7C9C6}"/>
                  </a:ext>
                </a:extLst>
              </p:cNvPr>
              <p:cNvSpPr txBox="1"/>
              <p:nvPr/>
            </p:nvSpPr>
            <p:spPr>
              <a:xfrm>
                <a:off x="457200" y="2006929"/>
                <a:ext cx="7886330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) is unitary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and 0 otherwise.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DF73E-28DD-A34A-90AF-D14F47F7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06929"/>
                <a:ext cx="7886330" cy="332463"/>
              </a:xfrm>
              <a:prstGeom prst="rect">
                <a:avLst/>
              </a:prstGeom>
              <a:blipFill>
                <a:blip r:embed="rId2"/>
                <a:stretch>
                  <a:fillRect l="-1125" t="-21429" r="-19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09A67-5D7F-4D40-A749-D9E62782D71D}"/>
                  </a:ext>
                </a:extLst>
              </p:cNvPr>
              <p:cNvSpPr/>
              <p:nvPr/>
            </p:nvSpPr>
            <p:spPr>
              <a:xfrm>
                <a:off x="702668" y="2850257"/>
                <a:ext cx="2603790" cy="605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09A67-5D7F-4D40-A749-D9E62782D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8" y="2850257"/>
                <a:ext cx="2603790" cy="605679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A04B0-EAE4-264F-82FE-47A3363E668E}"/>
                  </a:ext>
                </a:extLst>
              </p:cNvPr>
              <p:cNvSpPr txBox="1"/>
              <p:nvPr/>
            </p:nvSpPr>
            <p:spPr>
              <a:xfrm>
                <a:off x="3342443" y="2843761"/>
                <a:ext cx="1591013" cy="513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A04B0-EAE4-264F-82FE-47A3363E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443" y="2843761"/>
                <a:ext cx="1591013" cy="513282"/>
              </a:xfrm>
              <a:prstGeom prst="rect">
                <a:avLst/>
              </a:prstGeom>
              <a:blipFill>
                <a:blip r:embed="rId4"/>
                <a:stretch>
                  <a:fillRect l="-1587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67929-6C95-3D48-845F-B145B88FA333}"/>
                  </a:ext>
                </a:extLst>
              </p:cNvPr>
              <p:cNvSpPr txBox="1"/>
              <p:nvPr/>
            </p:nvSpPr>
            <p:spPr>
              <a:xfrm>
                <a:off x="5054558" y="2850257"/>
                <a:ext cx="1446293" cy="513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D67929-6C95-3D48-845F-B145B88F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58" y="2850257"/>
                <a:ext cx="1446293" cy="513346"/>
              </a:xfrm>
              <a:prstGeom prst="rect">
                <a:avLst/>
              </a:prstGeom>
              <a:blipFill>
                <a:blip r:embed="rId5"/>
                <a:stretch>
                  <a:fillRect l="-870" t="-4878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EB5622-DF63-9F4C-86B2-86ED3D49752F}"/>
                  </a:ext>
                </a:extLst>
              </p:cNvPr>
              <p:cNvSpPr txBox="1"/>
              <p:nvPr/>
            </p:nvSpPr>
            <p:spPr>
              <a:xfrm>
                <a:off x="811183" y="3877722"/>
                <a:ext cx="73049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EB5622-DF63-9F4C-86B2-86ED3D497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3" y="3877722"/>
                <a:ext cx="7304948" cy="307777"/>
              </a:xfrm>
              <a:prstGeom prst="rect">
                <a:avLst/>
              </a:prstGeom>
              <a:blipFill>
                <a:blip r:embed="rId6"/>
                <a:stretch>
                  <a:fillRect r="-34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FFA665-0CE3-F542-8E9F-FB817A967FA9}"/>
                  </a:ext>
                </a:extLst>
              </p:cNvPr>
              <p:cNvSpPr txBox="1"/>
              <p:nvPr/>
            </p:nvSpPr>
            <p:spPr>
              <a:xfrm>
                <a:off x="811183" y="4318553"/>
                <a:ext cx="56493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FFA665-0CE3-F542-8E9F-FB817A967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3" y="4318553"/>
                <a:ext cx="5649302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BBEDD8F-C354-2E4C-A836-69E51F4EB0DE}"/>
              </a:ext>
            </a:extLst>
          </p:cNvPr>
          <p:cNvSpPr txBox="1"/>
          <p:nvPr/>
        </p:nvSpPr>
        <p:spPr>
          <a:xfrm>
            <a:off x="2061494" y="6107052"/>
            <a:ext cx="371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 unitary matrix is a rotation.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E6834-59DF-9A4B-8D9F-1802CEF48FB1}"/>
                  </a:ext>
                </a:extLst>
              </p:cNvPr>
              <p:cNvSpPr/>
              <p:nvPr/>
            </p:nvSpPr>
            <p:spPr>
              <a:xfrm>
                <a:off x="784549" y="5200215"/>
                <a:ext cx="2181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E6834-59DF-9A4B-8D9F-1802CEF48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9" y="5200215"/>
                <a:ext cx="2181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456818-6A21-2645-92B9-553E75595A81}"/>
                  </a:ext>
                </a:extLst>
              </p:cNvPr>
              <p:cNvSpPr txBox="1"/>
              <p:nvPr/>
            </p:nvSpPr>
            <p:spPr>
              <a:xfrm>
                <a:off x="740159" y="4759384"/>
                <a:ext cx="67205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456818-6A21-2645-92B9-553E7559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9" y="4759384"/>
                <a:ext cx="6720558" cy="307777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8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FF04-8EE5-534F-8D13-D8071D01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A241-70D6-A448-84B1-0750ADE0C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1CA6-E986-3F4F-AAB6-9298DE33592A}"/>
              </a:ext>
            </a:extLst>
          </p:cNvPr>
          <p:cNvSpPr/>
          <p:nvPr/>
        </p:nvSpPr>
        <p:spPr>
          <a:xfrm>
            <a:off x="457200" y="1229102"/>
            <a:ext cx="6545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Probably the most important result in linear algebra.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83CFE-49EE-C043-BF0D-F389F5E578ED}"/>
                  </a:ext>
                </a:extLst>
              </p:cNvPr>
              <p:cNvSpPr txBox="1"/>
              <p:nvPr/>
            </p:nvSpPr>
            <p:spPr>
              <a:xfrm>
                <a:off x="529701" y="2006929"/>
                <a:ext cx="78863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. Then, there exists unitary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a diagonal matrix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83CFE-49EE-C043-BF0D-F389F5E5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1" y="2006929"/>
                <a:ext cx="7886330" cy="615553"/>
              </a:xfrm>
              <a:prstGeom prst="rect">
                <a:avLst/>
              </a:prstGeom>
              <a:blipFill>
                <a:blip r:embed="rId3"/>
                <a:stretch>
                  <a:fillRect l="-1929" t="-12000" r="-80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ngular value decomposition - Wikipedia">
            <a:extLst>
              <a:ext uri="{FF2B5EF4-FFF2-40B4-BE49-F238E27FC236}">
                <a16:creationId xmlns:a16="http://schemas.microsoft.com/office/drawing/2014/main" id="{C7A42906-1D75-8C48-9271-B514D4D8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19" y="3376775"/>
            <a:ext cx="3443426" cy="31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FBBBBF-C920-8247-BFCD-5B897D35903B}"/>
              </a:ext>
            </a:extLst>
          </p:cNvPr>
          <p:cNvSpPr txBox="1"/>
          <p:nvPr/>
        </p:nvSpPr>
        <p:spPr>
          <a:xfrm>
            <a:off x="986303" y="460064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Rotation in 2-d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1541C-DC3F-7148-95BD-FC1FBC78D0CE}"/>
                  </a:ext>
                </a:extLst>
              </p:cNvPr>
              <p:cNvSpPr txBox="1"/>
              <p:nvPr/>
            </p:nvSpPr>
            <p:spPr>
              <a:xfrm>
                <a:off x="3373514" y="5513034"/>
                <a:ext cx="404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91541C-DC3F-7148-95BD-FC1FBC78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14" y="5513034"/>
                <a:ext cx="40427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58839B9-08F1-094A-8688-88BFA506AB50}"/>
              </a:ext>
            </a:extLst>
          </p:cNvPr>
          <p:cNvSpPr/>
          <p:nvPr/>
        </p:nvSpPr>
        <p:spPr>
          <a:xfrm>
            <a:off x="3286007" y="5277120"/>
            <a:ext cx="443884" cy="191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E52C-70E2-3944-A976-433EB2B8769C}"/>
              </a:ext>
            </a:extLst>
          </p:cNvPr>
          <p:cNvSpPr/>
          <p:nvPr/>
        </p:nvSpPr>
        <p:spPr>
          <a:xfrm>
            <a:off x="2712728" y="4583406"/>
            <a:ext cx="443884" cy="191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BEC8EC-27DB-034F-A808-957067F5A822}"/>
              </a:ext>
            </a:extLst>
          </p:cNvPr>
          <p:cNvSpPr/>
          <p:nvPr/>
        </p:nvSpPr>
        <p:spPr>
          <a:xfrm>
            <a:off x="4844031" y="4641532"/>
            <a:ext cx="443884" cy="191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A68F6-8CE7-EA41-BD99-FFC6E58074DE}"/>
              </a:ext>
            </a:extLst>
          </p:cNvPr>
          <p:cNvSpPr/>
          <p:nvPr/>
        </p:nvSpPr>
        <p:spPr>
          <a:xfrm>
            <a:off x="3435765" y="3635484"/>
            <a:ext cx="443884" cy="191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17AA3-FC28-EA41-B47B-0F485C8E5B94}"/>
              </a:ext>
            </a:extLst>
          </p:cNvPr>
          <p:cNvSpPr/>
          <p:nvPr/>
        </p:nvSpPr>
        <p:spPr>
          <a:xfrm>
            <a:off x="2934669" y="6047276"/>
            <a:ext cx="1483871" cy="268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94D1F-9EFD-7B43-9A4E-66C5F8854E35}"/>
              </a:ext>
            </a:extLst>
          </p:cNvPr>
          <p:cNvSpPr txBox="1"/>
          <p:nvPr/>
        </p:nvSpPr>
        <p:spPr>
          <a:xfrm>
            <a:off x="4945523" y="4544928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Rotation in 3-d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728481-1162-B44D-82A6-D9298E8108FE}"/>
                  </a:ext>
                </a:extLst>
              </p:cNvPr>
              <p:cNvSpPr/>
              <p:nvPr/>
            </p:nvSpPr>
            <p:spPr>
              <a:xfrm>
                <a:off x="2974430" y="3394089"/>
                <a:ext cx="1601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728481-1162-B44D-82A6-D9298E810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430" y="3394089"/>
                <a:ext cx="16019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443387-A7F1-714D-9DCC-4A2F49DA284B}"/>
                  </a:ext>
                </a:extLst>
              </p:cNvPr>
              <p:cNvSpPr/>
              <p:nvPr/>
            </p:nvSpPr>
            <p:spPr>
              <a:xfrm>
                <a:off x="2584318" y="4490108"/>
                <a:ext cx="4171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443387-A7F1-714D-9DCC-4A2F49DA2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18" y="4490108"/>
                <a:ext cx="4171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6F3DCE-EBDF-244D-A1B2-7CC0113BA7FB}"/>
                  </a:ext>
                </a:extLst>
              </p:cNvPr>
              <p:cNvSpPr/>
              <p:nvPr/>
            </p:nvSpPr>
            <p:spPr>
              <a:xfrm>
                <a:off x="4313660" y="4577345"/>
                <a:ext cx="516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6F3DCE-EBDF-244D-A1B2-7CC0113BA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660" y="4577345"/>
                <a:ext cx="5166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2FA7D9E-2245-1945-BD35-E53848BFE9DB}"/>
              </a:ext>
            </a:extLst>
          </p:cNvPr>
          <p:cNvSpPr txBox="1"/>
          <p:nvPr/>
        </p:nvSpPr>
        <p:spPr>
          <a:xfrm>
            <a:off x="3041241" y="4867421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and </a:t>
            </a:r>
          </a:p>
          <a:p>
            <a:r>
              <a:rPr lang="en-US" sz="1400" dirty="0"/>
              <a:t>translate to 3-d</a:t>
            </a:r>
          </a:p>
        </p:txBody>
      </p:sp>
    </p:spTree>
    <p:extLst>
      <p:ext uri="{BB962C8B-B14F-4D97-AF65-F5344CB8AC3E}">
        <p14:creationId xmlns:p14="http://schemas.microsoft.com/office/powerpoint/2010/main" val="21453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 animBg="1"/>
      <p:bldP spid="13" grpId="0" animBg="1"/>
      <p:bldP spid="14" grpId="0" animBg="1"/>
      <p:bldP spid="15" grpId="0" animBg="1"/>
      <p:bldP spid="16" grpId="0" animBg="1"/>
      <p:bldP spid="7" grpId="0"/>
      <p:bldP spid="12" grpId="0"/>
      <p:bldP spid="17" grpId="0"/>
      <p:bldP spid="1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2E8-E6FE-C443-8115-256F455F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for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FBE24F3-55A7-8244-BFD0-2C2BB0599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036"/>
                <a:ext cx="8229600" cy="4079289"/>
              </a:xfrm>
            </p:spPr>
            <p:txBody>
              <a:bodyPr/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dirty="0"/>
                  <a:t> is symmetric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𝑼𝑫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unitary eigenvectors,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 are the eigenvalues.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(Spectral decomposition)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) are symmetric matrices.</a:t>
                </a:r>
              </a:p>
              <a:p>
                <a:r>
                  <a:rPr lang="en-US" sz="2000" dirty="0"/>
                  <a:t>The eigenvalues of a symmetric matrix are the same as the eigenvalues of its transpose.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dirty="0"/>
                  <a:t>the eigenvalues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r>
                  <a:rPr lang="en-US" sz="2000" dirty="0"/>
                  <a:t>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600" dirty="0"/>
                  <a:t> are the eigenvectors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/>
                  <a:t> are the eigenvectors for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1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1600" dirty="0"/>
                  <a:t> (singular values) are the square of the eigenvalues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2000" dirty="0"/>
                  <a:t>Singular values are always non-negative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  <a:p>
                <a:pPr lvl="1"/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FBE24F3-55A7-8244-BFD0-2C2BB0599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036"/>
                <a:ext cx="8229600" cy="4079289"/>
              </a:xfrm>
              <a:blipFill>
                <a:blip r:embed="rId2"/>
                <a:stretch>
                  <a:fillRect l="-617" t="-619" r="-1543" b="-9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B3D14-9C0F-1440-B1D0-F3816D836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9421E9-353D-D84E-8DBD-7C6312D0C462}"/>
                  </a:ext>
                </a:extLst>
              </p:cNvPr>
              <p:cNvSpPr/>
              <p:nvPr/>
            </p:nvSpPr>
            <p:spPr>
              <a:xfrm>
                <a:off x="6545481" y="483294"/>
                <a:ext cx="20727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9421E9-353D-D84E-8DBD-7C6312D0C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481" y="483294"/>
                <a:ext cx="20727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DA6D21-1180-BC44-BA58-6D1DCE8F3F6C}"/>
                  </a:ext>
                </a:extLst>
              </p:cNvPr>
              <p:cNvSpPr/>
              <p:nvPr/>
            </p:nvSpPr>
            <p:spPr>
              <a:xfrm rot="16200000">
                <a:off x="6460867" y="1037956"/>
                <a:ext cx="655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DA6D21-1180-BC44-BA58-6D1DCE8F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60867" y="1037956"/>
                <a:ext cx="6550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303F54-D35C-DC41-B4C9-556C19AC0A1B}"/>
                  </a:ext>
                </a:extLst>
              </p:cNvPr>
              <p:cNvSpPr/>
              <p:nvPr/>
            </p:nvSpPr>
            <p:spPr>
              <a:xfrm rot="16200000">
                <a:off x="7051968" y="1037956"/>
                <a:ext cx="6758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303F54-D35C-DC41-B4C9-556C19AC0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51968" y="1037956"/>
                <a:ext cx="67589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9C3951-D55C-8647-86D4-D216E5B86B0E}"/>
                  </a:ext>
                </a:extLst>
              </p:cNvPr>
              <p:cNvSpPr/>
              <p:nvPr/>
            </p:nvSpPr>
            <p:spPr>
              <a:xfrm rot="16200000">
                <a:off x="7478027" y="1037956"/>
                <a:ext cx="6550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9C3951-D55C-8647-86D4-D216E5B86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78027" y="1037956"/>
                <a:ext cx="6550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B43A3F-4171-DF4B-866B-6FE7AD8A1E82}"/>
                  </a:ext>
                </a:extLst>
              </p:cNvPr>
              <p:cNvSpPr/>
              <p:nvPr/>
            </p:nvSpPr>
            <p:spPr>
              <a:xfrm rot="16200000">
                <a:off x="7917239" y="1037956"/>
                <a:ext cx="63421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B43A3F-4171-DF4B-866B-6FE7AD8A1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17239" y="1037956"/>
                <a:ext cx="63421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8675-BCE9-474C-8663-CA13A2D9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23125-FC20-9D44-BAF6-FC3D3D9BB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0578"/>
                <a:ext cx="8229600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for any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(even rectangular).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sz="20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0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b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Exact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is invertible</a:t>
                </a:r>
              </a:p>
              <a:p>
                <a:r>
                  <a:rPr lang="en-US" sz="2000" dirty="0"/>
                  <a:t>Solution of smallest norm if multiple solutions</a:t>
                </a:r>
              </a:p>
              <a:p>
                <a:r>
                  <a:rPr lang="en-US" sz="2000" dirty="0"/>
                  <a:t>Minimal error if no solution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23125-FC20-9D44-BAF6-FC3D3D9BB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0578"/>
                <a:ext cx="8229600" cy="4572001"/>
              </a:xfrm>
              <a:blipFill>
                <a:blip r:embed="rId2"/>
                <a:stretch>
                  <a:fillRect l="-77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9B7B-6A79-A649-8079-F62E52481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68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C54-04C4-1449-92C4-E17CA113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6C1E-E084-8F42-903E-48A5006F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exponential</a:t>
            </a:r>
          </a:p>
          <a:p>
            <a:r>
              <a:rPr lang="en-US" dirty="0"/>
              <a:t>Cayley Hamilton Theorem (CHT)</a:t>
            </a:r>
          </a:p>
          <a:p>
            <a:r>
              <a:rPr lang="en-US" dirty="0"/>
              <a:t>Singular Value Decomposition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1E0A-6B05-C64F-B733-3E153521D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054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Why Matrix Exponential?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1550"/>
                <a:ext cx="8229600" cy="365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Matrix exponential solves: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1550"/>
                <a:ext cx="8229600" cy="3653162"/>
              </a:xfrm>
              <a:blipFill>
                <a:blip r:embed="rId3"/>
                <a:stretch>
                  <a:fillRect l="-772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33A9E4-E342-9C44-88B6-0966FB7F8F59}"/>
              </a:ext>
            </a:extLst>
          </p:cNvPr>
          <p:cNvSpPr/>
          <p:nvPr/>
        </p:nvSpPr>
        <p:spPr>
          <a:xfrm>
            <a:off x="1669005" y="2047153"/>
            <a:ext cx="541538" cy="4793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B5316B-F86C-244B-9997-D23FF8E8E16F}"/>
                  </a:ext>
                </a:extLst>
              </p:cNvPr>
              <p:cNvSpPr/>
              <p:nvPr/>
            </p:nvSpPr>
            <p:spPr>
              <a:xfrm>
                <a:off x="2512379" y="3912722"/>
                <a:ext cx="2593402" cy="406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000" b="1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sz="2000" b="1" dirty="0"/>
                  <a:t>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B5316B-F86C-244B-9997-D23FF8E8E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79" y="3912722"/>
                <a:ext cx="2593402" cy="406265"/>
              </a:xfrm>
              <a:prstGeom prst="rect">
                <a:avLst/>
              </a:prstGeom>
              <a:blipFill>
                <a:blip r:embed="rId4"/>
                <a:stretch>
                  <a:fillRect t="-6250" r="-1456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C2DF5-66BF-324A-9195-0055E11EAA9A}"/>
                  </a:ext>
                </a:extLst>
              </p:cNvPr>
              <p:cNvSpPr/>
              <p:nvPr/>
            </p:nvSpPr>
            <p:spPr>
              <a:xfrm>
                <a:off x="2496103" y="4340331"/>
                <a:ext cx="3733138" cy="406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000" b="1" dirty="0"/>
                  <a:t>How do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sz="2000" b="1" dirty="0"/>
                  <a:t>?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C2DF5-66BF-324A-9195-0055E11EA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03" y="4340331"/>
                <a:ext cx="3733138" cy="406265"/>
              </a:xfrm>
              <a:prstGeom prst="rect">
                <a:avLst/>
              </a:prstGeom>
              <a:blipFill>
                <a:blip r:embed="rId5"/>
                <a:stretch>
                  <a:fillRect t="-3030" r="-67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0559-EC5C-A74D-8E89-6B78D7E4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290746"/>
            <a:ext cx="8411592" cy="838200"/>
          </a:xfrm>
        </p:spPr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D15D-3B0C-E34A-96FC-164D2E853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ED1C3-DD72-6949-BC0C-44A6BDA037CA}"/>
              </a:ext>
            </a:extLst>
          </p:cNvPr>
          <p:cNvSpPr txBox="1"/>
          <p:nvPr/>
        </p:nvSpPr>
        <p:spPr>
          <a:xfrm>
            <a:off x="572611" y="949006"/>
            <a:ext cx="83197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Eigenvector decomposition of </a:t>
            </a:r>
            <a:r>
              <a:rPr lang="en-US" sz="2000" b="1" i="1" dirty="0"/>
              <a:t>A </a:t>
            </a:r>
            <a:r>
              <a:rPr lang="en-US" sz="2000" b="1" dirty="0"/>
              <a:t>(for distinct, non-zero eigenvalues)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01F5EA-0B67-6243-8789-F63E375D2546}"/>
                  </a:ext>
                </a:extLst>
              </p:cNvPr>
              <p:cNvSpPr txBox="1"/>
              <p:nvPr/>
            </p:nvSpPr>
            <p:spPr>
              <a:xfrm>
                <a:off x="1225118" y="1358582"/>
                <a:ext cx="62709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000" dirty="0"/>
                  <a:t> is the matrix of eigenvectors 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 is a diagonal matrix of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01F5EA-0B67-6243-8789-F63E375D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1358582"/>
                <a:ext cx="6270947" cy="1323439"/>
              </a:xfrm>
              <a:prstGeom prst="rect">
                <a:avLst/>
              </a:prstGeom>
              <a:blipFill>
                <a:blip r:embed="rId3"/>
                <a:stretch>
                  <a:fillRect l="-60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01C5B08-EDC6-A74B-9292-0CBB9D1D1A6D}"/>
              </a:ext>
            </a:extLst>
          </p:cNvPr>
          <p:cNvSpPr txBox="1"/>
          <p:nvPr/>
        </p:nvSpPr>
        <p:spPr>
          <a:xfrm>
            <a:off x="574089" y="2628366"/>
            <a:ext cx="63751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Multiplying diagonal matrices (stretching/shrinking).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CDBD5-6B79-2145-B37B-2B136E6D6D9D}"/>
                  </a:ext>
                </a:extLst>
              </p:cNvPr>
              <p:cNvSpPr txBox="1"/>
              <p:nvPr/>
            </p:nvSpPr>
            <p:spPr>
              <a:xfrm>
                <a:off x="522478" y="3052393"/>
                <a:ext cx="5374420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CDBD5-6B79-2145-B37B-2B136E6D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78" y="3052393"/>
                <a:ext cx="5374420" cy="1070614"/>
              </a:xfrm>
              <a:prstGeom prst="rect">
                <a:avLst/>
              </a:prstGeom>
              <a:blipFill>
                <a:blip r:embed="rId4"/>
                <a:stretch>
                  <a:fillRect l="-472" t="-1176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7F1181-AC63-2C40-AC9A-DF8B826517F4}"/>
                  </a:ext>
                </a:extLst>
              </p:cNvPr>
              <p:cNvSpPr txBox="1"/>
              <p:nvPr/>
            </p:nvSpPr>
            <p:spPr>
              <a:xfrm>
                <a:off x="779930" y="4454480"/>
                <a:ext cx="4349524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7F1181-AC63-2C40-AC9A-DF8B8265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30" y="4454480"/>
                <a:ext cx="4349524" cy="1070614"/>
              </a:xfrm>
              <a:prstGeom prst="rect">
                <a:avLst/>
              </a:prstGeom>
              <a:blipFill>
                <a:blip r:embed="rId5"/>
                <a:stretch>
                  <a:fillRect l="-583" t="-1176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873A38-B25B-164B-9544-5EA448D918A4}"/>
              </a:ext>
            </a:extLst>
          </p:cNvPr>
          <p:cNvSpPr txBox="1"/>
          <p:nvPr/>
        </p:nvSpPr>
        <p:spPr>
          <a:xfrm>
            <a:off x="1476287" y="567190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Just multiply corresponding elements in the diagonals.</a:t>
            </a:r>
          </a:p>
        </p:txBody>
      </p:sp>
    </p:spTree>
    <p:extLst>
      <p:ext uri="{BB962C8B-B14F-4D97-AF65-F5344CB8AC3E}">
        <p14:creationId xmlns:p14="http://schemas.microsoft.com/office/powerpoint/2010/main" val="2604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5DB1AB2-30F4-6A4E-A71B-4AFFEEEB73DB}"/>
              </a:ext>
            </a:extLst>
          </p:cNvPr>
          <p:cNvSpPr/>
          <p:nvPr/>
        </p:nvSpPr>
        <p:spPr>
          <a:xfrm>
            <a:off x="6214378" y="5575178"/>
            <a:ext cx="973087" cy="6819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200559-EC5C-A74D-8E89-6B78D7E408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5208" y="290746"/>
                <a:ext cx="8411592" cy="838200"/>
              </a:xfrm>
            </p:spPr>
            <p:txBody>
              <a:bodyPr/>
              <a:lstStyle/>
              <a:p>
                <a:r>
                  <a:rPr lang="en-US" dirty="0"/>
                  <a:t>Matrix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) as a Polynomial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200559-EC5C-A74D-8E89-6B78D7E40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5208" y="290746"/>
                <a:ext cx="8411592" cy="838200"/>
              </a:xfrm>
              <a:blipFill>
                <a:blip r:embed="rId3"/>
                <a:stretch>
                  <a:fillRect t="-10606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D15D-3B0C-E34A-96FC-164D2E853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ED1C3-DD72-6949-BC0C-44A6BDA037CA}"/>
                  </a:ext>
                </a:extLst>
              </p:cNvPr>
              <p:cNvSpPr txBox="1"/>
              <p:nvPr/>
            </p:nvSpPr>
            <p:spPr>
              <a:xfrm>
                <a:off x="483831" y="1261523"/>
                <a:ext cx="659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matrix. A polynomial function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well defined.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ED1C3-DD72-6949-BC0C-44A6BDA0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1" y="1261523"/>
                <a:ext cx="6591613" cy="276999"/>
              </a:xfrm>
              <a:prstGeom prst="rect">
                <a:avLst/>
              </a:prstGeom>
              <a:blipFill>
                <a:blip r:embed="rId4"/>
                <a:stretch>
                  <a:fillRect l="-2111" t="-27273" r="-211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D9B54C-557A-2C4A-9A78-E3B4DBC1751B}"/>
                  </a:ext>
                </a:extLst>
              </p:cNvPr>
              <p:cNvSpPr txBox="1"/>
              <p:nvPr/>
            </p:nvSpPr>
            <p:spPr>
              <a:xfrm>
                <a:off x="1293180" y="1682043"/>
                <a:ext cx="1906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D9B54C-557A-2C4A-9A78-E3B4DBC17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80" y="1682043"/>
                <a:ext cx="1906997" cy="276999"/>
              </a:xfrm>
              <a:prstGeom prst="rect">
                <a:avLst/>
              </a:prstGeom>
              <a:blipFill>
                <a:blip r:embed="rId5"/>
                <a:stretch>
                  <a:fillRect l="-3947" t="-160870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371BB9-F44F-4A48-9E0F-9997F914C57F}"/>
                  </a:ext>
                </a:extLst>
              </p:cNvPr>
              <p:cNvSpPr txBox="1"/>
              <p:nvPr/>
            </p:nvSpPr>
            <p:spPr>
              <a:xfrm>
                <a:off x="634750" y="2570206"/>
                <a:ext cx="1638077" cy="1032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371BB9-F44F-4A48-9E0F-9997F914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0" y="2570206"/>
                <a:ext cx="1638077" cy="1032527"/>
              </a:xfrm>
              <a:prstGeom prst="rect">
                <a:avLst/>
              </a:prstGeom>
              <a:blipFill>
                <a:blip r:embed="rId6"/>
                <a:stretch>
                  <a:fillRect l="-9160" t="-86585" b="-10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5B41C-7AC1-B34C-BF53-90963683E635}"/>
                  </a:ext>
                </a:extLst>
              </p:cNvPr>
              <p:cNvSpPr txBox="1"/>
              <p:nvPr/>
            </p:nvSpPr>
            <p:spPr>
              <a:xfrm>
                <a:off x="1691197" y="5591043"/>
                <a:ext cx="5523820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5B41C-7AC1-B34C-BF53-90963683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97" y="5591043"/>
                <a:ext cx="5523820" cy="755528"/>
              </a:xfrm>
              <a:prstGeom prst="rect">
                <a:avLst/>
              </a:prstGeom>
              <a:blipFill>
                <a:blip r:embed="rId7"/>
                <a:stretch>
                  <a:fillRect l="-2975"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7A91C1-F38C-E84C-AE0E-EDE1C98F0D92}"/>
              </a:ext>
            </a:extLst>
          </p:cNvPr>
          <p:cNvSpPr txBox="1"/>
          <p:nvPr/>
        </p:nvSpPr>
        <p:spPr>
          <a:xfrm>
            <a:off x="466077" y="2217886"/>
            <a:ext cx="6565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Consider the case of distinct, eigenvalues. (Simpler to illustrate.)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41D9E5-0B62-604A-970A-D443774DDE7D}"/>
                  </a:ext>
                </a:extLst>
              </p:cNvPr>
              <p:cNvSpPr txBox="1"/>
              <p:nvPr/>
            </p:nvSpPr>
            <p:spPr>
              <a:xfrm>
                <a:off x="653141" y="3507636"/>
                <a:ext cx="1864164" cy="78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41D9E5-0B62-604A-970A-D443774D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1" y="3507636"/>
                <a:ext cx="1864164" cy="783484"/>
              </a:xfrm>
              <a:prstGeom prst="rect">
                <a:avLst/>
              </a:prstGeom>
              <a:blipFill>
                <a:blip r:embed="rId8"/>
                <a:stretch>
                  <a:fillRect l="-2027" t="-161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1D1F36-01C7-1F4A-8A58-9C53EC120E0D}"/>
                  </a:ext>
                </a:extLst>
              </p:cNvPr>
              <p:cNvSpPr/>
              <p:nvPr/>
            </p:nvSpPr>
            <p:spPr>
              <a:xfrm>
                <a:off x="653141" y="4504243"/>
                <a:ext cx="1422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𝑷𝑫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F1D1F36-01C7-1F4A-8A58-9C53EC120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1" y="4504243"/>
                <a:ext cx="14221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89936-63AD-BB46-B2D5-6D5AE9973D5B}"/>
              </a:ext>
            </a:extLst>
          </p:cNvPr>
          <p:cNvGrpSpPr/>
          <p:nvPr/>
        </p:nvGrpSpPr>
        <p:grpSpPr>
          <a:xfrm>
            <a:off x="653141" y="4812740"/>
            <a:ext cx="4063035" cy="556062"/>
            <a:chOff x="582119" y="4812740"/>
            <a:chExt cx="4063035" cy="5560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4EF0D76-E0FB-304B-8A19-DF6D8D87D78E}"/>
                    </a:ext>
                  </a:extLst>
                </p:cNvPr>
                <p:cNvSpPr/>
                <p:nvPr/>
              </p:nvSpPr>
              <p:spPr>
                <a:xfrm>
                  <a:off x="582119" y="4999470"/>
                  <a:ext cx="4063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𝑷𝑫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𝑷𝑫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4EF0D76-E0FB-304B-8A19-DF6D8D87D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9" y="4999470"/>
                  <a:ext cx="40630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C7B8DF-288D-8942-A124-BFBFBFD0024C}"/>
                    </a:ext>
                  </a:extLst>
                </p:cNvPr>
                <p:cNvSpPr txBox="1"/>
                <p:nvPr/>
              </p:nvSpPr>
              <p:spPr>
                <a:xfrm>
                  <a:off x="2259998" y="4812740"/>
                  <a:ext cx="222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C7B8DF-288D-8942-A124-BFBFBFD00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998" y="4812740"/>
                  <a:ext cx="222369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C3F85-71F9-ED4F-A3F3-535EAE2325FE}"/>
                  </a:ext>
                </a:extLst>
              </p:cNvPr>
              <p:cNvSpPr txBox="1"/>
              <p:nvPr/>
            </p:nvSpPr>
            <p:spPr>
              <a:xfrm>
                <a:off x="3200177" y="2847263"/>
                <a:ext cx="5259645" cy="1773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C3F85-71F9-ED4F-A3F3-535EAE232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77" y="2847263"/>
                <a:ext cx="5259645" cy="1773499"/>
              </a:xfrm>
              <a:prstGeom prst="rect">
                <a:avLst/>
              </a:prstGeom>
              <a:blipFill>
                <a:blip r:embed="rId12"/>
                <a:stretch>
                  <a:fillRect l="-1928" t="-50714" b="-7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7" grpId="0"/>
      <p:bldP spid="8" grpId="0"/>
      <p:bldP spid="9" grpId="0"/>
      <p:bldP spid="12" grpId="0"/>
      <p:bldP spid="21" grpId="0"/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09B5EE-3E2E-E942-93CA-43816700FF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09B5EE-3E2E-E942-93CA-43816700F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A60418-36EF-A349-818D-77A677989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221" y="2666599"/>
                <a:ext cx="8229600" cy="22105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eigenvectors, eigenvalues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for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A60418-36EF-A349-818D-77A677989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221" y="2666599"/>
                <a:ext cx="8229600" cy="2210540"/>
              </a:xfrm>
              <a:blipFill>
                <a:blip r:embed="rId3"/>
                <a:stretch>
                  <a:fillRect l="-1541" t="-2857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C4EDE-AAAB-7C4F-8E92-5DF54F0E04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C2B11-EFE1-9649-A7B1-0B3134D93C9F}"/>
                  </a:ext>
                </a:extLst>
              </p:cNvPr>
              <p:cNvSpPr txBox="1"/>
              <p:nvPr/>
            </p:nvSpPr>
            <p:spPr>
              <a:xfrm>
                <a:off x="2699870" y="1295338"/>
                <a:ext cx="2469715" cy="79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C2B11-EFE1-9649-A7B1-0B3134D93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870" y="1295338"/>
                <a:ext cx="2469715" cy="791370"/>
              </a:xfrm>
              <a:prstGeom prst="rect">
                <a:avLst/>
              </a:prstGeom>
              <a:blipFill>
                <a:blip r:embed="rId4"/>
                <a:stretch>
                  <a:fillRect l="-510" t="-15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A046-6CAD-D14B-8120-0F3DCE75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3" y="296613"/>
            <a:ext cx="8518124" cy="838200"/>
          </a:xfrm>
        </p:spPr>
        <p:txBody>
          <a:bodyPr/>
          <a:lstStyle/>
          <a:p>
            <a:r>
              <a:rPr lang="en-US" dirty="0"/>
              <a:t>Matrix Exponential Solution to 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8135-DC51-4B47-8506-DCCA37745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09B8D-AF71-8545-A297-577B8D25DB26}"/>
              </a:ext>
            </a:extLst>
          </p:cNvPr>
          <p:cNvSpPr/>
          <p:nvPr/>
        </p:nvSpPr>
        <p:spPr>
          <a:xfrm>
            <a:off x="403990" y="3080913"/>
            <a:ext cx="7417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Solution to ODE using eigenvalues and eigenvectors.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F15B98-341A-0946-BB0E-2916649F2504}"/>
                  </a:ext>
                </a:extLst>
              </p:cNvPr>
              <p:cNvSpPr/>
              <p:nvPr/>
            </p:nvSpPr>
            <p:spPr>
              <a:xfrm>
                <a:off x="71021" y="1618230"/>
                <a:ext cx="3701847" cy="406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F15B98-341A-0946-BB0E-2916649F2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" y="1618230"/>
                <a:ext cx="3701847" cy="406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F00AA32-81C0-D841-826E-4E75133FA1DE}"/>
              </a:ext>
            </a:extLst>
          </p:cNvPr>
          <p:cNvSpPr/>
          <p:nvPr/>
        </p:nvSpPr>
        <p:spPr>
          <a:xfrm>
            <a:off x="414540" y="1218120"/>
            <a:ext cx="3918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Matrix exponential solution.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515D31-5241-EB4E-A6C9-C397BBD127E4}"/>
                  </a:ext>
                </a:extLst>
              </p:cNvPr>
              <p:cNvSpPr/>
              <p:nvPr/>
            </p:nvSpPr>
            <p:spPr>
              <a:xfrm>
                <a:off x="429337" y="4195626"/>
                <a:ext cx="21278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515D31-5241-EB4E-A6C9-C397BBD12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7" y="4195626"/>
                <a:ext cx="2127826" cy="400110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E79CD-CD19-824D-A196-6FBD12495021}"/>
                  </a:ext>
                </a:extLst>
              </p:cNvPr>
              <p:cNvSpPr/>
              <p:nvPr/>
            </p:nvSpPr>
            <p:spPr>
              <a:xfrm>
                <a:off x="429337" y="4713166"/>
                <a:ext cx="1422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5E79CD-CD19-824D-A196-6FBD12495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7" y="4713166"/>
                <a:ext cx="1422441" cy="400110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616E04-0FE0-9E44-82FC-C652922AE307}"/>
                  </a:ext>
                </a:extLst>
              </p:cNvPr>
              <p:cNvSpPr/>
              <p:nvPr/>
            </p:nvSpPr>
            <p:spPr>
              <a:xfrm>
                <a:off x="-32302" y="5230706"/>
                <a:ext cx="4364853" cy="406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616E04-0FE0-9E44-82FC-C652922AE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02" y="5230706"/>
                <a:ext cx="4364853" cy="406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2268DE-82AE-034F-8825-DB9AAB9555D0}"/>
                  </a:ext>
                </a:extLst>
              </p:cNvPr>
              <p:cNvSpPr/>
              <p:nvPr/>
            </p:nvSpPr>
            <p:spPr>
              <a:xfrm>
                <a:off x="429337" y="3658850"/>
                <a:ext cx="8054064" cy="416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depends on initial conditions.</a:t>
                </a:r>
                <a:r>
                  <a:rPr lang="en-US" sz="2000" b="1" dirty="0"/>
                  <a:t>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2268DE-82AE-034F-8825-DB9AAB955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7" y="3658850"/>
                <a:ext cx="8054064" cy="416076"/>
              </a:xfrm>
              <a:prstGeom prst="rect">
                <a:avLst/>
              </a:prstGeom>
              <a:blipFill>
                <a:blip r:embed="rId6"/>
                <a:stretch>
                  <a:fillRect t="-109091" b="-17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4D3D-3E16-FC43-B2D2-9D207B1934AE}"/>
                  </a:ext>
                </a:extLst>
              </p:cNvPr>
              <p:cNvSpPr txBox="1"/>
              <p:nvPr/>
            </p:nvSpPr>
            <p:spPr>
              <a:xfrm>
                <a:off x="4481005" y="1425677"/>
                <a:ext cx="2469715" cy="791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4D3D-3E16-FC43-B2D2-9D207B1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5" y="1425677"/>
                <a:ext cx="2469715" cy="791370"/>
              </a:xfrm>
              <a:prstGeom prst="rect">
                <a:avLst/>
              </a:prstGeom>
              <a:blipFill>
                <a:blip r:embed="rId7"/>
                <a:stretch>
                  <a:fillRect l="-510" t="-3175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105E-0B37-A64F-8FC0-A4EA0C5C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Exponential is Nonsingular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61FE2-58AA-654C-BAEA-77D9F6BAA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E0E9C4-27CD-9D4F-BEE0-E2DC619407DA}"/>
                  </a:ext>
                </a:extLst>
              </p:cNvPr>
              <p:cNvSpPr txBox="1"/>
              <p:nvPr/>
            </p:nvSpPr>
            <p:spPr>
              <a:xfrm>
                <a:off x="3663866" y="1345531"/>
                <a:ext cx="25328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E0E9C4-27CD-9D4F-BEE0-E2DC6194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866" y="1345531"/>
                <a:ext cx="2532873" cy="879408"/>
              </a:xfrm>
              <a:prstGeom prst="rect">
                <a:avLst/>
              </a:prstGeom>
              <a:blipFill>
                <a:blip r:embed="rId2"/>
                <a:stretch>
                  <a:fillRect l="-1493" t="-428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07A55E-266C-A44A-AF6C-153736A854D2}"/>
                  </a:ext>
                </a:extLst>
              </p:cNvPr>
              <p:cNvSpPr/>
              <p:nvPr/>
            </p:nvSpPr>
            <p:spPr>
              <a:xfrm>
                <a:off x="-217503" y="1588121"/>
                <a:ext cx="4572000" cy="4689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07A55E-266C-A44A-AF6C-153736A85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503" y="1588121"/>
                <a:ext cx="4572000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6AFDB-4331-AB41-908F-BBF963D2BA39}"/>
                  </a:ext>
                </a:extLst>
              </p:cNvPr>
              <p:cNvSpPr txBox="1"/>
              <p:nvPr/>
            </p:nvSpPr>
            <p:spPr>
              <a:xfrm>
                <a:off x="1048955" y="3364634"/>
                <a:ext cx="67170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 are non-singular. So, their product is non-singular.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6AFDB-4331-AB41-908F-BBF963D2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55" y="3364634"/>
                <a:ext cx="6717095" cy="307777"/>
              </a:xfrm>
              <a:prstGeom prst="rect">
                <a:avLst/>
              </a:prstGeom>
              <a:blipFill>
                <a:blip r:embed="rId4"/>
                <a:stretch>
                  <a:fillRect l="-1321" t="-24000" r="-1321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096DBE-9178-374E-B135-083806E67C7E}"/>
                  </a:ext>
                </a:extLst>
              </p:cNvPr>
              <p:cNvSpPr/>
              <p:nvPr/>
            </p:nvSpPr>
            <p:spPr>
              <a:xfrm>
                <a:off x="375081" y="4506152"/>
                <a:ext cx="8393837" cy="406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is the product of non-singular matrices, and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always exists.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096DBE-9178-374E-B135-083806E67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1" y="4506152"/>
                <a:ext cx="8393837" cy="406265"/>
              </a:xfrm>
              <a:prstGeom prst="rect">
                <a:avLst/>
              </a:prstGeom>
              <a:blipFill>
                <a:blip r:embed="rId5"/>
                <a:stretch>
                  <a:fillRect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C0F97B-A866-AE47-88B2-DBC558434A14}"/>
                  </a:ext>
                </a:extLst>
              </p:cNvPr>
              <p:cNvSpPr txBox="1"/>
              <p:nvPr/>
            </p:nvSpPr>
            <p:spPr>
              <a:xfrm>
                <a:off x="1048955" y="2775595"/>
                <a:ext cx="59487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The diagonal is always non-zero. So,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invertible.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C0F97B-A866-AE47-88B2-DBC55843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55" y="2775595"/>
                <a:ext cx="5948744" cy="307777"/>
              </a:xfrm>
              <a:prstGeom prst="rect">
                <a:avLst/>
              </a:prstGeom>
              <a:blipFill>
                <a:blip r:embed="rId6"/>
                <a:stretch>
                  <a:fillRect l="-2553" t="-24000" r="-1489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07D-FF5B-584E-832C-8C4C9C3C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Cayley Hamilton Theorem (CHT)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0BCAE-A87D-324F-859F-E8FADC57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E5B0A-CA35-F940-94E5-2F8B5C5FB9C0}"/>
              </a:ext>
            </a:extLst>
          </p:cNvPr>
          <p:cNvSpPr txBox="1"/>
          <p:nvPr/>
        </p:nvSpPr>
        <p:spPr>
          <a:xfrm>
            <a:off x="457200" y="1197581"/>
            <a:ext cx="10836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E6C8A-B982-6E44-AF2F-3AD03AB07FDD}"/>
                  </a:ext>
                </a:extLst>
              </p:cNvPr>
              <p:cNvSpPr txBox="1"/>
              <p:nvPr/>
            </p:nvSpPr>
            <p:spPr>
              <a:xfrm>
                <a:off x="609601" y="1563046"/>
                <a:ext cx="7886330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 let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×⋯×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 the characteristics polynomial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an eigenvalue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Obviously,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000" dirty="0"/>
                  <a:t> That is, all eigenvalues satisfy the characteristic polynomial.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satisfies its own characteristic equation. That is,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×⋯×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E6C8A-B982-6E44-AF2F-3AD03AB07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563046"/>
                <a:ext cx="7886330" cy="2769989"/>
              </a:xfrm>
              <a:prstGeom prst="rect">
                <a:avLst/>
              </a:prstGeom>
              <a:blipFill>
                <a:blip r:embed="rId3"/>
                <a:stretch>
                  <a:fillRect l="-1929" t="-2727" r="-225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9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190364</TotalTime>
  <Words>1265</Words>
  <Application>Microsoft Macintosh PowerPoint</Application>
  <PresentationFormat>On-screen Show (4:3)</PresentationFormat>
  <Paragraphs>167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BIOE 498 / BIOE 599  Advanced Biological Control Systems   Lecture 7: Advanced Linear Algebra  </vt:lpstr>
      <vt:lpstr>Agenda</vt:lpstr>
      <vt:lpstr>Why Matrix Exponential? </vt:lpstr>
      <vt:lpstr>Remember…</vt:lpstr>
      <vt:lpstr>Matrix Exponential (e^At) as a Polynomial</vt:lpstr>
      <vt:lpstr>Calculating e^At</vt:lpstr>
      <vt:lpstr>Matrix Exponential Solution to ODEs</vt:lpstr>
      <vt:lpstr>The Matrix Exponential is Nonsingular</vt:lpstr>
      <vt:lpstr>Cayley Hamilton Theorem (CHT)</vt:lpstr>
      <vt:lpstr>Why Do We Care About CHT? CHT reduces an infinite sum to a finite sum. </vt:lpstr>
      <vt:lpstr>Why Do We Care About CHT? CHT provides a way to calculate an inverse, if it exists.   </vt:lpstr>
      <vt:lpstr>Reminder: Unitary Matrix</vt:lpstr>
      <vt:lpstr>Singular Value Decomposition (SVD)</vt:lpstr>
      <vt:lpstr>Justification for SVD</vt:lpstr>
      <vt:lpstr>Pseudo Inverse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2745</cp:revision>
  <dcterms:created xsi:type="dcterms:W3CDTF">2008-11-04T22:35:39Z</dcterms:created>
  <dcterms:modified xsi:type="dcterms:W3CDTF">2022-03-30T00:48:28Z</dcterms:modified>
</cp:coreProperties>
</file>