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84" r:id="rId3"/>
    <p:sldId id="485" r:id="rId4"/>
    <p:sldId id="486" r:id="rId5"/>
    <p:sldId id="487" r:id="rId6"/>
    <p:sldId id="488" r:id="rId7"/>
    <p:sldId id="494" r:id="rId8"/>
    <p:sldId id="498" r:id="rId9"/>
    <p:sldId id="497" r:id="rId10"/>
    <p:sldId id="499" r:id="rId11"/>
    <p:sldId id="500" r:id="rId12"/>
    <p:sldId id="489" r:id="rId13"/>
    <p:sldId id="501" r:id="rId14"/>
    <p:sldId id="490" r:id="rId15"/>
    <p:sldId id="502" r:id="rId16"/>
    <p:sldId id="480" r:id="rId17"/>
    <p:sldId id="481" r:id="rId18"/>
    <p:sldId id="482" r:id="rId19"/>
    <p:sldId id="483" r:id="rId20"/>
    <p:sldId id="492" r:id="rId21"/>
    <p:sldId id="503" r:id="rId22"/>
    <p:sldId id="504" r:id="rId23"/>
    <p:sldId id="505" r:id="rId24"/>
    <p:sldId id="496" r:id="rId25"/>
    <p:sldId id="491" r:id="rId26"/>
    <p:sldId id="495" r:id="rId27"/>
    <p:sldId id="493" r:id="rId28"/>
    <p:sldId id="479" r:id="rId2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3"/>
    <p:restoredTop sz="86407"/>
  </p:normalViewPr>
  <p:slideViewPr>
    <p:cSldViewPr snapToGrid="0" snapToObjects="1">
      <p:cViewPr>
        <p:scale>
          <a:sx n="143" d="100"/>
          <a:sy n="143" d="100"/>
        </p:scale>
        <p:origin x="1528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4370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083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19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42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gif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4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47.png"/><Relationship Id="rId5" Type="http://schemas.openxmlformats.org/officeDocument/2006/relationships/image" Target="../media/image79.png"/><Relationship Id="rId10" Type="http://schemas.openxmlformats.org/officeDocument/2006/relationships/image" Target="../media/image46.png"/><Relationship Id="rId4" Type="http://schemas.openxmlformats.org/officeDocument/2006/relationships/image" Target="../media/image78.png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8: </a:t>
            </a:r>
            <a:r>
              <a:rPr lang="en-US" sz="3200" b="1" u="sng" dirty="0"/>
              <a:t>Analysis Using Block Diagrams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/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blipFill>
                <a:blip r:embed="rId2"/>
                <a:stretch>
                  <a:fillRect l="-2778" r="-555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45A5AF-33C8-9F40-A3BB-990C7245A77F}"/>
              </a:ext>
            </a:extLst>
          </p:cNvPr>
          <p:cNvSpPr/>
          <p:nvPr/>
        </p:nvSpPr>
        <p:spPr>
          <a:xfrm>
            <a:off x="3418273" y="2578767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819740-2C43-CD47-8C47-63F9311AE67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23247" y="3003884"/>
            <a:ext cx="1195026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/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AB12D-C277-1943-9E84-7BECF5D5DAC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380408" y="3003884"/>
            <a:ext cx="1249428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Step response plot of dynamic system; step response data - MATLAB step">
            <a:extLst>
              <a:ext uri="{FF2B5EF4-FFF2-40B4-BE49-F238E27FC236}">
                <a16:creationId xmlns:a16="http://schemas.microsoft.com/office/drawing/2014/main" id="{619CF88C-14EE-5046-BF1A-32D3CC08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6" y="1509434"/>
            <a:ext cx="2765238" cy="207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Unit Step Response">
            <a:extLst>
              <a:ext uri="{FF2B5EF4-FFF2-40B4-BE49-F238E27FC236}">
                <a16:creationId xmlns:a16="http://schemas.microsoft.com/office/drawing/2014/main" id="{36F85390-8C64-4543-AE20-79AA982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8" y="1959143"/>
            <a:ext cx="2527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/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B4CAE09-7303-E145-B0A8-1B29860C6291}"/>
              </a:ext>
            </a:extLst>
          </p:cNvPr>
          <p:cNvSpPr txBox="1"/>
          <p:nvPr/>
        </p:nvSpPr>
        <p:spPr>
          <a:xfrm>
            <a:off x="1117221" y="1020766"/>
            <a:ext cx="58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</a:t>
            </a:r>
            <a:r>
              <a:rPr lang="en-US" dirty="0"/>
              <a:t>: The Laplace transform of a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/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a system has a unit step input (with 0 initial conditions), then its final value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This is also called the </a:t>
                </a:r>
                <a:r>
                  <a:rPr lang="en-US" sz="2000" b="1" dirty="0"/>
                  <a:t>DC gain </a:t>
                </a:r>
                <a:r>
                  <a:rPr lang="en-US" sz="2000" dirty="0"/>
                  <a:t>of the system.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blipFill>
                <a:blip r:embed="rId7"/>
                <a:stretch>
                  <a:fillRect l="-1002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1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of Transfer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748363" y="4867383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" y="4867383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587" t="-182000" r="-1190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748363" y="5544672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" y="5544672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1429" r="-238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742752" y="455259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</a:t>
            </a:r>
            <a:br>
              <a:rPr lang="en-US" dirty="0"/>
            </a:br>
            <a:r>
              <a:rPr lang="en-US" sz="3200" i="1" dirty="0"/>
              <a:t>S1 is outside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6286991" y="2396734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FC6FA3-FE81-2B40-B6FA-BAAD5DF4A351}"/>
              </a:ext>
            </a:extLst>
          </p:cNvPr>
          <p:cNvGrpSpPr/>
          <p:nvPr/>
        </p:nvGrpSpPr>
        <p:grpSpPr>
          <a:xfrm>
            <a:off x="3798884" y="5211108"/>
            <a:ext cx="3157637" cy="1296054"/>
            <a:chOff x="85441" y="1873625"/>
            <a:chExt cx="5271101" cy="1586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8E1B1B0-FE0B-1F49-ACD8-3FB990FB73BA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9879BD7-9D4D-6C43-B4CD-EEE0C8318DD1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CB820D-192A-9445-814C-E2FF83E06105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FBFA1A2-54A7-3844-9D71-B6C62852410E}"/>
                </a:ext>
              </a:extLst>
            </p:cNvPr>
            <p:cNvCxnSpPr>
              <a:cxnSpLocks/>
              <a:stCxn id="81" idx="3"/>
              <a:endCxn id="8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118B1E-0A2B-C24A-BA15-372088AD8954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3CED8DF-D6E4-1D4A-8086-A779CF31B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0B313E9-B4FA-FF48-9617-E23AFF7E6835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0F4C71A-815B-5743-89DE-37169B19B33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3200" i="1" dirty="0"/>
              <a:t>S1 is outside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5081569" y="16564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69" y="1656429"/>
                <a:ext cx="3605231" cy="1337930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975503" y="1695615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895" y="3497000"/>
            <a:ext cx="3119787" cy="2125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/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blipFill>
                <a:blip r:embed="rId7"/>
                <a:stretch>
                  <a:fillRect l="-94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DAFC19-CF27-8F49-BDD2-05D90055776A}"/>
                  </a:ext>
                </a:extLst>
              </p:cNvPr>
              <p:cNvSpPr/>
              <p:nvPr/>
            </p:nvSpPr>
            <p:spPr>
              <a:xfrm>
                <a:off x="529068" y="3893559"/>
                <a:ext cx="3138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(10)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DAFC19-CF27-8F49-BDD2-05D900557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68" y="3893559"/>
                <a:ext cx="313855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/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/>
              <p:nvPr/>
            </p:nvSpPr>
            <p:spPr>
              <a:xfrm>
                <a:off x="232579" y="4554837"/>
                <a:ext cx="5415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9" y="4554837"/>
                <a:ext cx="5415970" cy="369332"/>
              </a:xfrm>
              <a:prstGeom prst="rect">
                <a:avLst/>
              </a:prstGeom>
              <a:blipFill>
                <a:blip r:embed="rId10"/>
                <a:stretch>
                  <a:fillRect l="-93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/>
              <p:nvPr/>
            </p:nvSpPr>
            <p:spPr>
              <a:xfrm>
                <a:off x="511139" y="4951396"/>
                <a:ext cx="3016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(10)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9" y="4951396"/>
                <a:ext cx="3016723" cy="369332"/>
              </a:xfrm>
              <a:prstGeom prst="rect">
                <a:avLst/>
              </a:prstGeom>
              <a:blipFill>
                <a:blip r:embed="rId1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2: S1 is part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all reactions are mass action,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blipFill>
                <a:blip r:embed="rId2"/>
                <a:stretch>
                  <a:fillRect l="-1408" t="-36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blipFill>
                <a:blip r:embed="rId3"/>
                <a:stretch>
                  <a:fillRect t="-4615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566197" y="1936993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699518" y="2292556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/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blipFill>
                <a:blip r:embed="rId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/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blipFill>
                <a:blip r:embed="rId8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/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b="0" dirty="0">
                    <a:latin typeface="Cambria Math" panose="02040503050406030204" pitchFamily="18" charset="0"/>
                  </a:rPr>
                  <a:t>since exponential decay.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8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System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4572000" y="1066800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4705321" y="1422363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8AC38B-0633-B549-ABEA-27FF99126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725" y="3525792"/>
            <a:ext cx="2653178" cy="17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D3E6-0C61-F24A-806B-D5236E7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Linear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86AC-F131-B742-8256-0E17789B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Systems: TF, input, output</a:t>
            </a:r>
          </a:p>
          <a:p>
            <a:pPr lvl="1"/>
            <a:r>
              <a:rPr lang="en-US" dirty="0"/>
              <a:t>Connectors</a:t>
            </a:r>
          </a:p>
          <a:p>
            <a:pPr lvl="1"/>
            <a:r>
              <a:rPr lang="en-US" dirty="0"/>
              <a:t>Line from system to system: Signal</a:t>
            </a:r>
          </a:p>
          <a:p>
            <a:pPr lvl="1"/>
            <a:r>
              <a:rPr lang="en-US" dirty="0"/>
              <a:t>Line from system to add-connector: Signal addition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E22EF-F22B-2E4F-9F4F-6C6636B01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686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Block Diagram to System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Strategy of block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899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System TF to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495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F56-9EEB-CF4A-B532-2F14A07E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Representation of Reaction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C7BC-80C7-CE40-9BD5-C173B09B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FC6B5-DBE4-E546-ACDE-ABA9E548A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624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block diagrams</a:t>
            </a:r>
          </a:p>
          <a:p>
            <a:r>
              <a:rPr lang="en-US" dirty="0"/>
              <a:t>Laplace Transforms and Transfer Functions</a:t>
            </a:r>
          </a:p>
          <a:p>
            <a:r>
              <a:rPr lang="en-US" dirty="0"/>
              <a:t>From block diagram to transfer functions</a:t>
            </a:r>
          </a:p>
          <a:p>
            <a:r>
              <a:rPr lang="en-US" dirty="0"/>
              <a:t>From transfer functions to block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6E59-867B-9744-8209-6362B06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5563-6E84-9143-AD8E-1240F3A9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B3718-BFF7-F54B-AFC9-235984201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896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5F53-A244-AD4F-86AE-F8BADED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DE50-454E-7545-ABAF-E10FBE98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/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blipFill>
                <a:blip r:embed="rId2"/>
                <a:stretch>
                  <a:fillRect l="-1261" t="-189583" r="-210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/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4110" t="-4762" r="-547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/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blipFill>
                <a:blip r:embed="rId4"/>
                <a:stretch>
                  <a:fillRect l="-3279" t="-4651" r="-409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/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blipFill>
                <a:blip r:embed="rId5"/>
                <a:stretch>
                  <a:fillRect l="-2685" t="-4762" r="-33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/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blipFill>
                <a:blip r:embed="rId6"/>
                <a:stretch>
                  <a:fillRect l="-7273" r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/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blipFill>
                <a:blip r:embed="rId7"/>
                <a:stretch>
                  <a:fillRect l="-36667" t="-140323" b="-20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/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blipFill>
                <a:blip r:embed="rId8"/>
                <a:stretch>
                  <a:fillRect l="-1456" t="-8000" r="-242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DC6A77-FD57-664D-8FF8-3C63278D39B9}"/>
              </a:ext>
            </a:extLst>
          </p:cNvPr>
          <p:cNvSpPr txBox="1"/>
          <p:nvPr/>
        </p:nvSpPr>
        <p:spPr>
          <a:xfrm>
            <a:off x="3492216" y="10642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initial conditions)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/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D(s)</a:t>
                </a:r>
                <a:r>
                  <a:rPr lang="en-US" dirty="0"/>
                  <a:t> are the poles of </a:t>
                </a:r>
                <a:r>
                  <a:rPr lang="en-US" i="1" dirty="0"/>
                  <a:t>F(s)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N(s)</a:t>
                </a:r>
                <a:r>
                  <a:rPr lang="en-US" dirty="0"/>
                  <a:t> are the zeroes of </a:t>
                </a:r>
                <a:r>
                  <a:rPr lang="en-US" i="1" dirty="0"/>
                  <a:t>F(s)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blipFill>
                <a:blip r:embed="rId9"/>
                <a:stretch>
                  <a:fillRect l="-3560" r="-2589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/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blipFill>
                <a:blip r:embed="rId10"/>
                <a:stretch>
                  <a:fillRect l="-1205" t="-8000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/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blipFill>
                <a:blip r:embed="rId11"/>
                <a:stretch>
                  <a:fillRect l="-2564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/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blipFill>
                <a:blip r:embed="rId12"/>
                <a:stretch>
                  <a:fillRect l="-820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/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4∫(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blipFill>
                <a:blip r:embed="rId13"/>
                <a:stretch>
                  <a:fillRect l="-1840" t="-7692" r="-61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/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5EC6905-5EBE-FB4B-8CE1-583EC620BB7E}"/>
              </a:ext>
            </a:extLst>
          </p:cNvPr>
          <p:cNvSpPr txBox="1"/>
          <p:nvPr/>
        </p:nvSpPr>
        <p:spPr>
          <a:xfrm>
            <a:off x="4598440" y="169365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</a:t>
            </a:r>
            <a:r>
              <a:rPr lang="en-US" b="1" dirty="0" err="1"/>
              <a:t>LaPlace</a:t>
            </a:r>
            <a:r>
              <a:rPr lang="en-US" b="1" dirty="0"/>
              <a:t> Transforms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6F523-9047-E242-827D-086341649578}"/>
              </a:ext>
            </a:extLst>
          </p:cNvPr>
          <p:cNvSpPr txBox="1"/>
          <p:nvPr/>
        </p:nvSpPr>
        <p:spPr>
          <a:xfrm>
            <a:off x="359542" y="173084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Properties`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9310D-F735-174E-B7D7-E80FAD079B66}"/>
              </a:ext>
            </a:extLst>
          </p:cNvPr>
          <p:cNvSpPr txBox="1"/>
          <p:nvPr/>
        </p:nvSpPr>
        <p:spPr>
          <a:xfrm>
            <a:off x="227024" y="70339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5133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B42-8616-6042-9EA9-29B3C72F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</p:spPr>
            <p:txBody>
              <a:bodyPr/>
              <a:lstStyle/>
              <a:p>
                <a:r>
                  <a:rPr lang="en-US" sz="2000" dirty="0"/>
                  <a:t>A signal is a function of time.</a:t>
                </a:r>
              </a:p>
              <a:p>
                <a:r>
                  <a:rPr lang="en-US" sz="2000" dirty="0"/>
                  <a:t>A system transforms the input signal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into the output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transfer function describes the system in terms of the relationship between input and output: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(with 0 initial conditions).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 is the DC gain of a system; it’s response to a step input.</a:t>
                </a:r>
              </a:p>
              <a:p>
                <a:r>
                  <a:rPr lang="en-US" sz="2000" dirty="0"/>
                  <a:t>Systems can be combined in series (convolutions) or parallel (summation) to construct more complex systems.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  <a:blipFill>
                <a:blip r:embed="rId2"/>
                <a:stretch>
                  <a:fillRect l="-591" t="-2083" b="-7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F833F-8685-B840-91A0-C9D771D7C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8AFD0-B613-1A4A-B85E-BC5BAD897306}"/>
              </a:ext>
            </a:extLst>
          </p:cNvPr>
          <p:cNvSpPr/>
          <p:nvPr/>
        </p:nvSpPr>
        <p:spPr>
          <a:xfrm>
            <a:off x="3515557" y="1655686"/>
            <a:ext cx="914400" cy="66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DEEB455-B4A7-CE4B-9A0E-35FE2C537FB3}"/>
              </a:ext>
            </a:extLst>
          </p:cNvPr>
          <p:cNvSpPr/>
          <p:nvPr/>
        </p:nvSpPr>
        <p:spPr>
          <a:xfrm>
            <a:off x="2938509" y="1935332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6AB6CE6-25BE-E64D-84D9-1791C594DCD0}"/>
              </a:ext>
            </a:extLst>
          </p:cNvPr>
          <p:cNvSpPr/>
          <p:nvPr/>
        </p:nvSpPr>
        <p:spPr>
          <a:xfrm>
            <a:off x="4576439" y="1908699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/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blipFill>
                <a:blip r:embed="rId3"/>
                <a:stretch>
                  <a:fillRect l="-5000" r="-175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/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blipFill>
                <a:blip r:embed="rId4"/>
                <a:stretch>
                  <a:fillRect l="-6977" r="-139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/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blipFill>
                <a:blip r:embed="rId5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/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blipFill>
                <a:blip r:embed="rId6"/>
                <a:stretch>
                  <a:fillRect l="-9756" r="-1707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/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blipFill>
                <a:blip r:embed="rId7"/>
                <a:stretch>
                  <a:fillRect l="-6977" r="-1395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6336E9-769B-744E-B493-0F51CD391FD4}"/>
              </a:ext>
            </a:extLst>
          </p:cNvPr>
          <p:cNvSpPr txBox="1"/>
          <p:nvPr/>
        </p:nvSpPr>
        <p:spPr>
          <a:xfrm>
            <a:off x="1482571" y="5779363"/>
            <a:ext cx="63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Laplace Transform can represent a signal or a system.</a:t>
            </a:r>
          </a:p>
        </p:txBody>
      </p:sp>
    </p:spTree>
    <p:extLst>
      <p:ext uri="{BB962C8B-B14F-4D97-AF65-F5344CB8AC3E}">
        <p14:creationId xmlns:p14="http://schemas.microsoft.com/office/powerpoint/2010/main" val="2314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C53BC-CF67-F04C-BC67-1270F98F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Interconnected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6708E-0D85-DF4F-AECB-6F13875BB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pic>
        <p:nvPicPr>
          <p:cNvPr id="1026" name="Picture 2" descr="A block diagram configuration of disturbance observer based control... |  Download Scientific Diagram">
            <a:extLst>
              <a:ext uri="{FF2B5EF4-FFF2-40B4-BE49-F238E27FC236}">
                <a16:creationId xmlns:a16="http://schemas.microsoft.com/office/drawing/2014/main" id="{1DE6E2DD-2184-A140-832D-404D690B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4" y="1630840"/>
            <a:ext cx="8128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16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945711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945711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4762" r="-55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5021277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LaPlace</a:t>
            </a:r>
            <a:r>
              <a:rPr lang="en-US" b="1" dirty="0"/>
              <a:t>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51962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51962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2451524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51962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51962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amp function - Wikipedia">
            <a:extLst>
              <a:ext uri="{FF2B5EF4-FFF2-40B4-BE49-F238E27FC236}">
                <a16:creationId xmlns:a16="http://schemas.microsoft.com/office/drawing/2014/main" id="{6AB2FC71-2548-A349-8560-95BD229F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2" y="2464042"/>
            <a:ext cx="3392582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/>
              <p:nvPr/>
            </p:nvSpPr>
            <p:spPr>
              <a:xfrm>
                <a:off x="6534167" y="2082192"/>
                <a:ext cx="6824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67" y="2082192"/>
                <a:ext cx="682431" cy="369332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87014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87014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76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945712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LaPlace</a:t>
            </a:r>
            <a:r>
              <a:rPr lang="en-US" b="1" dirty="0"/>
              <a:t> Transform</a:t>
            </a:r>
          </a:p>
        </p:txBody>
      </p:sp>
    </p:spTree>
    <p:extLst>
      <p:ext uri="{BB962C8B-B14F-4D97-AF65-F5344CB8AC3E}">
        <p14:creationId xmlns:p14="http://schemas.microsoft.com/office/powerpoint/2010/main" val="123748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</a:t>
            </a:r>
            <a:br>
              <a:rPr lang="en-US" dirty="0"/>
            </a:br>
            <a:r>
              <a:rPr lang="en-US" sz="3200" i="1" dirty="0"/>
              <a:t>S1 is unaffected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4309855" y="5036274"/>
            <a:ext cx="3157637" cy="1296054"/>
            <a:chOff x="85441" y="1873625"/>
            <a:chExt cx="5271101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AFEEB-D671-2C49-B3F9-506CB84FE2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4759" y="5036274"/>
            <a:ext cx="2533409" cy="17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83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LaPlace</a:t>
            </a:r>
            <a:r>
              <a:rPr lang="en-US" dirty="0"/>
              <a:t>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1039906" y="1313328"/>
                <a:ext cx="1891800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6" y="1313328"/>
                <a:ext cx="1891800" cy="599331"/>
              </a:xfrm>
              <a:prstGeom prst="rect">
                <a:avLst/>
              </a:prstGeom>
              <a:blipFill>
                <a:blip r:embed="rId2"/>
                <a:stretch>
                  <a:fillRect l="-11409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AB6D2-71E2-D043-8E54-340EF012130E}"/>
                  </a:ext>
                </a:extLst>
              </p:cNvPr>
              <p:cNvSpPr txBox="1"/>
              <p:nvPr/>
            </p:nvSpPr>
            <p:spPr>
              <a:xfrm>
                <a:off x="4518211" y="2119454"/>
                <a:ext cx="1375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AB6D2-71E2-D043-8E54-340EF012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211" y="2119454"/>
                <a:ext cx="1375056" cy="276999"/>
              </a:xfrm>
              <a:prstGeom prst="rect">
                <a:avLst/>
              </a:prstGeom>
              <a:blipFill>
                <a:blip r:embed="rId3"/>
                <a:stretch>
                  <a:fillRect l="-2727" r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4616823" y="1474493"/>
                <a:ext cx="877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1474493"/>
                <a:ext cx="877997" cy="276999"/>
              </a:xfrm>
              <a:prstGeom prst="rect">
                <a:avLst/>
              </a:prstGeom>
              <a:blipFill>
                <a:blip r:embed="rId4"/>
                <a:stretch>
                  <a:fillRect l="-8571" t="-27273" r="-15714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B62D6-0626-E049-BF18-6E353FE15F6A}"/>
                  </a:ext>
                </a:extLst>
              </p:cNvPr>
              <p:cNvSpPr txBox="1"/>
              <p:nvPr/>
            </p:nvSpPr>
            <p:spPr>
              <a:xfrm>
                <a:off x="920142" y="3136875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B62D6-0626-E049-BF18-6E353FE1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42" y="3136875"/>
                <a:ext cx="1655518" cy="276999"/>
              </a:xfrm>
              <a:prstGeom prst="rect">
                <a:avLst/>
              </a:prstGeom>
              <a:blipFill>
                <a:blip r:embed="rId5"/>
                <a:stretch>
                  <a:fillRect l="-2273" r="-378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19117-327B-E34D-B348-FFAADA9049F1}"/>
                  </a:ext>
                </a:extLst>
              </p:cNvPr>
              <p:cNvSpPr txBox="1"/>
              <p:nvPr/>
            </p:nvSpPr>
            <p:spPr>
              <a:xfrm>
                <a:off x="905669" y="3647334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19117-327B-E34D-B348-FFAADA90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69" y="3647334"/>
                <a:ext cx="1900200" cy="520463"/>
              </a:xfrm>
              <a:prstGeom prst="rect">
                <a:avLst/>
              </a:prstGeom>
              <a:blipFill>
                <a:blip r:embed="rId6"/>
                <a:stretch>
                  <a:fillRect l="-2000" t="-4762" r="-4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4634507" y="4607920"/>
                <a:ext cx="191097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07" y="4607920"/>
                <a:ext cx="1910971" cy="520463"/>
              </a:xfrm>
              <a:prstGeom prst="rect">
                <a:avLst/>
              </a:prstGeom>
              <a:blipFill>
                <a:blip r:embed="rId7"/>
                <a:stretch>
                  <a:fillRect l="-1974" t="-4762" r="-1974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B126C-95A9-AC48-99B7-947B7DC05957}"/>
                  </a:ext>
                </a:extLst>
              </p:cNvPr>
              <p:cNvSpPr txBox="1"/>
              <p:nvPr/>
            </p:nvSpPr>
            <p:spPr>
              <a:xfrm>
                <a:off x="4616823" y="5219784"/>
                <a:ext cx="185018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B126C-95A9-AC48-99B7-947B7DC05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5219784"/>
                <a:ext cx="1850186" cy="520463"/>
              </a:xfrm>
              <a:prstGeom prst="rect">
                <a:avLst/>
              </a:prstGeom>
              <a:blipFill>
                <a:blip r:embed="rId8"/>
                <a:stretch>
                  <a:fillRect l="-2041" t="-465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0D46A1-9015-A04A-A0BA-BD2E74104830}"/>
                  </a:ext>
                </a:extLst>
              </p:cNvPr>
              <p:cNvSpPr txBox="1"/>
              <p:nvPr/>
            </p:nvSpPr>
            <p:spPr>
              <a:xfrm>
                <a:off x="4616823" y="5817821"/>
                <a:ext cx="149675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0D46A1-9015-A04A-A0BA-BD2E74104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5817821"/>
                <a:ext cx="1496756" cy="525016"/>
              </a:xfrm>
              <a:prstGeom prst="rect">
                <a:avLst/>
              </a:prstGeom>
              <a:blipFill>
                <a:blip r:embed="rId9"/>
                <a:stretch>
                  <a:fillRect l="-2521" t="-2326" r="-840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5A0F37-2925-2C48-98EE-17F7834AB814}"/>
                  </a:ext>
                </a:extLst>
              </p:cNvPr>
              <p:cNvSpPr txBox="1"/>
              <p:nvPr/>
            </p:nvSpPr>
            <p:spPr>
              <a:xfrm>
                <a:off x="899670" y="2475989"/>
                <a:ext cx="200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5A0F37-2925-2C48-98EE-17F7834A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70" y="2475989"/>
                <a:ext cx="2002600" cy="276999"/>
              </a:xfrm>
              <a:prstGeom prst="rect">
                <a:avLst/>
              </a:prstGeom>
              <a:blipFill>
                <a:blip r:embed="rId10"/>
                <a:stretch>
                  <a:fillRect l="-2532" r="-316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1039906" y="9439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8908B-88B5-7448-A298-87CD5F6EEA8B}"/>
              </a:ext>
            </a:extLst>
          </p:cNvPr>
          <p:cNvSpPr txBox="1"/>
          <p:nvPr/>
        </p:nvSpPr>
        <p:spPr>
          <a:xfrm>
            <a:off x="899670" y="199207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9B876-623C-EF43-A88B-DCC6CBAEC6EE}"/>
              </a:ext>
            </a:extLst>
          </p:cNvPr>
          <p:cNvSpPr txBox="1"/>
          <p:nvPr/>
        </p:nvSpPr>
        <p:spPr>
          <a:xfrm>
            <a:off x="792093" y="280178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04726-8569-FC49-9685-3FCB97EF0428}"/>
              </a:ext>
            </a:extLst>
          </p:cNvPr>
          <p:cNvSpPr txBox="1"/>
          <p:nvPr/>
        </p:nvSpPr>
        <p:spPr>
          <a:xfrm>
            <a:off x="821343" y="347683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4440145" y="11148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Impulse at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FACCAA-5A7D-9B40-9508-38935A6B9CDE}"/>
              </a:ext>
            </a:extLst>
          </p:cNvPr>
          <p:cNvSpPr txBox="1"/>
          <p:nvPr/>
        </p:nvSpPr>
        <p:spPr>
          <a:xfrm>
            <a:off x="4440145" y="179562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response</a:t>
            </a:r>
          </a:p>
        </p:txBody>
      </p:sp>
      <p:pic>
        <p:nvPicPr>
          <p:cNvPr id="3074" name="Picture 2" descr="Step Signals and Step Responses (System Identification Toolkit) - LabVIEW  2013 System Identification Toolkit Help - National Instruments">
            <a:extLst>
              <a:ext uri="{FF2B5EF4-FFF2-40B4-BE49-F238E27FC236}">
                <a16:creationId xmlns:a16="http://schemas.microsoft.com/office/drawing/2014/main" id="{CB83CF83-2177-334E-9EE8-B88D93F46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8" y="1580477"/>
            <a:ext cx="2048381" cy="10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96F44D-45F4-6440-AFE1-402764913C75}"/>
              </a:ext>
            </a:extLst>
          </p:cNvPr>
          <p:cNvSpPr txBox="1"/>
          <p:nvPr/>
        </p:nvSpPr>
        <p:spPr>
          <a:xfrm>
            <a:off x="4493781" y="425032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Specific Functions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4D7406F-730F-1A49-85D5-7CA73A85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15" y="3121776"/>
            <a:ext cx="1832885" cy="12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99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Transfer</a:t>
            </a:r>
            <a:br>
              <a:rPr lang="en-US" dirty="0"/>
            </a:br>
            <a:r>
              <a:rPr lang="en-US" sz="3200" i="1" dirty="0"/>
              <a:t>S1 is unaffected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3143023" y="5131518"/>
            <a:ext cx="3157637" cy="1296054"/>
            <a:chOff x="85441" y="1873625"/>
            <a:chExt cx="5271101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142" y="5036274"/>
            <a:ext cx="2235180" cy="152299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6286991" y="2396734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351644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E68-D195-8248-A290-46033C66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68EC-5B5F-1643-BF4E-2CF6389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Objective</a:t>
            </a:r>
          </a:p>
          <a:p>
            <a:pPr lvl="1"/>
            <a:r>
              <a:rPr lang="en-US" sz="1200" dirty="0"/>
              <a:t>Know elements of a block diagram, rules for MIMO and SISO</a:t>
            </a:r>
          </a:p>
          <a:p>
            <a:pPr lvl="1"/>
            <a:r>
              <a:rPr lang="en-US" sz="1200" dirty="0"/>
              <a:t>Construct TF from block diagram</a:t>
            </a:r>
          </a:p>
          <a:p>
            <a:pPr lvl="1"/>
            <a:r>
              <a:rPr lang="en-US" sz="1200" dirty="0"/>
              <a:t>Construct block diagram from TF</a:t>
            </a:r>
          </a:p>
          <a:p>
            <a:r>
              <a:rPr lang="en-US" sz="1600" dirty="0"/>
              <a:t>State space vs. TF representation of systems</a:t>
            </a:r>
          </a:p>
          <a:p>
            <a:r>
              <a:rPr lang="en-US" sz="1600" dirty="0"/>
              <a:t>Construct TF from block diagram</a:t>
            </a:r>
          </a:p>
          <a:p>
            <a:r>
              <a:rPr lang="en-US" sz="1600" dirty="0"/>
              <a:t>Construct block diagram from TF</a:t>
            </a:r>
          </a:p>
          <a:p>
            <a:r>
              <a:rPr lang="en-US" sz="1600" dirty="0" err="1"/>
              <a:t>Applyication</a:t>
            </a:r>
            <a:r>
              <a:rPr lang="en-US" sz="1600"/>
              <a:t> Reaction </a:t>
            </a:r>
            <a:r>
              <a:rPr lang="en-US" sz="1600" dirty="0"/>
              <a:t>networks</a:t>
            </a:r>
          </a:p>
          <a:p>
            <a:pPr lvl="1"/>
            <a:r>
              <a:rPr lang="en-US" sz="1200" dirty="0"/>
              <a:t>Reactions are systems with 0 state: input is reactants; output is products</a:t>
            </a:r>
          </a:p>
          <a:p>
            <a:pPr lvl="1"/>
            <a:r>
              <a:rPr lang="en-US" sz="1200" dirty="0"/>
              <a:t>Apply to a sequential network with TF for each reaction</a:t>
            </a:r>
          </a:p>
          <a:p>
            <a:pPr lvl="1"/>
            <a:r>
              <a:rPr lang="en-US" sz="1200" dirty="0"/>
              <a:t>Construct merged network</a:t>
            </a:r>
          </a:p>
          <a:p>
            <a:pPr lvl="1"/>
            <a:r>
              <a:rPr lang="en-US" sz="1200" dirty="0"/>
              <a:t>See how merged network compares with Tellurium simulation</a:t>
            </a:r>
          </a:p>
          <a:p>
            <a:pPr lvl="1"/>
            <a:r>
              <a:rPr lang="en-US" sz="1200" dirty="0"/>
              <a:t>Add sequestered products</a:t>
            </a:r>
          </a:p>
          <a:p>
            <a:pPr lvl="1"/>
            <a:r>
              <a:rPr lang="en-US" sz="1200" dirty="0"/>
              <a:t>Add feedback (non-linear)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21AD-535B-4146-9B78-1ABEC7D66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403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5262E-A469-9540-A6C1-A1FAAB79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Diagrams?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5F678-DCF2-1344-84C2-58F3FC20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that allows for seeing relationships without excessive details</a:t>
            </a:r>
          </a:p>
          <a:p>
            <a:r>
              <a:rPr lang="en-US" dirty="0"/>
              <a:t>A way to do incremental refinement</a:t>
            </a:r>
          </a:p>
          <a:p>
            <a:r>
              <a:rPr lang="en-US" dirty="0"/>
              <a:t>A means of communication</a:t>
            </a:r>
          </a:p>
          <a:p>
            <a:pPr lvl="1"/>
            <a:r>
              <a:rPr lang="en-US" dirty="0"/>
              <a:t>Requires consistent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92E34-CD62-B546-A40C-E021D1855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F9FF9DF2-48B2-724F-AC88-998AC461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381000"/>
            <a:ext cx="1155329" cy="9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Reactions to Block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0E89A8-28C3-DC49-9EC7-0B8F8560445D}"/>
              </a:ext>
            </a:extLst>
          </p:cNvPr>
          <p:cNvSpPr>
            <a:spLocks noChangeAspect="1"/>
          </p:cNvSpPr>
          <p:nvPr/>
        </p:nvSpPr>
        <p:spPr>
          <a:xfrm>
            <a:off x="493864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F42974-66E3-5244-B694-3564A5050ACE}"/>
              </a:ext>
            </a:extLst>
          </p:cNvPr>
          <p:cNvSpPr>
            <a:spLocks noChangeAspect="1"/>
          </p:cNvSpPr>
          <p:nvPr/>
        </p:nvSpPr>
        <p:spPr>
          <a:xfrm>
            <a:off x="2714766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6DF921-B2E8-7A40-AC52-6F1E9BBCB550}"/>
              </a:ext>
            </a:extLst>
          </p:cNvPr>
          <p:cNvSpPr>
            <a:spLocks noChangeAspect="1"/>
          </p:cNvSpPr>
          <p:nvPr/>
        </p:nvSpPr>
        <p:spPr>
          <a:xfrm>
            <a:off x="1622068" y="1459950"/>
            <a:ext cx="64008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lang="en-US" b="1" dirty="0">
                <a:solidFill>
                  <a:schemeClr val="bg1"/>
                </a:solidFill>
              </a:rPr>
              <a:t>  J1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E2D707-C744-ED47-95FE-1D17D3976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37811" y="1459950"/>
                <a:ext cx="640080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𝐉𝟐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E2D707-C744-ED47-95FE-1D17D3976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11" y="1459950"/>
                <a:ext cx="640080" cy="64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AEDB70F-6E38-E64D-AC2A-7268349D171D}"/>
              </a:ext>
            </a:extLst>
          </p:cNvPr>
          <p:cNvSpPr>
            <a:spLocks noChangeAspect="1"/>
          </p:cNvSpPr>
          <p:nvPr/>
        </p:nvSpPr>
        <p:spPr>
          <a:xfrm>
            <a:off x="5187811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22A51-8C3C-9646-92BD-4F4CFEE20D4E}"/>
              </a:ext>
            </a:extLst>
          </p:cNvPr>
          <p:cNvCxnSpPr>
            <a:cxnSpLocks/>
          </p:cNvCxnSpPr>
          <p:nvPr/>
        </p:nvCxnSpPr>
        <p:spPr>
          <a:xfrm>
            <a:off x="1133944" y="1779990"/>
            <a:ext cx="488124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569311-D357-EB45-903A-B37150B1209C}"/>
              </a:ext>
            </a:extLst>
          </p:cNvPr>
          <p:cNvCxnSpPr>
            <a:cxnSpLocks/>
          </p:cNvCxnSpPr>
          <p:nvPr/>
        </p:nvCxnSpPr>
        <p:spPr>
          <a:xfrm>
            <a:off x="2262148" y="1775418"/>
            <a:ext cx="488124" cy="914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BC6C42-DA9A-9C42-BF80-930573CA924B}"/>
              </a:ext>
            </a:extLst>
          </p:cNvPr>
          <p:cNvCxnSpPr>
            <a:cxnSpLocks/>
          </p:cNvCxnSpPr>
          <p:nvPr/>
        </p:nvCxnSpPr>
        <p:spPr>
          <a:xfrm>
            <a:off x="3354846" y="1779990"/>
            <a:ext cx="582965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571002-D6B9-244D-A84B-9D5835DC448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77891" y="1779990"/>
            <a:ext cx="60992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12064" y="9979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1B4B0-1BDA-0C44-A195-CE61E197BDA5}"/>
              </a:ext>
            </a:extLst>
          </p:cNvPr>
          <p:cNvSpPr>
            <a:spLocks noChangeAspect="1"/>
          </p:cNvSpPr>
          <p:nvPr/>
        </p:nvSpPr>
        <p:spPr>
          <a:xfrm>
            <a:off x="1099747" y="3001194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6B9AD1-29B5-A341-95EB-4DDB9463F98F}"/>
              </a:ext>
            </a:extLst>
          </p:cNvPr>
          <p:cNvCxnSpPr>
            <a:cxnSpLocks/>
          </p:cNvCxnSpPr>
          <p:nvPr/>
        </p:nvCxnSpPr>
        <p:spPr>
          <a:xfrm>
            <a:off x="600995" y="3320424"/>
            <a:ext cx="488124" cy="914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272228-F486-2E48-AFCE-112F93BE9E2E}"/>
              </a:ext>
            </a:extLst>
          </p:cNvPr>
          <p:cNvSpPr txBox="1"/>
          <p:nvPr/>
        </p:nvSpPr>
        <p:spPr>
          <a:xfrm>
            <a:off x="476004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629CE1-DE21-CC4D-8703-317F9E25C772}"/>
              </a:ext>
            </a:extLst>
          </p:cNvPr>
          <p:cNvSpPr>
            <a:spLocks noChangeAspect="1"/>
          </p:cNvSpPr>
          <p:nvPr/>
        </p:nvSpPr>
        <p:spPr>
          <a:xfrm>
            <a:off x="2525132" y="3010161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1824070" y="3321234"/>
            <a:ext cx="701062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0D4324-AA4D-E944-BE86-008B1D6A8AC5}"/>
              </a:ext>
            </a:extLst>
          </p:cNvPr>
          <p:cNvSpPr txBox="1"/>
          <p:nvPr/>
        </p:nvSpPr>
        <p:spPr>
          <a:xfrm>
            <a:off x="1958069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F1B23-E71C-7C40-9C3F-65A74263B5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49455" y="3330201"/>
            <a:ext cx="701062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26C80A-0C20-6444-8CE5-A1CE4BC61A2B}"/>
              </a:ext>
            </a:extLst>
          </p:cNvPr>
          <p:cNvSpPr txBox="1"/>
          <p:nvPr/>
        </p:nvSpPr>
        <p:spPr>
          <a:xfrm>
            <a:off x="3446710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450504" y="250296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Diagrams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99998" y="4277121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diagram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(S1, S2, S3) are signals (values over time).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(J1, J2) are systems that transform signals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C5CD56-A993-404E-A8C9-C13FFE510AAA}"/>
              </a:ext>
            </a:extLst>
          </p:cNvPr>
          <p:cNvSpPr>
            <a:spLocks noChangeAspect="1"/>
          </p:cNvSpPr>
          <p:nvPr/>
        </p:nvSpPr>
        <p:spPr>
          <a:xfrm>
            <a:off x="6218603" y="2965095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293961-694F-1446-9C3F-B2D38ED07A1D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683625" y="3285135"/>
            <a:ext cx="534978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B4A073-CD4E-774A-B2DF-6267B7F421D5}"/>
              </a:ext>
            </a:extLst>
          </p:cNvPr>
          <p:cNvSpPr txBox="1"/>
          <p:nvPr/>
        </p:nvSpPr>
        <p:spPr>
          <a:xfrm>
            <a:off x="5659886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2D183B-A5B7-534E-AB46-510D8B121252}"/>
              </a:ext>
            </a:extLst>
          </p:cNvPr>
          <p:cNvSpPr>
            <a:spLocks noChangeAspect="1"/>
          </p:cNvSpPr>
          <p:nvPr/>
        </p:nvSpPr>
        <p:spPr>
          <a:xfrm>
            <a:off x="7536410" y="2974062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2F9FC6-9EFF-5A4F-A585-9040B06F3F55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6942926" y="3285135"/>
            <a:ext cx="593484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3D0A50-C60C-ED40-973F-0F401D62F988}"/>
              </a:ext>
            </a:extLst>
          </p:cNvPr>
          <p:cNvSpPr txBox="1"/>
          <p:nvPr/>
        </p:nvSpPr>
        <p:spPr>
          <a:xfrm>
            <a:off x="6897632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4C78A5-1F19-EC43-8315-AB3DF1B174F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260733" y="3294102"/>
            <a:ext cx="452964" cy="654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57B0611-DEDF-414F-AA8A-C39A8064F098}"/>
              </a:ext>
            </a:extLst>
          </p:cNvPr>
          <p:cNvSpPr txBox="1"/>
          <p:nvPr/>
        </p:nvSpPr>
        <p:spPr>
          <a:xfrm>
            <a:off x="8305587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FF106-563C-6849-A758-27CBFD175D99}"/>
              </a:ext>
            </a:extLst>
          </p:cNvPr>
          <p:cNvSpPr>
            <a:spLocks noChangeAspect="1"/>
          </p:cNvSpPr>
          <p:nvPr/>
        </p:nvSpPr>
        <p:spPr>
          <a:xfrm>
            <a:off x="4931777" y="2974062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D4842F-DD75-5B4E-9EB3-781C36B21053}"/>
              </a:ext>
            </a:extLst>
          </p:cNvPr>
          <p:cNvSpPr txBox="1"/>
          <p:nvPr/>
        </p:nvSpPr>
        <p:spPr>
          <a:xfrm>
            <a:off x="397992" y="3721057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S1 is outside by the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77FF77-9A44-FC4E-A77E-ED2E90BFC870}"/>
              </a:ext>
            </a:extLst>
          </p:cNvPr>
          <p:cNvSpPr txBox="1"/>
          <p:nvPr/>
        </p:nvSpPr>
        <p:spPr>
          <a:xfrm>
            <a:off x="4988277" y="3759771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S1 is part of the system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F1D95D-8F9E-3243-B7BC-47B9989B19EE}"/>
              </a:ext>
            </a:extLst>
          </p:cNvPr>
          <p:cNvSpPr txBox="1"/>
          <p:nvPr/>
        </p:nvSpPr>
        <p:spPr>
          <a:xfrm>
            <a:off x="272679" y="5372003"/>
            <a:ext cx="84997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relationship between reactions and systems is complex since reactants are not traditional inputs since reactants can be transformed by reactions.</a:t>
            </a:r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  <p:bldP spid="41" grpId="0" animBg="1"/>
      <p:bldP spid="43" grpId="0"/>
      <p:bldP spid="53" grpId="0"/>
      <p:bldP spid="55" grpId="0"/>
      <p:bldP spid="56" grpId="0"/>
      <p:bldP spid="58" grpId="0" animBg="1"/>
      <p:bldP spid="60" grpId="0"/>
      <p:bldP spid="62" grpId="0" animBg="1"/>
      <p:bldP spid="64" grpId="0"/>
      <p:bldP spid="67" grpId="0"/>
      <p:bldP spid="77" grpId="0" animBg="1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1B4B0-1BDA-0C44-A195-CE61E197BDA5}"/>
              </a:ext>
            </a:extLst>
          </p:cNvPr>
          <p:cNvSpPr/>
          <p:nvPr/>
        </p:nvSpPr>
        <p:spPr>
          <a:xfrm>
            <a:off x="2827220" y="1420329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6B9AD1-29B5-A341-95EB-4DDB9463F98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783977" y="1828492"/>
            <a:ext cx="1043243" cy="1695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272228-F486-2E48-AFCE-112F93BE9E2E}"/>
              </a:ext>
            </a:extLst>
          </p:cNvPr>
          <p:cNvSpPr txBox="1"/>
          <p:nvPr/>
        </p:nvSpPr>
        <p:spPr>
          <a:xfrm>
            <a:off x="1844890" y="14292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/>
              <p:nvPr/>
            </p:nvSpPr>
            <p:spPr>
              <a:xfrm>
                <a:off x="2894240" y="1643825"/>
                <a:ext cx="794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40" y="1643825"/>
                <a:ext cx="79444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09629CE1-DE21-CC4D-8703-317F9E25C772}"/>
              </a:ext>
            </a:extLst>
          </p:cNvPr>
          <p:cNvSpPr/>
          <p:nvPr/>
        </p:nvSpPr>
        <p:spPr>
          <a:xfrm>
            <a:off x="4566372" y="1429296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3789355" y="1845446"/>
            <a:ext cx="777017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0D4324-AA4D-E944-BE86-008B1D6A8AC5}"/>
              </a:ext>
            </a:extLst>
          </p:cNvPr>
          <p:cNvSpPr txBox="1"/>
          <p:nvPr/>
        </p:nvSpPr>
        <p:spPr>
          <a:xfrm>
            <a:off x="3918628" y="14591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/>
              <p:nvPr/>
            </p:nvSpPr>
            <p:spPr>
              <a:xfrm>
                <a:off x="4705110" y="1625897"/>
                <a:ext cx="799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10" y="1625897"/>
                <a:ext cx="799771" cy="369332"/>
              </a:xfrm>
              <a:prstGeom prst="rect">
                <a:avLst/>
              </a:prstGeom>
              <a:blipFill>
                <a:blip r:embed="rId3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F1B23-E71C-7C40-9C3F-65A74263B5F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504881" y="1810563"/>
            <a:ext cx="122619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26C80A-0C20-6444-8CE5-A1CE4BC61A2B}"/>
              </a:ext>
            </a:extLst>
          </p:cNvPr>
          <p:cNvSpPr txBox="1"/>
          <p:nvPr/>
        </p:nvSpPr>
        <p:spPr>
          <a:xfrm>
            <a:off x="6267887" y="13865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1048802" y="3141113"/>
            <a:ext cx="6673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 for block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Arrows are drawn between systems and/or connectors to indicate signal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connections between systems indicates convolution.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Scalar signals are thin arrows; vector signals are thick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are annotated with their transfer functions (may be multivariate)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CEBD0-9C84-6C41-956C-910235FC9BD0}"/>
              </a:ext>
            </a:extLst>
          </p:cNvPr>
          <p:cNvSpPr/>
          <p:nvPr/>
        </p:nvSpPr>
        <p:spPr>
          <a:xfrm>
            <a:off x="2309614" y="1138519"/>
            <a:ext cx="3877587" cy="158644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1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4064467" y="4322945"/>
                <a:ext cx="877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67" y="4322945"/>
                <a:ext cx="877997" cy="276999"/>
              </a:xfrm>
              <a:prstGeom prst="rect">
                <a:avLst/>
              </a:prstGeom>
              <a:blipFill>
                <a:blip r:embed="rId2"/>
                <a:stretch>
                  <a:fillRect l="-10000" t="-26087" r="-1428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3968582" y="3863966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/>
              <p:nvPr/>
            </p:nvSpPr>
            <p:spPr>
              <a:xfrm>
                <a:off x="555811" y="3100755"/>
                <a:ext cx="5207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Impulse signal at time </a:t>
                </a:r>
                <a:r>
                  <a:rPr lang="en-US" i="1" dirty="0"/>
                  <a:t>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1" y="3100755"/>
                <a:ext cx="5207451" cy="369332"/>
              </a:xfrm>
              <a:prstGeom prst="rect">
                <a:avLst/>
              </a:prstGeom>
              <a:blipFill>
                <a:blip r:embed="rId3"/>
                <a:stretch>
                  <a:fillRect l="-973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0CFFFF4-A322-A745-A0ED-72EF3EC618F7}"/>
              </a:ext>
            </a:extLst>
          </p:cNvPr>
          <p:cNvSpPr txBox="1"/>
          <p:nvPr/>
        </p:nvSpPr>
        <p:spPr>
          <a:xfrm>
            <a:off x="1013802" y="1051701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Laplace transforms can represent both signals and systems.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54DF6-3721-2747-9E94-C4983BEA5BC2}"/>
              </a:ext>
            </a:extLst>
          </p:cNvPr>
          <p:cNvGrpSpPr/>
          <p:nvPr/>
        </p:nvGrpSpPr>
        <p:grpSpPr>
          <a:xfrm>
            <a:off x="665051" y="1917462"/>
            <a:ext cx="2088172" cy="895892"/>
            <a:chOff x="665051" y="1917462"/>
            <a:chExt cx="2088172" cy="8958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8F59F2-E23B-5F4F-9327-D1FE599E4C48}"/>
                    </a:ext>
                  </a:extLst>
                </p:cNvPr>
                <p:cNvSpPr txBox="1"/>
                <p:nvPr/>
              </p:nvSpPr>
              <p:spPr>
                <a:xfrm>
                  <a:off x="735106" y="2214023"/>
                  <a:ext cx="2018117" cy="59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8F59F2-E23B-5F4F-9327-D1FE599E4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06" y="2214023"/>
                  <a:ext cx="2018117" cy="599331"/>
                </a:xfrm>
                <a:prstGeom prst="rect">
                  <a:avLst/>
                </a:prstGeom>
                <a:blipFill>
                  <a:blip r:embed="rId4"/>
                  <a:stretch>
                    <a:fillRect l="-10063" t="-189583" b="-28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4C17BA-0297-7645-90D6-A633E9A1A7F9}"/>
                </a:ext>
              </a:extLst>
            </p:cNvPr>
            <p:cNvSpPr txBox="1"/>
            <p:nvPr/>
          </p:nvSpPr>
          <p:spPr>
            <a:xfrm>
              <a:off x="665051" y="191746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Definition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140EA-E350-C944-B42D-13636811F885}"/>
                  </a:ext>
                </a:extLst>
              </p:cNvPr>
              <p:cNvSpPr txBox="1"/>
              <p:nvPr/>
            </p:nvSpPr>
            <p:spPr>
              <a:xfrm>
                <a:off x="4064467" y="4703491"/>
                <a:ext cx="12620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140EA-E350-C944-B42D-13636811F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67" y="4703491"/>
                <a:ext cx="1262012" cy="276999"/>
              </a:xfrm>
              <a:prstGeom prst="rect">
                <a:avLst/>
              </a:prstGeom>
              <a:blipFill>
                <a:blip r:embed="rId5"/>
                <a:stretch>
                  <a:fillRect l="-4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3590748"/>
            <a:ext cx="2407665" cy="2108568"/>
            <a:chOff x="811480" y="3590748"/>
            <a:chExt cx="2407665" cy="2108568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846716" y="5329984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16" y="5329984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amp function - Wikipedia">
            <a:extLst>
              <a:ext uri="{FF2B5EF4-FFF2-40B4-BE49-F238E27FC236}">
                <a16:creationId xmlns:a16="http://schemas.microsoft.com/office/drawing/2014/main" id="{6AB2FC71-2548-A349-8560-95BD229F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2" y="1917194"/>
            <a:ext cx="3392582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/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5785789" y="5451140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789" y="5451140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2521" t="-4762" r="-84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782873" y="5606824"/>
            <a:ext cx="401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exponential: </a:t>
            </a:r>
          </a:p>
        </p:txBody>
      </p:sp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490447" cy="838200"/>
          </a:xfrm>
        </p:spPr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078940" y="2689237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40" y="2689237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2290" r="-381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615266" y="2562729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266" y="2562729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815787" y="2689237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7" y="2689237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779927" y="229797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078940" y="229797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615266" y="22979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pic>
        <p:nvPicPr>
          <p:cNvPr id="31" name="Picture 6" descr="The impulse response of an example simple delay">
            <a:extLst>
              <a:ext uri="{FF2B5EF4-FFF2-40B4-BE49-F238E27FC236}">
                <a16:creationId xmlns:a16="http://schemas.microsoft.com/office/drawing/2014/main" id="{4D73AF1E-AFB0-0442-B243-47B74B45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7" y="3635572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/>
              <p:nvPr/>
            </p:nvSpPr>
            <p:spPr>
              <a:xfrm>
                <a:off x="846716" y="5329984"/>
                <a:ext cx="4675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6" y="5329984"/>
                <a:ext cx="467500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/>
              <p:nvPr/>
            </p:nvSpPr>
            <p:spPr>
              <a:xfrm>
                <a:off x="1414625" y="3761584"/>
                <a:ext cx="969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25" y="3761584"/>
                <a:ext cx="96975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BC298EA-8F08-3D4F-8973-7135D6EB0135}"/>
              </a:ext>
            </a:extLst>
          </p:cNvPr>
          <p:cNvGrpSpPr/>
          <p:nvPr/>
        </p:nvGrpSpPr>
        <p:grpSpPr>
          <a:xfrm>
            <a:off x="4722706" y="3662969"/>
            <a:ext cx="3252449" cy="520463"/>
            <a:chOff x="4488475" y="5579697"/>
            <a:chExt cx="3252449" cy="5204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/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a14:m>
                  <a:r>
                    <a:rPr lang="en-US" dirty="0"/>
                    <a:t>1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t="-27273" r="-14286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/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blipFill>
                  <a:blip r:embed="rId11"/>
                  <a:stretch>
                    <a:fillRect l="-4110" t="-4762" r="-547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/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blipFill>
                  <a:blip r:embed="rId12"/>
                  <a:stretch>
                    <a:fillRect l="-5195" t="-4762" r="-129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  <p:bldP spid="29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187601</TotalTime>
  <Words>1565</Words>
  <Application>Microsoft Macintosh PowerPoint</Application>
  <PresentationFormat>On-screen Show (4:3)</PresentationFormat>
  <Paragraphs>327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BIOE 498 / BIOE 599  Advanced Biological Control Systems   Lecture 8: Analysis Using Block Diagrams  </vt:lpstr>
      <vt:lpstr>Agenda</vt:lpstr>
      <vt:lpstr>Motivating Example</vt:lpstr>
      <vt:lpstr>Why Diagrams?</vt:lpstr>
      <vt:lpstr>From Reactions to Block Diagrams</vt:lpstr>
      <vt:lpstr>Creating Block Diagram</vt:lpstr>
      <vt:lpstr>Laplace Transforms</vt:lpstr>
      <vt:lpstr>More Laplace Transforms</vt:lpstr>
      <vt:lpstr>LaPlace Transform Properties</vt:lpstr>
      <vt:lpstr>Step Response of a System</vt:lpstr>
      <vt:lpstr>Convolution of Transfer Functions</vt:lpstr>
      <vt:lpstr>Finding Transfer Functions S1 is outside the system</vt:lpstr>
      <vt:lpstr>Analysis S1 is outside by the system</vt:lpstr>
      <vt:lpstr>System 2: S1 is part of the system</vt:lpstr>
      <vt:lpstr>Analysis of System 2</vt:lpstr>
      <vt:lpstr>Block Diagram of Linear Systems</vt:lpstr>
      <vt:lpstr>From Block Diagram to System TF</vt:lpstr>
      <vt:lpstr>From System TF to Block Diagram</vt:lpstr>
      <vt:lpstr>Block Diagram Representation of Reaction Networks</vt:lpstr>
      <vt:lpstr>BACKUP</vt:lpstr>
      <vt:lpstr>LaPlace Transform Essentials</vt:lpstr>
      <vt:lpstr>Signals and Transfer Functions</vt:lpstr>
      <vt:lpstr>Example of Interconnected Systems</vt:lpstr>
      <vt:lpstr>Laplace Properties</vt:lpstr>
      <vt:lpstr>Finding Transfer Functions S1 is unaffected by the system</vt:lpstr>
      <vt:lpstr>Properties of LaPlace Transforms</vt:lpstr>
      <vt:lpstr>Analyzing The Transfer S1 is unaffected by the system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2740</cp:revision>
  <dcterms:created xsi:type="dcterms:W3CDTF">2008-11-04T22:35:39Z</dcterms:created>
  <dcterms:modified xsi:type="dcterms:W3CDTF">2022-04-06T16:09:15Z</dcterms:modified>
</cp:coreProperties>
</file>