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84" r:id="rId3"/>
    <p:sldId id="485" r:id="rId4"/>
    <p:sldId id="487" r:id="rId5"/>
    <p:sldId id="511" r:id="rId6"/>
    <p:sldId id="508" r:id="rId7"/>
    <p:sldId id="494" r:id="rId8"/>
    <p:sldId id="517" r:id="rId9"/>
    <p:sldId id="507" r:id="rId10"/>
    <p:sldId id="498" r:id="rId11"/>
    <p:sldId id="515" r:id="rId12"/>
    <p:sldId id="526" r:id="rId13"/>
    <p:sldId id="509" r:id="rId14"/>
    <p:sldId id="518" r:id="rId15"/>
    <p:sldId id="516" r:id="rId16"/>
    <p:sldId id="519" r:id="rId17"/>
    <p:sldId id="527" r:id="rId18"/>
    <p:sldId id="520" r:id="rId19"/>
    <p:sldId id="489" r:id="rId20"/>
    <p:sldId id="525" r:id="rId21"/>
    <p:sldId id="501" r:id="rId22"/>
    <p:sldId id="502" r:id="rId23"/>
    <p:sldId id="523" r:id="rId24"/>
    <p:sldId id="524" r:id="rId25"/>
    <p:sldId id="528" r:id="rId26"/>
    <p:sldId id="506" r:id="rId2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0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4/12/22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4/12/22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45776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49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5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10" Type="http://schemas.openxmlformats.org/officeDocument/2006/relationships/image" Target="../media/image80.png"/><Relationship Id="rId9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80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0.png"/><Relationship Id="rId9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80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10" Type="http://schemas.openxmlformats.org/officeDocument/2006/relationships/image" Target="../media/image87.png"/><Relationship Id="rId4" Type="http://schemas.openxmlformats.org/officeDocument/2006/relationships/image" Target="../media/image84.png"/><Relationship Id="rId9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4.png"/><Relationship Id="rId5" Type="http://schemas.openxmlformats.org/officeDocument/2006/relationships/image" Target="../media/image107.png"/><Relationship Id="rId10" Type="http://schemas.openxmlformats.org/officeDocument/2006/relationships/image" Target="../media/image93.png"/><Relationship Id="rId4" Type="http://schemas.openxmlformats.org/officeDocument/2006/relationships/image" Target="../media/image106.png"/><Relationship Id="rId9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06.png"/><Relationship Id="rId7" Type="http://schemas.openxmlformats.org/officeDocument/2006/relationships/image" Target="../media/image9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7.pn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46.png"/><Relationship Id="rId3" Type="http://schemas.openxmlformats.org/officeDocument/2006/relationships/image" Target="../media/image115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48.png"/><Relationship Id="rId10" Type="http://schemas.openxmlformats.org/officeDocument/2006/relationships/image" Target="../media/image180.png"/><Relationship Id="rId9" Type="http://schemas.openxmlformats.org/officeDocument/2006/relationships/image" Target="../media/image170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7: </a:t>
            </a:r>
            <a:r>
              <a:rPr lang="en-US" sz="3200" b="1" u="sng" dirty="0"/>
              <a:t>Laplace Transform Theory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5D53B20-BEB5-5E47-A4A5-B6E68BA49826}"/>
              </a:ext>
            </a:extLst>
          </p:cNvPr>
          <p:cNvGrpSpPr/>
          <p:nvPr/>
        </p:nvGrpSpPr>
        <p:grpSpPr>
          <a:xfrm>
            <a:off x="5179092" y="1917194"/>
            <a:ext cx="3392582" cy="1922463"/>
            <a:chOff x="5179092" y="1917194"/>
            <a:chExt cx="3392582" cy="1922463"/>
          </a:xfrm>
        </p:grpSpPr>
        <p:pic>
          <p:nvPicPr>
            <p:cNvPr id="5124" name="Picture 4" descr="Ramp function - Wikipedia">
              <a:extLst>
                <a:ext uri="{FF2B5EF4-FFF2-40B4-BE49-F238E27FC236}">
                  <a16:creationId xmlns:a16="http://schemas.microsoft.com/office/drawing/2014/main" id="{6AB2FC71-2548-A349-8560-95BD229F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092" y="1917194"/>
              <a:ext cx="3392582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/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0" grpId="0"/>
      <p:bldP spid="24" grpId="0"/>
      <p:bldP spid="27" grpId="0"/>
      <p:bldP spid="28" grpId="0"/>
      <p:bldP spid="16" grpId="0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255" r="-526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3069221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6246-87D1-6944-87C1-B54EF6BB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Property of L.T.s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5ADD7-0D57-F14E-9B5A-F6099E417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9D200-3DC3-E94F-A79C-79B132AEC7AB}"/>
                  </a:ext>
                </a:extLst>
              </p:cNvPr>
              <p:cNvSpPr txBox="1"/>
              <p:nvPr/>
            </p:nvSpPr>
            <p:spPr>
              <a:xfrm>
                <a:off x="2512367" y="3077553"/>
                <a:ext cx="18340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19D200-3DC3-E94F-A79C-79B132AEC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67" y="3077553"/>
                <a:ext cx="1834028" cy="307777"/>
              </a:xfrm>
              <a:prstGeom prst="rect">
                <a:avLst/>
              </a:prstGeom>
              <a:blipFill>
                <a:blip r:embed="rId2"/>
                <a:stretch>
                  <a:fillRect l="-2055" t="-4000" r="-342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C76D1-7A13-DF46-8C26-DC795F54003A}"/>
                  </a:ext>
                </a:extLst>
              </p:cNvPr>
              <p:cNvSpPr txBox="1"/>
              <p:nvPr/>
            </p:nvSpPr>
            <p:spPr>
              <a:xfrm>
                <a:off x="2512367" y="1674632"/>
                <a:ext cx="17154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FC76D1-7A13-DF46-8C26-DC795F54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67" y="1674632"/>
                <a:ext cx="1715405" cy="307777"/>
              </a:xfrm>
              <a:prstGeom prst="rect">
                <a:avLst/>
              </a:prstGeom>
              <a:blipFill>
                <a:blip r:embed="rId3"/>
                <a:stretch>
                  <a:fillRect l="-2190" r="-365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FDD12-750B-1147-B8D6-E6A3677C73F3}"/>
                  </a:ext>
                </a:extLst>
              </p:cNvPr>
              <p:cNvSpPr txBox="1"/>
              <p:nvPr/>
            </p:nvSpPr>
            <p:spPr>
              <a:xfrm>
                <a:off x="2426220" y="2315833"/>
                <a:ext cx="4291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derivative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denoted by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FDD12-750B-1147-B8D6-E6A3677C7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20" y="2315833"/>
                <a:ext cx="4291559" cy="369332"/>
              </a:xfrm>
              <a:prstGeom prst="rect">
                <a:avLst/>
              </a:prstGeom>
              <a:blipFill>
                <a:blip r:embed="rId4"/>
                <a:stretch>
                  <a:fillRect l="-1183" t="-6667" r="-11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Poles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are the poles of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happens if there is a positive pole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)?</a:t>
                </a:r>
              </a:p>
              <a:p>
                <a:pPr lvl="1"/>
                <a:r>
                  <a:rPr lang="en-US" sz="2000" dirty="0"/>
                  <a:t>Unstable since the time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A pole that is complex?</a:t>
                </a:r>
              </a:p>
              <a:p>
                <a:pPr lvl="1"/>
                <a:r>
                  <a:rPr lang="en-US" sz="2000" dirty="0"/>
                  <a:t>Oscillates since the time domain is a sinusoid</a:t>
                </a:r>
              </a:p>
              <a:p>
                <a:r>
                  <a:rPr lang="en-US" sz="2400" dirty="0"/>
                  <a:t>All poles are less than 0?</a:t>
                </a:r>
              </a:p>
              <a:p>
                <a:pPr lvl="1"/>
                <a:r>
                  <a:rPr lang="en-US" sz="2000" dirty="0"/>
                  <a:t>Stable system</a:t>
                </a:r>
              </a:p>
              <a:p>
                <a:r>
                  <a:rPr lang="en-US" sz="2400" dirty="0"/>
                  <a:t>A small value for the largest pole?</a:t>
                </a:r>
              </a:p>
              <a:p>
                <a:pPr lvl="1"/>
                <a:r>
                  <a:rPr lang="en-US" sz="2000" dirty="0"/>
                  <a:t>Converges quickly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298049"/>
            <a:ext cx="6817489" cy="838200"/>
          </a:xfrm>
        </p:spPr>
        <p:txBody>
          <a:bodyPr/>
          <a:lstStyle/>
          <a:p>
            <a:r>
              <a:rPr lang="en-US" sz="3200" dirty="0"/>
              <a:t>Impulse Response (IR)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2ABD7-1804-2B4B-A877-28B961A50E3A}"/>
              </a:ext>
            </a:extLst>
          </p:cNvPr>
          <p:cNvSpPr txBox="1"/>
          <p:nvPr/>
        </p:nvSpPr>
        <p:spPr>
          <a:xfrm>
            <a:off x="1146278" y="5890229"/>
            <a:ext cx="799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IR Indicates how the system responds to an initial condition.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pulse Response - LabVIEW 2018 Help - National Instruments">
            <a:extLst>
              <a:ext uri="{FF2B5EF4-FFF2-40B4-BE49-F238E27FC236}">
                <a16:creationId xmlns:a16="http://schemas.microsoft.com/office/drawing/2014/main" id="{AAD51BA3-541C-484F-8382-8DAD9645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25" y="2028299"/>
            <a:ext cx="2232716" cy="9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078EC6-8C5F-E943-92BE-F6C9DB84188F}"/>
              </a:ext>
            </a:extLst>
          </p:cNvPr>
          <p:cNvSpPr txBox="1"/>
          <p:nvPr/>
        </p:nvSpPr>
        <p:spPr>
          <a:xfrm>
            <a:off x="5676212" y="1480925"/>
            <a:ext cx="159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/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C23E8-696E-DF4B-BBCE-E229E52805D9}"/>
              </a:ext>
            </a:extLst>
          </p:cNvPr>
          <p:cNvGrpSpPr/>
          <p:nvPr/>
        </p:nvGrpSpPr>
        <p:grpSpPr>
          <a:xfrm>
            <a:off x="397987" y="3549644"/>
            <a:ext cx="3877769" cy="708245"/>
            <a:chOff x="516859" y="3284468"/>
            <a:chExt cx="3877769" cy="708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5"/>
                  <a:stretch>
                    <a:fillRect l="-277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8244CD-4039-154B-8C94-B673D0CBECC4}"/>
                </a:ext>
              </a:extLst>
            </p:cNvPr>
            <p:cNvSpPr txBox="1"/>
            <p:nvPr/>
          </p:nvSpPr>
          <p:spPr>
            <a:xfrm>
              <a:off x="516859" y="3284468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3CF5-517E-EC44-94D3-E84591965884}"/>
              </a:ext>
            </a:extLst>
          </p:cNvPr>
          <p:cNvGrpSpPr/>
          <p:nvPr/>
        </p:nvGrpSpPr>
        <p:grpSpPr>
          <a:xfrm>
            <a:off x="1432653" y="1758118"/>
            <a:ext cx="3583978" cy="1513749"/>
            <a:chOff x="2812084" y="1147283"/>
            <a:chExt cx="3583978" cy="1513749"/>
          </a:xfrm>
        </p:grpSpPr>
        <p:pic>
          <p:nvPicPr>
            <p:cNvPr id="22" name="Picture 4" descr="The Unit Impulse Function - Signals, Systems, and Society - OpenStax CNX">
              <a:extLst>
                <a:ext uri="{FF2B5EF4-FFF2-40B4-BE49-F238E27FC236}">
                  <a16:creationId xmlns:a16="http://schemas.microsoft.com/office/drawing/2014/main" id="{B4685DE1-D5D7-AC46-8CB4-C9EF298A1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03" y="1147283"/>
              <a:ext cx="3478259" cy="151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691CD5-3C80-E64A-8D35-208A2A84974B}"/>
                </a:ext>
              </a:extLst>
            </p:cNvPr>
            <p:cNvSpPr/>
            <p:nvPr/>
          </p:nvSpPr>
          <p:spPr>
            <a:xfrm>
              <a:off x="2812084" y="1231555"/>
              <a:ext cx="2326844" cy="140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488527" y="1680210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808516-80D6-AD45-9106-ADCB94DB434B}"/>
              </a:ext>
            </a:extLst>
          </p:cNvPr>
          <p:cNvSpPr txBox="1"/>
          <p:nvPr/>
        </p:nvSpPr>
        <p:spPr>
          <a:xfrm>
            <a:off x="3891076" y="1460667"/>
            <a:ext cx="214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3922" t="-4255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/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Impulse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  <a:blipFill>
                <a:blip r:embed="rId11"/>
                <a:stretch>
                  <a:fillRect l="-601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637ACED-AF8A-0546-8082-412E23B78131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impulse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7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blipFill>
                <a:blip r:embed="rId2"/>
                <a:stretch>
                  <a:fillRect l="-2885" t="-4255" r="-480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564928" y="1579496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A4F12-A821-314A-B038-11C642B68CE0}"/>
              </a:ext>
            </a:extLst>
          </p:cNvPr>
          <p:cNvGrpSpPr/>
          <p:nvPr/>
        </p:nvGrpSpPr>
        <p:grpSpPr>
          <a:xfrm>
            <a:off x="3995130" y="1560020"/>
            <a:ext cx="3441051" cy="1791255"/>
            <a:chOff x="3995130" y="1733756"/>
            <a:chExt cx="3441051" cy="179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FDEE0-CA20-0F4E-AA04-27C3A37E1DD0}"/>
                </a:ext>
              </a:extLst>
            </p:cNvPr>
            <p:cNvGrpSpPr/>
            <p:nvPr/>
          </p:nvGrpSpPr>
          <p:grpSpPr>
            <a:xfrm>
              <a:off x="4279035" y="1733756"/>
              <a:ext cx="3157146" cy="1791255"/>
              <a:chOff x="5690585" y="1745690"/>
              <a:chExt cx="3157146" cy="1791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/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(∞)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6" name="Picture 2" descr="Step response - Wikipedia">
                <a:extLst>
                  <a:ext uri="{FF2B5EF4-FFF2-40B4-BE49-F238E27FC236}">
                    <a16:creationId xmlns:a16="http://schemas.microsoft.com/office/drawing/2014/main" id="{E4BA4239-45C9-DC41-9F11-CAADC04B1E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9224" y="1745690"/>
                <a:ext cx="2456578" cy="179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0E2060-AE5B-CC46-8B4D-B289C8F13BAC}"/>
                  </a:ext>
                </a:extLst>
              </p:cNvPr>
              <p:cNvSpPr/>
              <p:nvPr/>
            </p:nvSpPr>
            <p:spPr>
              <a:xfrm>
                <a:off x="5690585" y="1745690"/>
                <a:ext cx="770531" cy="436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Step Input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C832D-A5F0-8447-AF0C-CB588F2605EB}"/>
                </a:ext>
              </a:extLst>
            </p:cNvPr>
            <p:cNvSpPr/>
            <p:nvPr/>
          </p:nvSpPr>
          <p:spPr>
            <a:xfrm>
              <a:off x="3995130" y="2316266"/>
              <a:ext cx="962135" cy="43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Output Response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/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9E381D9-18B0-AC48-B085-13E8E7523400}"/>
              </a:ext>
            </a:extLst>
          </p:cNvPr>
          <p:cNvGrpSpPr/>
          <p:nvPr/>
        </p:nvGrpSpPr>
        <p:grpSpPr>
          <a:xfrm>
            <a:off x="589205" y="3412507"/>
            <a:ext cx="3877769" cy="743278"/>
            <a:chOff x="589205" y="3412507"/>
            <a:chExt cx="3877769" cy="743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blipFill>
                  <a:blip r:embed="rId9"/>
                  <a:stretch>
                    <a:fillRect l="-2963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03B0C5-D96E-2B42-A0DD-87B4EAE19B33}"/>
                </a:ext>
              </a:extLst>
            </p:cNvPr>
            <p:cNvSpPr txBox="1"/>
            <p:nvPr/>
          </p:nvSpPr>
          <p:spPr>
            <a:xfrm>
              <a:off x="589205" y="3412507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D1D9604-6B46-8248-83B6-E59E15141130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step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/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Step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  <a:blipFill>
                <a:blip r:embed="rId10"/>
                <a:stretch>
                  <a:fillRect l="-1004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BD4A85C-87E1-F141-A89D-4D936BAAB21D}"/>
              </a:ext>
            </a:extLst>
          </p:cNvPr>
          <p:cNvSpPr/>
          <p:nvPr/>
        </p:nvSpPr>
        <p:spPr>
          <a:xfrm>
            <a:off x="1358654" y="5953447"/>
            <a:ext cx="6404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DC Gain indicates how the input affects the output.</a:t>
            </a:r>
          </a:p>
        </p:txBody>
      </p:sp>
    </p:spTree>
    <p:extLst>
      <p:ext uri="{BB962C8B-B14F-4D97-AF65-F5344CB8AC3E}">
        <p14:creationId xmlns:p14="http://schemas.microsoft.com/office/powerpoint/2010/main" val="8331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4415-8E68-D441-A084-CB17E2C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9" y="381000"/>
            <a:ext cx="4114800" cy="838200"/>
          </a:xfrm>
        </p:spPr>
        <p:txBody>
          <a:bodyPr/>
          <a:lstStyle/>
          <a:p>
            <a:r>
              <a:rPr lang="en-US" dirty="0"/>
              <a:t>Interpreting DC Gain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BCCD6-E51E-2D43-BAF5-3AC1072F3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 Gain = 0</a:t>
            </a:r>
          </a:p>
          <a:p>
            <a:pPr lvl="1"/>
            <a:r>
              <a:rPr lang="en-US" dirty="0"/>
              <a:t>The input does not affect the output</a:t>
            </a:r>
          </a:p>
          <a:p>
            <a:r>
              <a:rPr lang="en-US" dirty="0"/>
              <a:t>DC Gain &gt; 0</a:t>
            </a:r>
          </a:p>
          <a:p>
            <a:pPr lvl="1"/>
            <a:r>
              <a:rPr lang="en-US" dirty="0"/>
              <a:t>The output increases as the input increases</a:t>
            </a:r>
          </a:p>
          <a:p>
            <a:r>
              <a:rPr lang="en-US" dirty="0"/>
              <a:t>DC Gain &lt; 0</a:t>
            </a:r>
          </a:p>
          <a:p>
            <a:pPr lvl="1"/>
            <a:r>
              <a:rPr lang="en-US" dirty="0"/>
              <a:t>The output decreases as the input increases</a:t>
            </a:r>
          </a:p>
          <a:p>
            <a:r>
              <a:rPr lang="en-US" dirty="0"/>
              <a:t>Magnitude of DC Gain is large (small)</a:t>
            </a:r>
          </a:p>
          <a:p>
            <a:pPr lvl="1"/>
            <a:r>
              <a:rPr lang="en-US" dirty="0"/>
              <a:t>Increasing the input has a large (small) effect on the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59109-0198-C34D-A62E-EB5A404C81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2FCE00-4CE7-8446-BC2E-5EB4532CA445}"/>
              </a:ext>
            </a:extLst>
          </p:cNvPr>
          <p:cNvGrpSpPr/>
          <p:nvPr/>
        </p:nvGrpSpPr>
        <p:grpSpPr>
          <a:xfrm>
            <a:off x="6095713" y="521366"/>
            <a:ext cx="2591087" cy="850233"/>
            <a:chOff x="564928" y="1908680"/>
            <a:chExt cx="2591087" cy="8502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039637-3F79-404C-9C0B-3895ABDFD1F8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A441DD6-6432-394C-BF46-BF6D9B55E5C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510B268-0900-D24E-81C5-A0E9F664EEF4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25E4F2C-E8B3-ED41-80F4-64FF3A73BB2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6E474A7-AA97-8048-AAA5-D432AE2DD69F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3728D57-E433-AF44-B438-09F50BBFAF5C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8F58BB-7DAA-B344-B2F1-4D8A9DC8A4FA}"/>
                  </a:ext>
                </a:extLst>
              </p:cNvPr>
              <p:cNvSpPr txBox="1"/>
              <p:nvPr/>
            </p:nvSpPr>
            <p:spPr>
              <a:xfrm>
                <a:off x="6675001" y="1442741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8F58BB-7DAA-B344-B2F1-4D8A9DC8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001" y="1442741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2913" t="-4348" r="-582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5E644-7F5F-A540-858E-829F2C3B21C7}"/>
                  </a:ext>
                </a:extLst>
              </p:cNvPr>
              <p:cNvSpPr txBox="1"/>
              <p:nvPr/>
            </p:nvSpPr>
            <p:spPr>
              <a:xfrm>
                <a:off x="6771838" y="2061488"/>
                <a:ext cx="1515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1" dirty="0"/>
                  <a:t>DC Gain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5E644-7F5F-A540-858E-829F2C3B2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838" y="2061488"/>
                <a:ext cx="1515351" cy="276999"/>
              </a:xfrm>
              <a:prstGeom prst="rect">
                <a:avLst/>
              </a:prstGeom>
              <a:blipFill>
                <a:blip r:embed="rId11"/>
                <a:stretch>
                  <a:fillRect l="-10000" t="-26087" r="-583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0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BBA-9DEE-9147-A5DA-836EC432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System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C16D-41C7-C146-8D21-E3231739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the transfer function.</a:t>
            </a:r>
          </a:p>
          <a:p>
            <a:r>
              <a:rPr lang="en-US" dirty="0"/>
              <a:t>Calculate poles and determine whether the system is stable/unstable, oscillatory.</a:t>
            </a:r>
          </a:p>
          <a:p>
            <a:r>
              <a:rPr lang="en-US" dirty="0"/>
              <a:t>Calculate impulse response.</a:t>
            </a:r>
          </a:p>
          <a:p>
            <a:r>
              <a:rPr lang="en-US" dirty="0"/>
              <a:t>Calculate DC gain.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4869E-800A-7141-A2AA-7B1B14F2A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0967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for Reaction Networks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208561" y="840165"/>
            <a:ext cx="5727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 for constructing TF of a system: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system in terms of its input and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the state equations.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state equations to Laplace Transforms.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Solve for the output in terms of the input and calculate the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4471969" y="314709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969" y="3147097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33607" y="4585680"/>
                <a:ext cx="3605231" cy="12841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07" y="4585680"/>
                <a:ext cx="3605231" cy="1284198"/>
              </a:xfrm>
              <a:prstGeom prst="rect">
                <a:avLst/>
              </a:prstGeom>
              <a:blipFill>
                <a:blip r:embed="rId5"/>
                <a:stretch>
                  <a:fillRect b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348233" y="1965316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425492" y="83281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298667" y="120167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5A33D-DD0B-7F49-9EC2-CB064381A9CF}"/>
              </a:ext>
            </a:extLst>
          </p:cNvPr>
          <p:cNvSpPr txBox="1"/>
          <p:nvPr/>
        </p:nvSpPr>
        <p:spPr>
          <a:xfrm>
            <a:off x="4338987" y="2690288"/>
            <a:ext cx="2171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Convert to LTs.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471969" y="4174520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07659" y="4133849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207659" y="289731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Define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9" grpId="0" animBg="1"/>
      <p:bldP spid="49" grpId="0" animBg="1"/>
      <p:bldP spid="50" grpId="0" animBg="1"/>
      <p:bldP spid="34" grpId="0"/>
      <p:bldP spid="35" grpId="0"/>
      <p:bldP spid="36" grpId="0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Laplace Transforms?</a:t>
            </a:r>
          </a:p>
          <a:p>
            <a:r>
              <a:rPr lang="en-US" dirty="0"/>
              <a:t>Basic Laplace Transforms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Example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6" y="4495305"/>
                <a:ext cx="3605231" cy="732636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4409334" y="3406891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4" y="3406891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409334" y="4663393"/>
                <a:ext cx="3605231" cy="6544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334" y="4663393"/>
                <a:ext cx="3605231" cy="654410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4929111" y="1260171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543754" y="119149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416929" y="1560356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280133" y="3012715"/>
            <a:ext cx="404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Convert to Laplace Transforms.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07659" y="4133849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207659" y="2897312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Define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49" y="323832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/>
              <p:nvPr/>
            </p:nvSpPr>
            <p:spPr>
              <a:xfrm>
                <a:off x="1862997" y="5720877"/>
                <a:ext cx="3399725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Q: What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997" y="5720877"/>
                <a:ext cx="3399725" cy="899670"/>
              </a:xfrm>
              <a:prstGeom prst="rect">
                <a:avLst/>
              </a:prstGeom>
              <a:blipFill>
                <a:blip r:embed="rId10"/>
                <a:stretch>
                  <a:fillRect l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D75A4F9-8B29-834F-BD83-68725036308F}"/>
              </a:ext>
            </a:extLst>
          </p:cNvPr>
          <p:cNvSpPr txBox="1"/>
          <p:nvPr/>
        </p:nvSpPr>
        <p:spPr>
          <a:xfrm>
            <a:off x="4400945" y="4272177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</p:spTree>
    <p:extLst>
      <p:ext uri="{BB962C8B-B14F-4D97-AF65-F5344CB8AC3E}">
        <p14:creationId xmlns:p14="http://schemas.microsoft.com/office/powerpoint/2010/main" val="17626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0" grpId="0" animBg="1"/>
      <p:bldP spid="35" grpId="0"/>
      <p:bldP spid="36" grpId="0"/>
      <p:bldP spid="41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86"/>
            <a:ext cx="8229600" cy="838200"/>
          </a:xfrm>
        </p:spPr>
        <p:txBody>
          <a:bodyPr/>
          <a:lstStyle/>
          <a:p>
            <a:r>
              <a:rPr lang="en-US" dirty="0"/>
              <a:t>Poles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581055" y="1282891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/>
              <p:nvPr/>
            </p:nvSpPr>
            <p:spPr>
              <a:xfrm>
                <a:off x="3204163" y="3636117"/>
                <a:ext cx="268855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are the poles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163" y="3636117"/>
                <a:ext cx="2688557" cy="1938992"/>
              </a:xfrm>
              <a:prstGeom prst="rect">
                <a:avLst/>
              </a:prstGeom>
              <a:blipFill>
                <a:blip r:embed="rId5"/>
                <a:stretch>
                  <a:fillRect l="-2347" t="-1948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/>
              <p:nvPr/>
            </p:nvSpPr>
            <p:spPr>
              <a:xfrm>
                <a:off x="1559513" y="273425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13" y="2734255"/>
                <a:ext cx="7085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118744-7F5E-CD49-8560-72D22450C761}"/>
                  </a:ext>
                </a:extLst>
              </p:cNvPr>
              <p:cNvSpPr txBox="1"/>
              <p:nvPr/>
            </p:nvSpPr>
            <p:spPr>
              <a:xfrm>
                <a:off x="4572000" y="1282891"/>
                <a:ext cx="3605231" cy="12634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118744-7F5E-CD49-8560-72D22450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82891"/>
                <a:ext cx="3605231" cy="1263423"/>
              </a:xfrm>
              <a:prstGeom prst="rect">
                <a:avLst/>
              </a:prstGeom>
              <a:blipFill>
                <a:blip r:embed="rId7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323750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7"/>
                  <a:stretch>
                    <a:fillRect l="-277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Impulse response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C3AE6F6-1A8B-EA4D-8B57-E6FD131D72AD}"/>
              </a:ext>
            </a:extLst>
          </p:cNvPr>
          <p:cNvGrpSpPr/>
          <p:nvPr/>
        </p:nvGrpSpPr>
        <p:grpSpPr>
          <a:xfrm>
            <a:off x="5892247" y="3335734"/>
            <a:ext cx="2653178" cy="2122675"/>
            <a:chOff x="6033622" y="3307633"/>
            <a:chExt cx="2653178" cy="2122675"/>
          </a:xfrm>
        </p:grpSpPr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2C8AC38B-0633-B549-ABEA-27FF99126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33622" y="3654923"/>
              <a:ext cx="2653178" cy="177538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B69E6EC-3243-3E48-9F77-9708A40B4688}"/>
                    </a:ext>
                  </a:extLst>
                </p:cNvPr>
                <p:cNvSpPr/>
                <p:nvPr/>
              </p:nvSpPr>
              <p:spPr>
                <a:xfrm>
                  <a:off x="6462938" y="3307633"/>
                  <a:ext cx="14423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B69E6EC-3243-3E48-9F77-9708A40B4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938" y="3307633"/>
                  <a:ext cx="144238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303585" y="4480280"/>
                <a:ext cx="5136727" cy="2111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85" y="4480280"/>
                <a:ext cx="5136727" cy="2111091"/>
              </a:xfrm>
              <a:prstGeom prst="rect">
                <a:avLst/>
              </a:prstGeom>
              <a:blipFill>
                <a:blip r:embed="rId10"/>
                <a:stretch>
                  <a:fillRect l="-1235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401273" y="4799347"/>
            <a:ext cx="770531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401272" y="5145923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259892" y="543030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7F8DC3-5BE2-434F-A0C6-539CF404E58C}"/>
                  </a:ext>
                </a:extLst>
              </p:cNvPr>
              <p:cNvSpPr txBox="1"/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7F8DC3-5BE2-434F-A0C6-539CF404E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Gain (Step Response)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blipFill>
                <a:blip r:embed="rId5"/>
                <a:stretch>
                  <a:fillRect l="-1311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blipFill>
                  <a:blip r:embed="rId6"/>
                  <a:stretch>
                    <a:fillRect l="-296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6941" y="4877841"/>
            <a:ext cx="1814955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6941" y="5338131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38255" y="577866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3F4575-3B97-ED46-AA2D-F5A2A3219D5C}"/>
              </a:ext>
            </a:extLst>
          </p:cNvPr>
          <p:cNvGrpSpPr/>
          <p:nvPr/>
        </p:nvGrpSpPr>
        <p:grpSpPr>
          <a:xfrm>
            <a:off x="5498772" y="3430681"/>
            <a:ext cx="3119787" cy="2125737"/>
            <a:chOff x="5591180" y="1024031"/>
            <a:chExt cx="3119787" cy="2125737"/>
          </a:xfrm>
        </p:grpSpPr>
        <p:pic>
          <p:nvPicPr>
            <p:cNvPr id="25" name="Picture 24" descr="Chart, line chart&#10;&#10;Description automatically generated">
              <a:extLst>
                <a:ext uri="{FF2B5EF4-FFF2-40B4-BE49-F238E27FC236}">
                  <a16:creationId xmlns:a16="http://schemas.microsoft.com/office/drawing/2014/main" id="{B4AEDBAF-3EDD-8245-A326-398AEC83E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91180" y="1024031"/>
              <a:ext cx="3119787" cy="212573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AE36BF-5F5B-3D46-8F43-1DF047DBD123}"/>
                    </a:ext>
                  </a:extLst>
                </p:cNvPr>
                <p:cNvSpPr/>
                <p:nvPr/>
              </p:nvSpPr>
              <p:spPr>
                <a:xfrm>
                  <a:off x="6493584" y="1174425"/>
                  <a:ext cx="14423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9AE36BF-5F5B-3D46-8F43-1DF047DBD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3584" y="1174425"/>
                  <a:ext cx="14423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4C266F-66D9-4740-89EE-FF004F5CD489}"/>
                  </a:ext>
                </a:extLst>
              </p:cNvPr>
              <p:cNvSpPr txBox="1"/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4C266F-66D9-4740-89EE-FF004F5CD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17" y="1206121"/>
                <a:ext cx="3605231" cy="1263423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1" animBg="1"/>
      <p:bldP spid="49" grpId="2" animBg="1"/>
      <p:bldP spid="51" grpId="1" animBg="1"/>
      <p:bldP spid="51" grpId="2" animBg="1"/>
      <p:bldP spid="52" grpId="1" animBg="1"/>
      <p:bldP spid="52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0E77-5F2B-8041-AE94-A5F30573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6190F-2794-C540-B35B-02009BE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the state equations for a chemical network.</a:t>
            </a:r>
          </a:p>
          <a:p>
            <a:r>
              <a:rPr lang="en-US" dirty="0"/>
              <a:t>Solve for the Laplace transforms of the states.</a:t>
            </a:r>
          </a:p>
          <a:p>
            <a:r>
              <a:rPr lang="en-US" dirty="0"/>
              <a:t>Construct transfer functions for systems defined by ratios of state.</a:t>
            </a:r>
          </a:p>
          <a:p>
            <a:r>
              <a:rPr lang="en-US" dirty="0"/>
              <a:t>Find the poles of a system.</a:t>
            </a:r>
          </a:p>
          <a:p>
            <a:r>
              <a:rPr lang="en-US" dirty="0"/>
              <a:t>Find the impulse response of a system.</a:t>
            </a:r>
          </a:p>
          <a:p>
            <a:r>
              <a:rPr lang="en-US" dirty="0"/>
              <a:t>Find the step response of a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4DBB5-80C2-0849-A9B6-64DBF18AB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59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363-A813-F94A-9F4B-B35C7D1A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95EC-AFFF-6841-9CB0-4CB79C9F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7D1C-F7E3-8140-BEAA-60FB03F8E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325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10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S2, S3)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 of Linear Time Invariant (LTI)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=10∗0.8+6∗10=14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831657" cy="838200"/>
          </a:xfrm>
        </p:spPr>
        <p:txBody>
          <a:bodyPr/>
          <a:lstStyle/>
          <a:p>
            <a:r>
              <a:rPr lang="en-US" dirty="0"/>
              <a:t>We Describe Signals and Systems Using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941D-67A4-1F46-AC0C-BF49AE5CE810}"/>
              </a:ext>
            </a:extLst>
          </p:cNvPr>
          <p:cNvGrpSpPr/>
          <p:nvPr/>
        </p:nvGrpSpPr>
        <p:grpSpPr>
          <a:xfrm>
            <a:off x="6414158" y="421044"/>
            <a:ext cx="2259285" cy="554099"/>
            <a:chOff x="338982" y="3684024"/>
            <a:chExt cx="3556668" cy="7307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1B4B0-1BDA-0C44-A195-CE61E197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2725" y="3765776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6B9AD1-29B5-A341-95EB-4DDB9463F9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973" y="4085006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272228-F486-2E48-AFCE-112F93BE9E2E}"/>
                </a:ext>
              </a:extLst>
            </p:cNvPr>
            <p:cNvSpPr txBox="1"/>
            <p:nvPr/>
          </p:nvSpPr>
          <p:spPr>
            <a:xfrm>
              <a:off x="338982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29CE1-DE21-CC4D-8703-317F9E25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110" y="3774743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21D984-88B1-854E-AAF7-8CEABA050951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1687048" y="4085816"/>
              <a:ext cx="701062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D4324-AA4D-E944-BE86-008B1D6A8AC5}"/>
                </a:ext>
              </a:extLst>
            </p:cNvPr>
            <p:cNvSpPr txBox="1"/>
            <p:nvPr/>
          </p:nvSpPr>
          <p:spPr>
            <a:xfrm>
              <a:off x="1821047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09F1B23-E71C-7C40-9C3F-65A74263B5F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112433" y="4094783"/>
              <a:ext cx="70106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6C80A-0C20-6444-8CE5-A1CE4BC61A2B}"/>
                </a:ext>
              </a:extLst>
            </p:cNvPr>
            <p:cNvSpPr txBox="1"/>
            <p:nvPr/>
          </p:nvSpPr>
          <p:spPr>
            <a:xfrm>
              <a:off x="3309688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/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/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B2D11C-F6EA-174A-9017-34B7813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748"/>
            <a:ext cx="8229600" cy="4315486"/>
          </a:xfrm>
        </p:spPr>
        <p:txBody>
          <a:bodyPr/>
          <a:lstStyle/>
          <a:p>
            <a:r>
              <a:rPr lang="en-US" dirty="0"/>
              <a:t>The LT for a system is called a </a:t>
            </a:r>
            <a:r>
              <a:rPr lang="en-US" b="1" dirty="0"/>
              <a:t>Transfer Function</a:t>
            </a:r>
            <a:r>
              <a:rPr lang="en-US" dirty="0"/>
              <a:t>.</a:t>
            </a:r>
          </a:p>
          <a:p>
            <a:r>
              <a:rPr lang="en-US" dirty="0"/>
              <a:t>Appeal</a:t>
            </a:r>
          </a:p>
          <a:p>
            <a:pPr lvl="1"/>
            <a:r>
              <a:rPr lang="en-US" dirty="0"/>
              <a:t>Describe the dynamics of a system by identifying its poles</a:t>
            </a:r>
          </a:p>
          <a:p>
            <a:pPr lvl="1"/>
            <a:r>
              <a:rPr lang="en-US" dirty="0"/>
              <a:t>Calculate the step response of a system (if it converges)</a:t>
            </a:r>
          </a:p>
          <a:p>
            <a:pPr lvl="1"/>
            <a:r>
              <a:rPr lang="en-US" dirty="0"/>
              <a:t>Can combine LTs of systems to infer the dynamics of the combined systems</a:t>
            </a:r>
          </a:p>
          <a:p>
            <a:pPr lvl="1"/>
            <a:r>
              <a:rPr lang="en-US" dirty="0"/>
              <a:t>Important tool for control design (e.g., choosing the poles of the controlled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 way to encode all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crucial for analyzing systems and control design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blipFill>
                <a:blip r:embed="rId3"/>
                <a:stretch>
                  <a:fillRect l="-9859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1028" name="Picture 4" descr="The Unit Impulse Function - Signals, Systems, and Society - OpenStax CNX">
            <a:extLst>
              <a:ext uri="{FF2B5EF4-FFF2-40B4-BE49-F238E27FC236}">
                <a16:creationId xmlns:a16="http://schemas.microsoft.com/office/drawing/2014/main" id="{9DF4CCF8-F4A2-C942-A1C3-5741B6E8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0" y="1772653"/>
            <a:ext cx="3478259" cy="15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99433B-0B32-EC4E-B334-A80D1C2E13D2}"/>
              </a:ext>
            </a:extLst>
          </p:cNvPr>
          <p:cNvSpPr txBox="1"/>
          <p:nvPr/>
        </p:nvSpPr>
        <p:spPr>
          <a:xfrm>
            <a:off x="2502138" y="13847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</a:t>
            </a:r>
            <a:r>
              <a:rPr lang="en-US" dirty="0"/>
              <a:t>: Instantaneous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/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blipFill>
                <a:blip r:embed="rId3"/>
                <a:stretch>
                  <a:fillRect l="-90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/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LT of an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/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EB5A9-553F-3F44-9896-E0B4FBB3721A}"/>
                  </a:ext>
                </a:extLst>
              </p:cNvPr>
              <p:cNvSpPr txBox="1"/>
              <p:nvPr/>
            </p:nvSpPr>
            <p:spPr>
              <a:xfrm>
                <a:off x="5924857" y="2131340"/>
                <a:ext cx="283904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EB5A9-553F-3F44-9896-E0B4FBB3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57" y="2131340"/>
                <a:ext cx="2839047" cy="599331"/>
              </a:xfrm>
              <a:prstGeom prst="rect">
                <a:avLst/>
              </a:prstGeom>
              <a:blipFill>
                <a:blip r:embed="rId15"/>
                <a:stretch>
                  <a:fillRect l="-6667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194000</TotalTime>
  <Words>1702</Words>
  <Application>Microsoft Macintosh PowerPoint</Application>
  <PresentationFormat>On-screen Show (4:3)</PresentationFormat>
  <Paragraphs>409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7: Laplace Transform Theory  </vt:lpstr>
      <vt:lpstr>Agenda</vt:lpstr>
      <vt:lpstr>The ”System” Abstraction</vt:lpstr>
      <vt:lpstr>System Abstraction for Reaction Networks</vt:lpstr>
      <vt:lpstr>Operation of Linear Time Invariant (LTI) System</vt:lpstr>
      <vt:lpstr>We Describe Signals and Systems Using Laplace Transforms</vt:lpstr>
      <vt:lpstr>LT Definition</vt:lpstr>
      <vt:lpstr>Impulse Signal</vt:lpstr>
      <vt:lpstr>LT of an Impulse</vt:lpstr>
      <vt:lpstr>More Laplace Transforms</vt:lpstr>
      <vt:lpstr>Transfer Function</vt:lpstr>
      <vt:lpstr>An Important Property of L.T.s</vt:lpstr>
      <vt:lpstr>The Poles of a System</vt:lpstr>
      <vt:lpstr>Why Poles?</vt:lpstr>
      <vt:lpstr>Impulse Response (IR) of a System</vt:lpstr>
      <vt:lpstr>Step Response of a System (DC Gain)</vt:lpstr>
      <vt:lpstr>Interpreting DC Gain</vt:lpstr>
      <vt:lpstr>Workflow for System Analysis</vt:lpstr>
      <vt:lpstr>Transfer Functions for Reaction Networks</vt:lpstr>
      <vt:lpstr>A Second Example</vt:lpstr>
      <vt:lpstr>Poles of the System</vt:lpstr>
      <vt:lpstr>Impulse Response</vt:lpstr>
      <vt:lpstr>DC Gain (Step Response)</vt:lpstr>
      <vt:lpstr>What You Need to Know</vt:lpstr>
      <vt:lpstr>BACKUP</vt:lpstr>
      <vt:lpstr>Inverse of a Laplace Function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3010</cp:revision>
  <dcterms:created xsi:type="dcterms:W3CDTF">2008-11-04T22:35:39Z</dcterms:created>
  <dcterms:modified xsi:type="dcterms:W3CDTF">2022-04-12T16:20:55Z</dcterms:modified>
</cp:coreProperties>
</file>