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84" r:id="rId3"/>
    <p:sldId id="529" r:id="rId4"/>
    <p:sldId id="533" r:id="rId5"/>
    <p:sldId id="534" r:id="rId6"/>
    <p:sldId id="530" r:id="rId7"/>
    <p:sldId id="531" r:id="rId8"/>
    <p:sldId id="532" r:id="rId9"/>
    <p:sldId id="528" r:id="rId1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7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10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4/13/22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4/13/22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8578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48669"/>
            <a:ext cx="8229600" cy="479493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76983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9: </a:t>
            </a:r>
            <a:r>
              <a:rPr lang="en-US" sz="3200" b="1" u="sng" dirty="0"/>
              <a:t>Linearizing Reaction Networks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equations in matrix form</a:t>
            </a:r>
          </a:p>
          <a:p>
            <a:r>
              <a:rPr lang="en-US" dirty="0"/>
              <a:t>Operating point</a:t>
            </a:r>
          </a:p>
          <a:p>
            <a:r>
              <a:rPr lang="en-US" dirty="0"/>
              <a:t>Linearization of system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7298-77C2-EA4A-877B-09A8F2B7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3D25-F661-DE48-9A7C-D77396D2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13" y="1148669"/>
            <a:ext cx="4318987" cy="37695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J1: S1 -&gt; S2; k1*S1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J2: S1 + S2 -&gt; 3 S3; k2*S1*S2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J3: S3 -&gt; ; k3*S3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J4: 2 S1 + S3 -&gt; S2; k4*S1*S3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k1 = 2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k2 = 1.5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k3 = 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k4 = 0.5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S1 = 10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S2 = 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S3 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3AC4A-D159-0A48-AA0A-ECE2A9837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23DF7-81F7-F545-895C-F6719CBA13EC}"/>
              </a:ext>
            </a:extLst>
          </p:cNvPr>
          <p:cNvSpPr txBox="1"/>
          <p:nvPr/>
        </p:nvSpPr>
        <p:spPr>
          <a:xfrm>
            <a:off x="4868714" y="1175303"/>
            <a:ext cx="2092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State Variables: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8E044-C669-AB47-B3E4-E58F392FDD84}"/>
              </a:ext>
            </a:extLst>
          </p:cNvPr>
          <p:cNvSpPr txBox="1"/>
          <p:nvPr/>
        </p:nvSpPr>
        <p:spPr>
          <a:xfrm>
            <a:off x="4855391" y="191871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A10A9-AAC5-8949-AF36-010A4085B46B}"/>
                  </a:ext>
                </a:extLst>
              </p:cNvPr>
              <p:cNvSpPr txBox="1"/>
              <p:nvPr/>
            </p:nvSpPr>
            <p:spPr>
              <a:xfrm>
                <a:off x="6961210" y="1221309"/>
                <a:ext cx="9897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A10A9-AAC5-8949-AF36-010A4085B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210" y="1221309"/>
                <a:ext cx="989758" cy="307777"/>
              </a:xfrm>
              <a:prstGeom prst="rect">
                <a:avLst/>
              </a:prstGeom>
              <a:blipFill>
                <a:blip r:embed="rId2"/>
                <a:stretch>
                  <a:fillRect l="-5128" r="-128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BDC228-BAA5-9E43-B774-29284799825A}"/>
                  </a:ext>
                </a:extLst>
              </p:cNvPr>
              <p:cNvSpPr txBox="1"/>
              <p:nvPr/>
            </p:nvSpPr>
            <p:spPr>
              <a:xfrm>
                <a:off x="4976630" y="4361253"/>
                <a:ext cx="572785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BDC228-BAA5-9E43-B774-292847998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30" y="4361253"/>
                <a:ext cx="572785" cy="319511"/>
              </a:xfrm>
              <a:prstGeom prst="rect">
                <a:avLst/>
              </a:prstGeom>
              <a:blipFill>
                <a:blip r:embed="rId3"/>
                <a:stretch>
                  <a:fillRect l="-8696" t="-11538" r="-434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DDAA52-8DFC-8B49-B6A1-2C4513FEC1A3}"/>
                  </a:ext>
                </a:extLst>
              </p:cNvPr>
              <p:cNvSpPr txBox="1"/>
              <p:nvPr/>
            </p:nvSpPr>
            <p:spPr>
              <a:xfrm>
                <a:off x="4960354" y="4717840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DDAA52-8DFC-8B49-B6A1-2C4513FEC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354" y="4717840"/>
                <a:ext cx="578748" cy="319511"/>
              </a:xfrm>
              <a:prstGeom prst="rect">
                <a:avLst/>
              </a:prstGeom>
              <a:blipFill>
                <a:blip r:embed="rId4"/>
                <a:stretch>
                  <a:fillRect l="-8511" t="-11538" r="-212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1FC1FA-D4D4-8249-9111-94FC9A2D7913}"/>
                  </a:ext>
                </a:extLst>
              </p:cNvPr>
              <p:cNvSpPr txBox="1"/>
              <p:nvPr/>
            </p:nvSpPr>
            <p:spPr>
              <a:xfrm>
                <a:off x="4997344" y="5145449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1FC1FA-D4D4-8249-9111-94FC9A2D7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44" y="5145449"/>
                <a:ext cx="578748" cy="319511"/>
              </a:xfrm>
              <a:prstGeom prst="rect">
                <a:avLst/>
              </a:prstGeom>
              <a:blipFill>
                <a:blip r:embed="rId5"/>
                <a:stretch>
                  <a:fillRect l="-8511" t="-15385" r="-212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184E30-E834-8B4E-8FE6-6946B7C687D6}"/>
                  </a:ext>
                </a:extLst>
              </p:cNvPr>
              <p:cNvSpPr txBox="1"/>
              <p:nvPr/>
            </p:nvSpPr>
            <p:spPr>
              <a:xfrm>
                <a:off x="5576092" y="4361253"/>
                <a:ext cx="32194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184E30-E834-8B4E-8FE6-6946B7C6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092" y="4361253"/>
                <a:ext cx="3219471" cy="307777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66CB5-067F-7746-87DC-DA415E9989E2}"/>
                  </a:ext>
                </a:extLst>
              </p:cNvPr>
              <p:cNvSpPr txBox="1"/>
              <p:nvPr/>
            </p:nvSpPr>
            <p:spPr>
              <a:xfrm>
                <a:off x="5576092" y="4730567"/>
                <a:ext cx="27340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66CB5-067F-7746-87DC-DA415E99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092" y="4730567"/>
                <a:ext cx="2734082" cy="307777"/>
              </a:xfrm>
              <a:prstGeom prst="rect">
                <a:avLst/>
              </a:prstGeom>
              <a:blipFill>
                <a:blip r:embed="rId7"/>
                <a:stretch>
                  <a:fillRect l="-46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FAF7FE06-D0B6-014F-8ACB-0CDFF7BFE9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3831" y="4436403"/>
            <a:ext cx="3352800" cy="222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F3D217-91FB-6E4A-B8EF-E7D6AC1681B3}"/>
                  </a:ext>
                </a:extLst>
              </p:cNvPr>
              <p:cNvSpPr txBox="1"/>
              <p:nvPr/>
            </p:nvSpPr>
            <p:spPr>
              <a:xfrm>
                <a:off x="5629360" y="5100649"/>
                <a:ext cx="30574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(3)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F3D217-91FB-6E4A-B8EF-E7D6AC168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60" y="5100649"/>
                <a:ext cx="3057440" cy="307777"/>
              </a:xfrm>
              <a:prstGeom prst="rect">
                <a:avLst/>
              </a:prstGeom>
              <a:blipFill>
                <a:blip r:embed="rId9"/>
                <a:stretch>
                  <a:fillRect l="-2075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D6BB64-D274-A842-9293-9B02DE351057}"/>
                  </a:ext>
                </a:extLst>
              </p:cNvPr>
              <p:cNvSpPr txBox="1"/>
              <p:nvPr/>
            </p:nvSpPr>
            <p:spPr>
              <a:xfrm>
                <a:off x="4939640" y="2742971"/>
                <a:ext cx="572785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D6BB64-D274-A842-9293-9B02DE35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640" y="2742971"/>
                <a:ext cx="572785" cy="319511"/>
              </a:xfrm>
              <a:prstGeom prst="rect">
                <a:avLst/>
              </a:prstGeom>
              <a:blipFill>
                <a:blip r:embed="rId10"/>
                <a:stretch>
                  <a:fillRect l="-8696" t="-16000" r="-434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21C499-7A8A-3F44-A9F3-6B05FEE44AF2}"/>
                  </a:ext>
                </a:extLst>
              </p:cNvPr>
              <p:cNvSpPr txBox="1"/>
              <p:nvPr/>
            </p:nvSpPr>
            <p:spPr>
              <a:xfrm>
                <a:off x="4923364" y="3099558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21C499-7A8A-3F44-A9F3-6B05FEE44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64" y="3099558"/>
                <a:ext cx="578748" cy="319511"/>
              </a:xfrm>
              <a:prstGeom prst="rect">
                <a:avLst/>
              </a:prstGeom>
              <a:blipFill>
                <a:blip r:embed="rId11"/>
                <a:stretch>
                  <a:fillRect l="-6383" t="-11111" r="-212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5003FF-97C7-BF48-A0E0-A1B8E198721E}"/>
                  </a:ext>
                </a:extLst>
              </p:cNvPr>
              <p:cNvSpPr txBox="1"/>
              <p:nvPr/>
            </p:nvSpPr>
            <p:spPr>
              <a:xfrm>
                <a:off x="4960354" y="3527167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5003FF-97C7-BF48-A0E0-A1B8E1987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354" y="3527167"/>
                <a:ext cx="578748" cy="319511"/>
              </a:xfrm>
              <a:prstGeom prst="rect">
                <a:avLst/>
              </a:prstGeom>
              <a:blipFill>
                <a:blip r:embed="rId12"/>
                <a:stretch>
                  <a:fillRect l="-8511" t="-11538" r="-212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34584D-A125-2747-9E37-0F6BD2DEFDEC}"/>
                  </a:ext>
                </a:extLst>
              </p:cNvPr>
              <p:cNvSpPr txBox="1"/>
              <p:nvPr/>
            </p:nvSpPr>
            <p:spPr>
              <a:xfrm>
                <a:off x="5528701" y="2772078"/>
                <a:ext cx="28766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34584D-A125-2747-9E37-0F6BD2DEF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701" y="2772078"/>
                <a:ext cx="2876685" cy="307777"/>
              </a:xfrm>
              <a:prstGeom prst="rect">
                <a:avLst/>
              </a:prstGeom>
              <a:blipFill>
                <a:blip r:embed="rId13"/>
                <a:stretch>
                  <a:fillRect l="-2643"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F866D4-B55A-BF48-8336-72CE81E39764}"/>
                  </a:ext>
                </a:extLst>
              </p:cNvPr>
              <p:cNvSpPr txBox="1"/>
              <p:nvPr/>
            </p:nvSpPr>
            <p:spPr>
              <a:xfrm>
                <a:off x="4887852" y="2347354"/>
                <a:ext cx="2261581" cy="347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acc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F866D4-B55A-BF48-8336-72CE81E3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852" y="2347354"/>
                <a:ext cx="2261581" cy="347916"/>
              </a:xfrm>
              <a:prstGeom prst="rect">
                <a:avLst/>
              </a:prstGeom>
              <a:blipFill>
                <a:blip r:embed="rId14"/>
                <a:stretch>
                  <a:fillRect t="-3448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2E523C5-CAD7-9142-AAA7-9E9D3790C10B}"/>
              </a:ext>
            </a:extLst>
          </p:cNvPr>
          <p:cNvSpPr txBox="1"/>
          <p:nvPr/>
        </p:nvSpPr>
        <p:spPr>
          <a:xfrm>
            <a:off x="4938601" y="4026257"/>
            <a:ext cx="2866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Substitute reaction kinetics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38D5A3-E434-1845-A299-DDA009146F51}"/>
                  </a:ext>
                </a:extLst>
              </p:cNvPr>
              <p:cNvSpPr txBox="1"/>
              <p:nvPr/>
            </p:nvSpPr>
            <p:spPr>
              <a:xfrm>
                <a:off x="5528701" y="3129600"/>
                <a:ext cx="29325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38D5A3-E434-1845-A299-DDA009146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701" y="3129600"/>
                <a:ext cx="2932598" cy="307777"/>
              </a:xfrm>
              <a:prstGeom prst="rect">
                <a:avLst/>
              </a:prstGeom>
              <a:blipFill>
                <a:blip r:embed="rId15"/>
                <a:stretch>
                  <a:fillRect l="-2586"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DE30EB-EA3B-1540-B73E-BA8F1A96A721}"/>
                  </a:ext>
                </a:extLst>
              </p:cNvPr>
              <p:cNvSpPr txBox="1"/>
              <p:nvPr/>
            </p:nvSpPr>
            <p:spPr>
              <a:xfrm>
                <a:off x="5561173" y="3530810"/>
                <a:ext cx="28923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DE30EB-EA3B-1540-B73E-BA8F1A96A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173" y="3530810"/>
                <a:ext cx="2892330" cy="307777"/>
              </a:xfrm>
              <a:prstGeom prst="rect">
                <a:avLst/>
              </a:prstGeom>
              <a:blipFill>
                <a:blip r:embed="rId16"/>
                <a:stretch>
                  <a:fillRect l="-2183" t="-3846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56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B44946-A7DD-3D4D-AF6E-9373ADC4E7D4}"/>
              </a:ext>
            </a:extLst>
          </p:cNvPr>
          <p:cNvGrpSpPr/>
          <p:nvPr/>
        </p:nvGrpSpPr>
        <p:grpSpPr>
          <a:xfrm>
            <a:off x="288525" y="2623566"/>
            <a:ext cx="3940172" cy="3546245"/>
            <a:chOff x="4855391" y="1918715"/>
            <a:chExt cx="3940172" cy="3546245"/>
          </a:xfrm>
          <a:solidFill>
            <a:schemeClr val="bg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364CEF-E15A-6345-8375-12CE45DA34F8}"/>
                </a:ext>
              </a:extLst>
            </p:cNvPr>
            <p:cNvSpPr txBox="1"/>
            <p:nvPr/>
          </p:nvSpPr>
          <p:spPr>
            <a:xfrm>
              <a:off x="4855391" y="1918715"/>
              <a:ext cx="249299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Equations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/>
                <p:nvPr/>
              </p:nvSpPr>
              <p:spPr>
                <a:xfrm>
                  <a:off x="4976630" y="4361253"/>
                  <a:ext cx="572785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630" y="4361253"/>
                  <a:ext cx="572785" cy="319511"/>
                </a:xfrm>
                <a:prstGeom prst="rect">
                  <a:avLst/>
                </a:prstGeom>
                <a:blipFill>
                  <a:blip r:embed="rId2"/>
                  <a:stretch>
                    <a:fillRect l="-8696" t="-11538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/>
                <p:nvPr/>
              </p:nvSpPr>
              <p:spPr>
                <a:xfrm>
                  <a:off x="4960354" y="4717840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354" y="4717840"/>
                  <a:ext cx="578748" cy="319511"/>
                </a:xfrm>
                <a:prstGeom prst="rect">
                  <a:avLst/>
                </a:prstGeom>
                <a:blipFill>
                  <a:blip r:embed="rId3"/>
                  <a:stretch>
                    <a:fillRect l="-8696" t="-15385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/>
                <p:nvPr/>
              </p:nvSpPr>
              <p:spPr>
                <a:xfrm>
                  <a:off x="4997344" y="5145449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344" y="5145449"/>
                  <a:ext cx="578748" cy="319511"/>
                </a:xfrm>
                <a:prstGeom prst="rect">
                  <a:avLst/>
                </a:prstGeom>
                <a:blipFill>
                  <a:blip r:embed="rId4"/>
                  <a:stretch>
                    <a:fillRect l="-8696" t="-11538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/>
                <p:nvPr/>
              </p:nvSpPr>
              <p:spPr>
                <a:xfrm>
                  <a:off x="5576092" y="4361253"/>
                  <a:ext cx="3219471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092" y="4361253"/>
                  <a:ext cx="321947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/>
                <p:nvPr/>
              </p:nvSpPr>
              <p:spPr>
                <a:xfrm>
                  <a:off x="5576092" y="4730567"/>
                  <a:ext cx="2667974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092" y="4730567"/>
                  <a:ext cx="266797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896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/>
                <p:nvPr/>
              </p:nvSpPr>
              <p:spPr>
                <a:xfrm>
                  <a:off x="5629360" y="5100649"/>
                  <a:ext cx="3057440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(3)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360" y="5100649"/>
                  <a:ext cx="305744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53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88C873E-2B3E-9F48-A29B-6CCF0C89138F}"/>
                    </a:ext>
                  </a:extLst>
                </p:cNvPr>
                <p:cNvSpPr txBox="1"/>
                <p:nvPr/>
              </p:nvSpPr>
              <p:spPr>
                <a:xfrm>
                  <a:off x="4939640" y="2742971"/>
                  <a:ext cx="572785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88C873E-2B3E-9F48-A29B-6CCF0C891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640" y="2742971"/>
                  <a:ext cx="572785" cy="319511"/>
                </a:xfrm>
                <a:prstGeom prst="rect">
                  <a:avLst/>
                </a:prstGeom>
                <a:blipFill>
                  <a:blip r:embed="rId8"/>
                  <a:stretch>
                    <a:fillRect l="-8696" t="-11538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000D6D-A001-2D49-89D0-66E800A77C69}"/>
                    </a:ext>
                  </a:extLst>
                </p:cNvPr>
                <p:cNvSpPr txBox="1"/>
                <p:nvPr/>
              </p:nvSpPr>
              <p:spPr>
                <a:xfrm>
                  <a:off x="4923364" y="3099558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000D6D-A001-2D49-89D0-66E800A77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364" y="3099558"/>
                  <a:ext cx="578748" cy="319511"/>
                </a:xfrm>
                <a:prstGeom prst="rect">
                  <a:avLst/>
                </a:prstGeom>
                <a:blipFill>
                  <a:blip r:embed="rId9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AA28640-8085-D94D-8EFB-26C67CFF266E}"/>
                    </a:ext>
                  </a:extLst>
                </p:cNvPr>
                <p:cNvSpPr txBox="1"/>
                <p:nvPr/>
              </p:nvSpPr>
              <p:spPr>
                <a:xfrm>
                  <a:off x="4960354" y="3527167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AA28640-8085-D94D-8EFB-26C67CFF26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354" y="3527167"/>
                  <a:ext cx="578748" cy="319511"/>
                </a:xfrm>
                <a:prstGeom prst="rect">
                  <a:avLst/>
                </a:prstGeom>
                <a:blipFill>
                  <a:blip r:embed="rId10"/>
                  <a:stretch>
                    <a:fillRect l="-8696" t="-11538" r="-2174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1515CAB-5480-AD43-A5B2-95296D978C42}"/>
                    </a:ext>
                  </a:extLst>
                </p:cNvPr>
                <p:cNvSpPr txBox="1"/>
                <p:nvPr/>
              </p:nvSpPr>
              <p:spPr>
                <a:xfrm>
                  <a:off x="5528701" y="2772078"/>
                  <a:ext cx="2876685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  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1515CAB-5480-AD43-A5B2-95296D978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701" y="2772078"/>
                  <a:ext cx="287668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632" t="-3846" b="-3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74CEC6-3C4E-9440-8869-F5043A9126E8}"/>
                    </a:ext>
                  </a:extLst>
                </p:cNvPr>
                <p:cNvSpPr txBox="1"/>
                <p:nvPr/>
              </p:nvSpPr>
              <p:spPr>
                <a:xfrm>
                  <a:off x="4887852" y="2347354"/>
                  <a:ext cx="2261581" cy="3479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 b="1" dirty="0"/>
                    <a:t>as a function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74CEC6-3C4E-9440-8869-F5043A912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852" y="2347354"/>
                  <a:ext cx="2261581" cy="347916"/>
                </a:xfrm>
                <a:prstGeom prst="rect">
                  <a:avLst/>
                </a:prstGeom>
                <a:blipFill>
                  <a:blip r:embed="rId12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3D3D4B-141B-0944-990A-0E66A877D142}"/>
                </a:ext>
              </a:extLst>
            </p:cNvPr>
            <p:cNvSpPr txBox="1"/>
            <p:nvPr/>
          </p:nvSpPr>
          <p:spPr>
            <a:xfrm>
              <a:off x="4938601" y="4026257"/>
              <a:ext cx="286649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Substitute reaction kinetics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7B013D0-24A8-3147-B479-66A6077AC454}"/>
                    </a:ext>
                  </a:extLst>
                </p:cNvPr>
                <p:cNvSpPr txBox="1"/>
                <p:nvPr/>
              </p:nvSpPr>
              <p:spPr>
                <a:xfrm>
                  <a:off x="5528701" y="3129600"/>
                  <a:ext cx="2932598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7B013D0-24A8-3147-B479-66A6077AC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701" y="3129600"/>
                  <a:ext cx="293259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586" t="-4000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94E8EB5-E0AC-1942-8384-9C2049530764}"/>
                    </a:ext>
                  </a:extLst>
                </p:cNvPr>
                <p:cNvSpPr txBox="1"/>
                <p:nvPr/>
              </p:nvSpPr>
              <p:spPr>
                <a:xfrm>
                  <a:off x="5561173" y="3530810"/>
                  <a:ext cx="2892330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−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94E8EB5-E0AC-1942-8384-9C2049530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173" y="3530810"/>
                  <a:ext cx="289233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620" t="-8000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89A256E-6F46-AF46-8CF6-CED757F0AAEC}"/>
              </a:ext>
            </a:extLst>
          </p:cNvPr>
          <p:cNvSpPr/>
          <p:nvPr/>
        </p:nvSpPr>
        <p:spPr>
          <a:xfrm>
            <a:off x="409764" y="108232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J1: S1 -&gt; S2; k1*S1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J2: S1 + S2 -&gt; 3 S3; k2*S1*S2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J3: S3 -&gt; ; k3*S3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J4: 2 S1 + S3 -&gt; S2; k4*S1*S3</a:t>
            </a:r>
            <a:endParaRPr lang="en-US" sz="16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F549B6-26B1-F443-A072-755000B69118}"/>
              </a:ext>
            </a:extLst>
          </p:cNvPr>
          <p:cNvGrpSpPr/>
          <p:nvPr/>
        </p:nvGrpSpPr>
        <p:grpSpPr>
          <a:xfrm>
            <a:off x="4981764" y="2545514"/>
            <a:ext cx="3249029" cy="1794596"/>
            <a:chOff x="4981764" y="2545514"/>
            <a:chExt cx="3249029" cy="17945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87B10-150C-7C40-B0C8-3623B705F3A3}"/>
                </a:ext>
              </a:extLst>
            </p:cNvPr>
            <p:cNvSpPr txBox="1"/>
            <p:nvPr/>
          </p:nvSpPr>
          <p:spPr>
            <a:xfrm>
              <a:off x="5247574" y="2545514"/>
              <a:ext cx="2717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Stoichiometry Matrix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4048DCE-1BAE-3144-8085-022CB47DAFF8}"/>
                </a:ext>
              </a:extLst>
            </p:cNvPr>
            <p:cNvGrpSpPr/>
            <p:nvPr/>
          </p:nvGrpSpPr>
          <p:grpSpPr>
            <a:xfrm>
              <a:off x="4981764" y="3052944"/>
              <a:ext cx="3249029" cy="1287166"/>
              <a:chOff x="5040914" y="1514211"/>
              <a:chExt cx="3249029" cy="128716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/>
                  <p:nvPr/>
                </p:nvSpPr>
                <p:spPr>
                  <a:xfrm>
                    <a:off x="5668392" y="2000686"/>
                    <a:ext cx="2621551" cy="7371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392" y="2000686"/>
                    <a:ext cx="2621551" cy="73718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1695" r="-1449" b="-101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F2AC3A2-CE84-DA42-8680-09AB57001558}"/>
                      </a:ext>
                    </a:extLst>
                  </p:cNvPr>
                  <p:cNvSpPr/>
                  <p:nvPr/>
                </p:nvSpPr>
                <p:spPr>
                  <a:xfrm>
                    <a:off x="5797463" y="1514211"/>
                    <a:ext cx="42543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F2AC3A2-CE84-DA42-8680-09AB570015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7463" y="1514211"/>
                    <a:ext cx="42543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9F16270B-4B06-9C49-B6E6-2F1A6C67DB5F}"/>
                      </a:ext>
                    </a:extLst>
                  </p:cNvPr>
                  <p:cNvSpPr/>
                  <p:nvPr/>
                </p:nvSpPr>
                <p:spPr>
                  <a:xfrm>
                    <a:off x="6287215" y="1514211"/>
                    <a:ext cx="4307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9F16270B-4B06-9C49-B6E6-2F1A6C67DB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7215" y="1514211"/>
                    <a:ext cx="430759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24DA5FD-0BFB-9248-88B8-A7940D5EC3D8}"/>
                      </a:ext>
                    </a:extLst>
                  </p:cNvPr>
                  <p:cNvSpPr/>
                  <p:nvPr/>
                </p:nvSpPr>
                <p:spPr>
                  <a:xfrm>
                    <a:off x="6782289" y="1516553"/>
                    <a:ext cx="42543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24DA5FD-0BFB-9248-88B8-A7940D5EC3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2289" y="1516553"/>
                    <a:ext cx="425437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04FC846-9E31-4D4B-88A6-1D79E55FC2DF}"/>
                      </a:ext>
                    </a:extLst>
                  </p:cNvPr>
                  <p:cNvSpPr/>
                  <p:nvPr/>
                </p:nvSpPr>
                <p:spPr>
                  <a:xfrm>
                    <a:off x="7341678" y="1519409"/>
                    <a:ext cx="42543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04FC846-9E31-4D4B-88A6-1D79E55FC2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1678" y="1519409"/>
                    <a:ext cx="425437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/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/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/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C39ED4-F355-6C44-BFCB-353274396E79}"/>
              </a:ext>
            </a:extLst>
          </p:cNvPr>
          <p:cNvGrpSpPr/>
          <p:nvPr/>
        </p:nvGrpSpPr>
        <p:grpSpPr>
          <a:xfrm>
            <a:off x="5247574" y="4613723"/>
            <a:ext cx="2049217" cy="1673853"/>
            <a:chOff x="5247574" y="4613723"/>
            <a:chExt cx="2049217" cy="167385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74470D-6568-F147-9010-90A7E68CF150}"/>
                </a:ext>
              </a:extLst>
            </p:cNvPr>
            <p:cNvSpPr txBox="1"/>
            <p:nvPr/>
          </p:nvSpPr>
          <p:spPr>
            <a:xfrm>
              <a:off x="5247574" y="4613723"/>
              <a:ext cx="1566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Flux Vector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/>
                <p:nvPr/>
              </p:nvSpPr>
              <p:spPr>
                <a:xfrm>
                  <a:off x="5938278" y="5196828"/>
                  <a:ext cx="1358513" cy="10907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278" y="5196828"/>
                  <a:ext cx="1358513" cy="1090748"/>
                </a:xfrm>
                <a:prstGeom prst="rect">
                  <a:avLst/>
                </a:prstGeom>
                <a:blipFill>
                  <a:blip r:embed="rId23"/>
                  <a:stretch>
                    <a:fillRect r="-1852" b="-45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/>
                <p:nvPr/>
              </p:nvSpPr>
              <p:spPr>
                <a:xfrm>
                  <a:off x="5520015" y="5042940"/>
                  <a:ext cx="4254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015" y="5042940"/>
                  <a:ext cx="425437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/>
                <p:nvPr/>
              </p:nvSpPr>
              <p:spPr>
                <a:xfrm>
                  <a:off x="5507519" y="5306919"/>
                  <a:ext cx="430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519" y="5306919"/>
                  <a:ext cx="430759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/>
                <p:nvPr/>
              </p:nvSpPr>
              <p:spPr>
                <a:xfrm>
                  <a:off x="5516428" y="5601676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28" y="5601676"/>
                  <a:ext cx="425437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/>
                <p:nvPr/>
              </p:nvSpPr>
              <p:spPr>
                <a:xfrm>
                  <a:off x="5533042" y="5901745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042" y="5901745"/>
                  <a:ext cx="425437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498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Equations in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C1AA89-1FBA-9D49-8B5A-7EB2825A553A}"/>
              </a:ext>
            </a:extLst>
          </p:cNvPr>
          <p:cNvGrpSpPr/>
          <p:nvPr/>
        </p:nvGrpSpPr>
        <p:grpSpPr>
          <a:xfrm>
            <a:off x="457200" y="874665"/>
            <a:ext cx="3627684" cy="1594640"/>
            <a:chOff x="288525" y="2623566"/>
            <a:chExt cx="3627684" cy="15946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364CEF-E15A-6345-8375-12CE45DA34F8}"/>
                </a:ext>
              </a:extLst>
            </p:cNvPr>
            <p:cNvSpPr txBox="1"/>
            <p:nvPr/>
          </p:nvSpPr>
          <p:spPr>
            <a:xfrm>
              <a:off x="288525" y="2623566"/>
              <a:ext cx="249299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Equations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/>
                <p:nvPr/>
              </p:nvSpPr>
              <p:spPr>
                <a:xfrm>
                  <a:off x="313745" y="3114499"/>
                  <a:ext cx="572785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45" y="3114499"/>
                  <a:ext cx="572785" cy="319511"/>
                </a:xfrm>
                <a:prstGeom prst="rect">
                  <a:avLst/>
                </a:prstGeom>
                <a:blipFill>
                  <a:blip r:embed="rId2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/>
                <p:nvPr/>
              </p:nvSpPr>
              <p:spPr>
                <a:xfrm>
                  <a:off x="297469" y="3471086"/>
                  <a:ext cx="578748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69" y="3471086"/>
                  <a:ext cx="578748" cy="319511"/>
                </a:xfrm>
                <a:prstGeom prst="rect">
                  <a:avLst/>
                </a:prstGeom>
                <a:blipFill>
                  <a:blip r:embed="rId3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/>
                <p:nvPr/>
              </p:nvSpPr>
              <p:spPr>
                <a:xfrm>
                  <a:off x="334459" y="3898695"/>
                  <a:ext cx="578748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59" y="3898695"/>
                  <a:ext cx="578748" cy="319511"/>
                </a:xfrm>
                <a:prstGeom prst="rect">
                  <a:avLst/>
                </a:prstGeom>
                <a:blipFill>
                  <a:blip r:embed="rId4"/>
                  <a:stretch>
                    <a:fillRect l="-6522" t="-11538" r="-434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/>
                <p:nvPr/>
              </p:nvSpPr>
              <p:spPr>
                <a:xfrm>
                  <a:off x="913207" y="3114499"/>
                  <a:ext cx="300300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114499"/>
                  <a:ext cx="300300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/>
                <p:nvPr/>
              </p:nvSpPr>
              <p:spPr>
                <a:xfrm>
                  <a:off x="913207" y="3483813"/>
                  <a:ext cx="266797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483813"/>
                  <a:ext cx="266797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15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/>
                <p:nvPr/>
              </p:nvSpPr>
              <p:spPr>
                <a:xfrm>
                  <a:off x="966475" y="3853895"/>
                  <a:ext cx="282423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475" y="3853895"/>
                  <a:ext cx="282423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45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F549B6-26B1-F443-A072-755000B69118}"/>
              </a:ext>
            </a:extLst>
          </p:cNvPr>
          <p:cNvGrpSpPr/>
          <p:nvPr/>
        </p:nvGrpSpPr>
        <p:grpSpPr>
          <a:xfrm>
            <a:off x="3150398" y="2774041"/>
            <a:ext cx="2983221" cy="1794596"/>
            <a:chOff x="4981764" y="2545514"/>
            <a:chExt cx="2983221" cy="17945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87B10-150C-7C40-B0C8-3623B705F3A3}"/>
                </a:ext>
              </a:extLst>
            </p:cNvPr>
            <p:cNvSpPr txBox="1"/>
            <p:nvPr/>
          </p:nvSpPr>
          <p:spPr>
            <a:xfrm>
              <a:off x="5247574" y="2545514"/>
              <a:ext cx="2717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Stoichiometry Matrix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4048DCE-1BAE-3144-8085-022CB47DAFF8}"/>
                </a:ext>
              </a:extLst>
            </p:cNvPr>
            <p:cNvGrpSpPr/>
            <p:nvPr/>
          </p:nvGrpSpPr>
          <p:grpSpPr>
            <a:xfrm>
              <a:off x="4981764" y="3052944"/>
              <a:ext cx="2773707" cy="1287166"/>
              <a:chOff x="5040914" y="1514211"/>
              <a:chExt cx="2773707" cy="128716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/>
                  <p:nvPr/>
                </p:nvSpPr>
                <p:spPr>
                  <a:xfrm>
                    <a:off x="5668392" y="2000686"/>
                    <a:ext cx="2146229" cy="7371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392" y="2000686"/>
                    <a:ext cx="2146229" cy="73718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695" b="-101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F2AC3A2-CE84-DA42-8680-09AB57001558}"/>
                      </a:ext>
                    </a:extLst>
                  </p:cNvPr>
                  <p:cNvSpPr/>
                  <p:nvPr/>
                </p:nvSpPr>
                <p:spPr>
                  <a:xfrm>
                    <a:off x="5797463" y="1514211"/>
                    <a:ext cx="42543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F2AC3A2-CE84-DA42-8680-09AB570015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7463" y="1514211"/>
                    <a:ext cx="42543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9F16270B-4B06-9C49-B6E6-2F1A6C67DB5F}"/>
                      </a:ext>
                    </a:extLst>
                  </p:cNvPr>
                  <p:cNvSpPr/>
                  <p:nvPr/>
                </p:nvSpPr>
                <p:spPr>
                  <a:xfrm>
                    <a:off x="6287215" y="1514211"/>
                    <a:ext cx="4307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9F16270B-4B06-9C49-B6E6-2F1A6C67DB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7215" y="1514211"/>
                    <a:ext cx="43075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24DA5FD-0BFB-9248-88B8-A7940D5EC3D8}"/>
                      </a:ext>
                    </a:extLst>
                  </p:cNvPr>
                  <p:cNvSpPr/>
                  <p:nvPr/>
                </p:nvSpPr>
                <p:spPr>
                  <a:xfrm>
                    <a:off x="6782289" y="1516553"/>
                    <a:ext cx="42543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24DA5FD-0BFB-9248-88B8-A7940D5EC3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2289" y="1516553"/>
                    <a:ext cx="42543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04FC846-9E31-4D4B-88A6-1D79E55FC2DF}"/>
                      </a:ext>
                    </a:extLst>
                  </p:cNvPr>
                  <p:cNvSpPr/>
                  <p:nvPr/>
                </p:nvSpPr>
                <p:spPr>
                  <a:xfrm>
                    <a:off x="7341678" y="1519409"/>
                    <a:ext cx="42543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04FC846-9E31-4D4B-88A6-1D79E55FC2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1678" y="1519409"/>
                    <a:ext cx="425437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/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/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/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C39ED4-F355-6C44-BFCB-353274396E79}"/>
              </a:ext>
            </a:extLst>
          </p:cNvPr>
          <p:cNvGrpSpPr/>
          <p:nvPr/>
        </p:nvGrpSpPr>
        <p:grpSpPr>
          <a:xfrm>
            <a:off x="6721811" y="2826634"/>
            <a:ext cx="1616086" cy="1673853"/>
            <a:chOff x="5247574" y="4613723"/>
            <a:chExt cx="1616086" cy="167385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74470D-6568-F147-9010-90A7E68CF150}"/>
                </a:ext>
              </a:extLst>
            </p:cNvPr>
            <p:cNvSpPr txBox="1"/>
            <p:nvPr/>
          </p:nvSpPr>
          <p:spPr>
            <a:xfrm>
              <a:off x="5247574" y="4613723"/>
              <a:ext cx="1566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Flux Vector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/>
                <p:nvPr/>
              </p:nvSpPr>
              <p:spPr>
                <a:xfrm>
                  <a:off x="5938278" y="5196828"/>
                  <a:ext cx="925382" cy="10907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278" y="5196828"/>
                  <a:ext cx="925382" cy="1090748"/>
                </a:xfrm>
                <a:prstGeom prst="rect">
                  <a:avLst/>
                </a:prstGeom>
                <a:blipFill>
                  <a:blip r:embed="rId16"/>
                  <a:stretch>
                    <a:fillRect t="-1149"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/>
                <p:nvPr/>
              </p:nvSpPr>
              <p:spPr>
                <a:xfrm>
                  <a:off x="5520015" y="5042940"/>
                  <a:ext cx="4254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015" y="5042940"/>
                  <a:ext cx="42543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/>
                <p:nvPr/>
              </p:nvSpPr>
              <p:spPr>
                <a:xfrm>
                  <a:off x="5507519" y="5306919"/>
                  <a:ext cx="430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519" y="5306919"/>
                  <a:ext cx="430759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/>
                <p:nvPr/>
              </p:nvSpPr>
              <p:spPr>
                <a:xfrm>
                  <a:off x="5516428" y="5601676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28" y="5601676"/>
                  <a:ext cx="425437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/>
                <p:nvPr/>
              </p:nvSpPr>
              <p:spPr>
                <a:xfrm>
                  <a:off x="5533042" y="5901745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042" y="5901745"/>
                  <a:ext cx="425437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235240E-D1B8-3E4A-BA53-B5F432A1CD2F}"/>
              </a:ext>
            </a:extLst>
          </p:cNvPr>
          <p:cNvSpPr txBox="1"/>
          <p:nvPr/>
        </p:nvSpPr>
        <p:spPr>
          <a:xfrm>
            <a:off x="492439" y="2744045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State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1A8286-1147-A64A-BCA6-560B46BBDBE4}"/>
                  </a:ext>
                </a:extLst>
              </p:cNvPr>
              <p:cNvSpPr txBox="1"/>
              <p:nvPr/>
            </p:nvSpPr>
            <p:spPr>
              <a:xfrm>
                <a:off x="1183143" y="3495829"/>
                <a:ext cx="708912" cy="931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1A8286-1147-A64A-BCA6-560B46BBD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43" y="3495829"/>
                <a:ext cx="708912" cy="931089"/>
              </a:xfrm>
              <a:prstGeom prst="rect">
                <a:avLst/>
              </a:prstGeom>
              <a:blipFill>
                <a:blip r:embed="rId20"/>
                <a:stretch>
                  <a:fillRect t="-2703" r="-3571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AA19BF-6705-A644-9A25-F99235593BCF}"/>
                  </a:ext>
                </a:extLst>
              </p:cNvPr>
              <p:cNvSpPr txBox="1"/>
              <p:nvPr/>
            </p:nvSpPr>
            <p:spPr>
              <a:xfrm>
                <a:off x="6261941" y="3722252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AA19BF-6705-A644-9A25-F99235593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941" y="3722252"/>
                <a:ext cx="407163" cy="492443"/>
              </a:xfrm>
              <a:prstGeom prst="rect">
                <a:avLst/>
              </a:prstGeom>
              <a:blipFill>
                <a:blip r:embed="rId21"/>
                <a:stretch>
                  <a:fillRect l="-11765" r="-11765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8B247C-2B61-F746-9CFC-D50BF466F1F9}"/>
                  </a:ext>
                </a:extLst>
              </p:cNvPr>
              <p:cNvSpPr txBox="1"/>
              <p:nvPr/>
            </p:nvSpPr>
            <p:spPr>
              <a:xfrm>
                <a:off x="3019498" y="5087996"/>
                <a:ext cx="3114121" cy="80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8B247C-2B61-F746-9CFC-D50BF466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98" y="5087996"/>
                <a:ext cx="3114121" cy="808811"/>
              </a:xfrm>
              <a:prstGeom prst="rect">
                <a:avLst/>
              </a:prstGeom>
              <a:blipFill>
                <a:blip r:embed="rId22"/>
                <a:stretch>
                  <a:fillRect t="-1538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4D21A71D-4847-3548-8535-89C24A9E5570}"/>
              </a:ext>
            </a:extLst>
          </p:cNvPr>
          <p:cNvSpPr/>
          <p:nvPr/>
        </p:nvSpPr>
        <p:spPr>
          <a:xfrm>
            <a:off x="2675199" y="4923552"/>
            <a:ext cx="4231627" cy="1137697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C70F8D4-45F2-134F-B90E-D667D799B874}"/>
              </a:ext>
            </a:extLst>
          </p:cNvPr>
          <p:cNvSpPr/>
          <p:nvPr/>
        </p:nvSpPr>
        <p:spPr>
          <a:xfrm>
            <a:off x="221522" y="1076997"/>
            <a:ext cx="4231627" cy="1739204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50" grpId="0"/>
      <p:bldP spid="51" grpId="0"/>
      <p:bldP spid="52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DD05-F3AE-5F4A-B0B5-765E46D0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System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3704-C6A7-BF4A-B317-DA461F36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equation to matrices</a:t>
            </a:r>
          </a:p>
          <a:p>
            <a:r>
              <a:rPr lang="en-US" dirty="0"/>
              <a:t>Flux vector</a:t>
            </a:r>
          </a:p>
          <a:p>
            <a:r>
              <a:rPr lang="en-US" dirty="0"/>
              <a:t>Stoichiometry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88B4-8DA4-2C49-A03E-254590ACD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224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DD05-F3AE-5F4A-B0B5-765E46D0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381000"/>
            <a:ext cx="8438225" cy="585782"/>
          </a:xfrm>
        </p:spPr>
        <p:txBody>
          <a:bodyPr/>
          <a:lstStyle/>
          <a:p>
            <a:r>
              <a:rPr lang="en-US" dirty="0"/>
              <a:t>Taylor Series Approximation of System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3704-C6A7-BF4A-B317-DA461F36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88B4-8DA4-2C49-A03E-254590ACD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4127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70BD-7635-E542-A547-D82F4768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35D9-49FE-F449-9614-10955862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3087D-8A54-7240-A5AA-F8521C722A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7429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C363-A813-F94A-9F4B-B35C7D1A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95EC-AFFF-6841-9CB0-4CB79C9F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37D1C-F7E3-8140-BEAA-60FB03F8E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325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194169</TotalTime>
  <Words>506</Words>
  <Application>Microsoft Macintosh PowerPoint</Application>
  <PresentationFormat>On-screen Show (4:3)</PresentationFormat>
  <Paragraphs>104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9: Linearizing Reaction Networks  </vt:lpstr>
      <vt:lpstr>Agenda</vt:lpstr>
      <vt:lpstr>Running Example</vt:lpstr>
      <vt:lpstr>Matrix Representations</vt:lpstr>
      <vt:lpstr>System Equations in Matrices</vt:lpstr>
      <vt:lpstr>Matrix Representation of System Equations</vt:lpstr>
      <vt:lpstr>Taylor Series Approximation of System Equations</vt:lpstr>
      <vt:lpstr>Operating Point</vt:lpstr>
      <vt:lpstr>BACKUP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3043</cp:revision>
  <dcterms:created xsi:type="dcterms:W3CDTF">2008-11-04T22:35:39Z</dcterms:created>
  <dcterms:modified xsi:type="dcterms:W3CDTF">2022-04-13T16:51:51Z</dcterms:modified>
</cp:coreProperties>
</file>