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523" r:id="rId3"/>
    <p:sldId id="524" r:id="rId4"/>
    <p:sldId id="526" r:id="rId5"/>
    <p:sldId id="527" r:id="rId6"/>
    <p:sldId id="528" r:id="rId7"/>
    <p:sldId id="529" r:id="rId8"/>
    <p:sldId id="525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0"/>
    <p:restoredTop sz="86407"/>
  </p:normalViewPr>
  <p:slideViewPr>
    <p:cSldViewPr snapToGrid="0" snapToObjects="1">
      <p:cViewPr>
        <p:scale>
          <a:sx n="135" d="100"/>
          <a:sy n="135" d="100"/>
        </p:scale>
        <p:origin x="136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079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663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44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540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6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Designing Proportional Controllers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/>
          <p:nvPr/>
        </p:nvGrpSpPr>
        <p:grpSpPr>
          <a:xfrm>
            <a:off x="1001789" y="1942965"/>
            <a:ext cx="6312833" cy="1115724"/>
            <a:chOff x="424342" y="1719912"/>
            <a:chExt cx="6312833" cy="1115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9DBD22-CBD0-EE4D-A601-A86A1FB37D82}"/>
              </a:ext>
            </a:extLst>
          </p:cNvPr>
          <p:cNvSpPr txBox="1"/>
          <p:nvPr/>
        </p:nvSpPr>
        <p:spPr>
          <a:xfrm>
            <a:off x="578734" y="350816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the controller has full knowledge of SUC state, we want to design a controller so that the closed loop system has more desirable poles.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B1010C8-B013-4B47-A679-A666DA54AF5F}"/>
                  </a:ext>
                </a:extLst>
              </p:cNvPr>
              <p:cNvSpPr txBox="1"/>
              <p:nvPr/>
            </p:nvSpPr>
            <p:spPr>
              <a:xfrm>
                <a:off x="578734" y="1011457"/>
                <a:ext cx="76159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Suppose that the poles of the System Under Control (SUC) (with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/>
                  <a:t> are too close to 0, or even positive.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B1010C8-B013-4B47-A679-A666DA54A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4" y="1011457"/>
                <a:ext cx="7615983" cy="707886"/>
              </a:xfrm>
              <a:prstGeom prst="rect">
                <a:avLst/>
              </a:prstGeom>
              <a:blipFill>
                <a:blip r:embed="rId10"/>
                <a:stretch>
                  <a:fillRect l="-832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E3FEE279-AA8B-B340-9BFB-C4218AE918FA}"/>
              </a:ext>
            </a:extLst>
          </p:cNvPr>
          <p:cNvGrpSpPr>
            <a:grpSpLocks noChangeAspect="1"/>
          </p:cNvGrpSpPr>
          <p:nvPr/>
        </p:nvGrpSpPr>
        <p:grpSpPr>
          <a:xfrm>
            <a:off x="2345967" y="4928040"/>
            <a:ext cx="3475935" cy="1060103"/>
            <a:chOff x="2078226" y="1761147"/>
            <a:chExt cx="3297531" cy="100568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0870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008157" y="2226180"/>
              <a:ext cx="1019604" cy="142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379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379574"/>
                </a:xfrm>
                <a:prstGeom prst="rect">
                  <a:avLst/>
                </a:prstGeom>
                <a:blipFill>
                  <a:blip r:embed="rId11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123666" y="2387261"/>
                  <a:ext cx="656164" cy="379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666" y="2387261"/>
                  <a:ext cx="656164" cy="379574"/>
                </a:xfrm>
                <a:prstGeom prst="rect">
                  <a:avLst/>
                </a:prstGeom>
                <a:blipFill>
                  <a:blip r:embed="rId13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379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379574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379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379574"/>
                </a:xfrm>
                <a:prstGeom prst="rect">
                  <a:avLst/>
                </a:prstGeom>
                <a:blipFill>
                  <a:blip r:embed="rId1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445656" y="1641189"/>
              <a:ext cx="1424" cy="1806352"/>
            </a:xfrm>
            <a:prstGeom prst="bentConnector3">
              <a:avLst>
                <a:gd name="adj1" fmla="val 15329847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19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>
            <a:grpSpLocks noChangeAspect="1"/>
          </p:cNvGrpSpPr>
          <p:nvPr/>
        </p:nvGrpSpPr>
        <p:grpSpPr>
          <a:xfrm>
            <a:off x="6903855" y="308376"/>
            <a:ext cx="1853832" cy="731520"/>
            <a:chOff x="2078226" y="1761147"/>
            <a:chExt cx="3297531" cy="13012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3043900" y="2616590"/>
                  <a:ext cx="804937" cy="4457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900" y="2616590"/>
                  <a:ext cx="804937" cy="445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41" idx="2"/>
              <a:endCxn id="45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779815" y="1917157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1917157"/>
                <a:ext cx="1826526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716755" y="2449665"/>
                <a:ext cx="29206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" y="2449665"/>
                <a:ext cx="292067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727280" y="2854238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2854238"/>
                <a:ext cx="2664640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/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correctly, we can design the poles of the closed loop system. </a:t>
                </a:r>
                <a:endParaRPr lang="en-US" sz="20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blipFill>
                <a:blip r:embed="rId12"/>
                <a:stretch>
                  <a:fillRect l="-940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7A37A8-7478-1F43-93A0-AD6A9C720390}"/>
              </a:ext>
            </a:extLst>
          </p:cNvPr>
          <p:cNvSpPr txBox="1"/>
          <p:nvPr/>
        </p:nvSpPr>
        <p:spPr>
          <a:xfrm>
            <a:off x="3576391" y="141897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SUC in closed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2B686-4933-724B-AE98-506B00D8A568}"/>
              </a:ext>
            </a:extLst>
          </p:cNvPr>
          <p:cNvSpPr txBox="1"/>
          <p:nvPr/>
        </p:nvSpPr>
        <p:spPr>
          <a:xfrm>
            <a:off x="3576391" y="19325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46BA9-009B-A741-9E83-030E6CFA2981}"/>
              </a:ext>
            </a:extLst>
          </p:cNvPr>
          <p:cNvSpPr txBox="1"/>
          <p:nvPr/>
        </p:nvSpPr>
        <p:spPr>
          <a:xfrm>
            <a:off x="3555156" y="246505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the closed loop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/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because the poles of the closed loop system are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  <a:blipFill>
                <a:blip r:embed="rId13"/>
                <a:stretch>
                  <a:fillRect l="-89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/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</a:t>
                </a:r>
                <a:r>
                  <a:rPr lang="en-US" sz="2000" dirty="0"/>
                  <a:t>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so that the poles of the closed loop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blipFill>
                <a:blip r:embed="rId14"/>
                <a:stretch>
                  <a:fillRect l="-100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5" grpId="0"/>
      <p:bldP spid="66" grpId="0"/>
      <p:bldP spid="67" grpId="0"/>
      <p:bldP spid="69" grpId="0"/>
      <p:bldP spid="12" grpId="0"/>
      <p:bldP spid="35" grpId="0"/>
      <p:bldP spid="36" grpId="0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Dimensions of Vector &amp; Matrices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445013" y="158311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3" y="1583110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3560396" y="1602499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96" y="1602499"/>
                <a:ext cx="1826526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6034347" y="1583110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347" y="1583110"/>
                <a:ext cx="2664640" cy="40011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/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scalar,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blipFill>
                <a:blip r:embed="rId6"/>
                <a:stretch>
                  <a:fillRect l="-163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/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are the dimensions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blipFill>
                <a:blip r:embed="rId7"/>
                <a:stretch>
                  <a:fillRect l="-144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/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/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/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4F85-0B9C-E544-A145-4964D3D95A8D}"/>
              </a:ext>
            </a:extLst>
          </p:cNvPr>
          <p:cNvSpPr txBox="1"/>
          <p:nvPr/>
        </p:nvSpPr>
        <p:spPr>
          <a:xfrm rot="16200000">
            <a:off x="5320292" y="3748227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/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/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0DE34E-9926-C941-872B-29F2FDAEAA66}"/>
              </a:ext>
            </a:extLst>
          </p:cNvPr>
          <p:cNvSpPr txBox="1"/>
          <p:nvPr/>
        </p:nvSpPr>
        <p:spPr>
          <a:xfrm rot="16200000">
            <a:off x="5856253" y="4766406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/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/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/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  <a:blipFill>
                <a:blip r:embed="rId1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/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  <a:blipFill>
                <a:blip r:embed="rId16"/>
                <a:stretch>
                  <a:fillRect r="-89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/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  <a:blipFill>
                <a:blip r:embed="rId17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/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/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  <a:blipFill>
                <a:blip r:embed="rId19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/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/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/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  <a:blipFill>
                <a:blip r:embed="rId22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28" grpId="0"/>
      <p:bldP spid="6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6" grpId="0"/>
      <p:bldP spid="47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Finding Eigenvalues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695227" y="3804087"/>
                <a:ext cx="616899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Characteristic polynomial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3804087"/>
                <a:ext cx="6168996" cy="615553"/>
              </a:xfrm>
              <a:prstGeom prst="rect">
                <a:avLst/>
              </a:prstGeom>
              <a:blipFill>
                <a:blip r:embed="rId3"/>
                <a:stretch>
                  <a:fillRect l="-2464" t="-12245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1B7F62-7ED3-8741-916F-1F8C294D8A30}"/>
                  </a:ext>
                </a:extLst>
              </p:cNvPr>
              <p:cNvSpPr txBox="1"/>
              <p:nvPr/>
            </p:nvSpPr>
            <p:spPr>
              <a:xfrm>
                <a:off x="754626" y="1318244"/>
                <a:ext cx="73916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Given a matrix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 we want to find its eigenvalues.</a:t>
                </a:r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1B7F62-7ED3-8741-916F-1F8C294D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318244"/>
                <a:ext cx="7391679" cy="307777"/>
              </a:xfrm>
              <a:prstGeom prst="rect">
                <a:avLst/>
              </a:prstGeom>
              <a:blipFill>
                <a:blip r:embed="rId4"/>
                <a:stretch>
                  <a:fillRect l="-2058" t="-23077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/>
              <p:nvPr/>
            </p:nvSpPr>
            <p:spPr>
              <a:xfrm>
                <a:off x="754626" y="1924082"/>
                <a:ext cx="73916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Eigenvalue, eigenvector pairs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924082"/>
                <a:ext cx="7391679" cy="615553"/>
              </a:xfrm>
              <a:prstGeom prst="rect">
                <a:avLst/>
              </a:prstGeom>
              <a:blipFill>
                <a:blip r:embed="rId5"/>
                <a:stretch>
                  <a:fillRect l="-2058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/>
              <p:nvPr/>
            </p:nvSpPr>
            <p:spPr>
              <a:xfrm>
                <a:off x="695227" y="2810617"/>
                <a:ext cx="77535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has an eigenvector other than 0, it must be a singular matrix.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2810617"/>
                <a:ext cx="7753546" cy="707886"/>
              </a:xfrm>
              <a:prstGeom prst="rect">
                <a:avLst/>
              </a:prstGeom>
              <a:blipFill>
                <a:blip r:embed="rId6"/>
                <a:stretch>
                  <a:fillRect l="-817" t="-5357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6A36FB-609C-DE41-AE36-FCCBB3BE7FAB}"/>
                  </a:ext>
                </a:extLst>
              </p:cNvPr>
              <p:cNvSpPr txBox="1"/>
              <p:nvPr/>
            </p:nvSpPr>
            <p:spPr>
              <a:xfrm>
                <a:off x="695227" y="4875758"/>
                <a:ext cx="585686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Characteristic equation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6A36FB-609C-DE41-AE36-FCCBB3BE7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4875758"/>
                <a:ext cx="5856860" cy="615553"/>
              </a:xfrm>
              <a:prstGeom prst="rect">
                <a:avLst/>
              </a:prstGeom>
              <a:blipFill>
                <a:blip r:embed="rId7"/>
                <a:stretch>
                  <a:fillRect l="-2597" t="-14286" r="-433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3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Solution Strategy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blipFill>
                <a:blip r:embed="rId3"/>
                <a:stretch>
                  <a:fillRect l="-296" t="-1851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/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poles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we want the characteristic polynomial to be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blipFill>
                <a:blip r:embed="rId4"/>
                <a:stretch>
                  <a:fillRect l="-64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/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blipFill>
                <a:blip r:embed="rId5"/>
                <a:stretch>
                  <a:fillRect l="-587" t="-17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/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constants that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blipFill>
                <a:blip r:embed="rId6"/>
                <a:stretch>
                  <a:fillRect l="-8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/>
              <p:nvPr/>
            </p:nvSpPr>
            <p:spPr>
              <a:xfrm>
                <a:off x="1119408" y="1490843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490843"/>
                <a:ext cx="266464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/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blipFill>
                <a:blip r:embed="rId8"/>
                <a:stretch>
                  <a:fillRect l="-870"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75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6AA-E20D-0C44-88D8-FF3DAB5C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AB04D-FFAB-2F49-BF7D-48CAC831C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D0ED-58F0-DB47-B850-23244181996B}"/>
              </a:ext>
            </a:extLst>
          </p:cNvPr>
          <p:cNvSpPr txBox="1"/>
          <p:nvPr/>
        </p:nvSpPr>
        <p:spPr>
          <a:xfrm>
            <a:off x="671331" y="1226916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$S-&gt; A; $S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A-&gt;B; k1*A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B-&gt; ; k2*B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E78950-6A6F-F942-A03C-DB38A0905FF8}"/>
                  </a:ext>
                </a:extLst>
              </p:cNvPr>
              <p:cNvSpPr txBox="1"/>
              <p:nvPr/>
            </p:nvSpPr>
            <p:spPr>
              <a:xfrm>
                <a:off x="671331" y="2349660"/>
                <a:ext cx="1363514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E78950-6A6F-F942-A03C-DB38A0905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31" y="2349660"/>
                <a:ext cx="1363514" cy="287515"/>
              </a:xfrm>
              <a:prstGeom prst="rect">
                <a:avLst/>
              </a:prstGeom>
              <a:blipFill>
                <a:blip r:embed="rId2"/>
                <a:stretch>
                  <a:fillRect l="-2752" t="-8333" r="-275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AD20C2-E4AE-1149-9E43-ABD6E1A10804}"/>
                  </a:ext>
                </a:extLst>
              </p:cNvPr>
              <p:cNvSpPr txBox="1"/>
              <p:nvPr/>
            </p:nvSpPr>
            <p:spPr>
              <a:xfrm>
                <a:off x="665623" y="2827930"/>
                <a:ext cx="1568956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AD20C2-E4AE-1149-9E43-ABD6E1A1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2827930"/>
                <a:ext cx="1568956" cy="285656"/>
              </a:xfrm>
              <a:prstGeom prst="rect">
                <a:avLst/>
              </a:prstGeom>
              <a:blipFill>
                <a:blip r:embed="rId3"/>
                <a:stretch>
                  <a:fillRect l="-2400" t="-12500" r="-16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/>
              <p:nvPr/>
            </p:nvSpPr>
            <p:spPr>
              <a:xfrm>
                <a:off x="4114800" y="2974693"/>
                <a:ext cx="3446328" cy="602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4693"/>
                <a:ext cx="3446328" cy="602537"/>
              </a:xfrm>
              <a:prstGeom prst="rect">
                <a:avLst/>
              </a:prstGeom>
              <a:blipFill>
                <a:blip r:embed="rId4"/>
                <a:stretch>
                  <a:fillRect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F413C-8A8D-D847-B466-8BF93DF4398D}"/>
                  </a:ext>
                </a:extLst>
              </p:cNvPr>
              <p:cNvSpPr txBox="1"/>
              <p:nvPr/>
            </p:nvSpPr>
            <p:spPr>
              <a:xfrm>
                <a:off x="2372810" y="4294208"/>
                <a:ext cx="41301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want to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 </a:t>
                </a:r>
                <a:r>
                  <a:rPr lang="en-US" sz="2000" dirty="0">
                    <a:cs typeface="Arial" panose="020B0604020202020204" pitchFamily="34" charset="0"/>
                  </a:rPr>
                  <a:t>to be regulated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F413C-8A8D-D847-B466-8BF93DF43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810" y="4294208"/>
                <a:ext cx="4130105" cy="400110"/>
              </a:xfrm>
              <a:prstGeom prst="rect">
                <a:avLst/>
              </a:prstGeom>
              <a:blipFill>
                <a:blip r:embed="rId5"/>
                <a:stretch>
                  <a:fillRect l="-152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200033</TotalTime>
  <Words>839</Words>
  <Application>Microsoft Macintosh PowerPoint</Application>
  <PresentationFormat>On-screen Show (4:3)</PresentationFormat>
  <Paragraphs>138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Designing Proportional Controllers  </vt:lpstr>
      <vt:lpstr>Closed Loop System</vt:lpstr>
      <vt:lpstr>The Design Problem</vt:lpstr>
      <vt:lpstr>The Design Problem</vt:lpstr>
      <vt:lpstr>Solving for Closed Loop Poles: Dimensions of Vector &amp; Matrices</vt:lpstr>
      <vt:lpstr>Finding Eigenvalues</vt:lpstr>
      <vt:lpstr>Solving for Closed Loop Poles: Solution Strategy</vt:lpstr>
      <vt:lpstr>A Simple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3308</cp:revision>
  <dcterms:created xsi:type="dcterms:W3CDTF">2008-11-04T22:35:39Z</dcterms:created>
  <dcterms:modified xsi:type="dcterms:W3CDTF">2022-05-14T23:00:19Z</dcterms:modified>
</cp:coreProperties>
</file>