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534" r:id="rId3"/>
    <p:sldId id="535" r:id="rId4"/>
    <p:sldId id="537" r:id="rId5"/>
    <p:sldId id="539" r:id="rId6"/>
    <p:sldId id="540" r:id="rId7"/>
    <p:sldId id="532" r:id="rId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4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284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bXf_m0h1_nCTyKkq9vDHfnfsPbUNhFN/edit#gid=13396152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42900" y="1294981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A Glimpse at 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December 4,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60EA2-0D11-3A82-D539-9673878E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Biology has many closed loop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D4C98-D910-E692-53C7-6EB211BD48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What regulates your body temperature? + Example">
            <a:extLst>
              <a:ext uri="{FF2B5EF4-FFF2-40B4-BE49-F238E27FC236}">
                <a16:creationId xmlns:a16="http://schemas.microsoft.com/office/drawing/2014/main" id="{2EF1A3D8-20F2-CFC1-6509-BA22D970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66" y="1219200"/>
            <a:ext cx="2798267" cy="280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1445711-1FF6-7578-C528-F9E3F1211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4344" y="1372472"/>
            <a:ext cx="3767961" cy="1037789"/>
          </a:xfrm>
        </p:spPr>
        <p:txBody>
          <a:bodyPr/>
          <a:lstStyle/>
          <a:p>
            <a:pPr marL="25400" indent="0">
              <a:buNone/>
            </a:pPr>
            <a:r>
              <a:rPr lang="en-US" sz="2400" b="1" dirty="0"/>
              <a:t>Regulation objective: </a:t>
            </a:r>
            <a:r>
              <a:rPr lang="en-US" sz="2400" dirty="0"/>
              <a:t>Maintain temperature at a constant value in the presence of external and internal disturbances.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957B6B-A102-6FC5-1E6E-7DB8CFA64306}"/>
              </a:ext>
            </a:extLst>
          </p:cNvPr>
          <p:cNvGrpSpPr/>
          <p:nvPr/>
        </p:nvGrpSpPr>
        <p:grpSpPr>
          <a:xfrm>
            <a:off x="1166648" y="4199794"/>
            <a:ext cx="7015657" cy="2242479"/>
            <a:chOff x="1166648" y="4199794"/>
            <a:chExt cx="7015657" cy="2242479"/>
          </a:xfrm>
        </p:grpSpPr>
        <p:pic>
          <p:nvPicPr>
            <p:cNvPr id="7" name="Picture 4" descr="Advances in management of type 1 diabetes mellitus">
              <a:extLst>
                <a:ext uri="{FF2B5EF4-FFF2-40B4-BE49-F238E27FC236}">
                  <a16:creationId xmlns:a16="http://schemas.microsoft.com/office/drawing/2014/main" id="{36F3C86F-2736-9A0E-BABC-D8C9A9342A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01" y="4930438"/>
              <a:ext cx="1830400" cy="114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6561E19E-F265-9299-F51A-138D35CA8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6345" y="4825049"/>
              <a:ext cx="1412400" cy="1526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69F0B1AF-6BA4-2990-1EA8-38CE3E965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3420" y="4825049"/>
              <a:ext cx="1582783" cy="1617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 Placeholder 2">
              <a:extLst>
                <a:ext uri="{FF2B5EF4-FFF2-40B4-BE49-F238E27FC236}">
                  <a16:creationId xmlns:a16="http://schemas.microsoft.com/office/drawing/2014/main" id="{62497680-7874-CF74-26A6-3797195DCEA3}"/>
                </a:ext>
              </a:extLst>
            </p:cNvPr>
            <p:cNvSpPr txBox="1">
              <a:spLocks/>
            </p:cNvSpPr>
            <p:nvPr/>
          </p:nvSpPr>
          <p:spPr>
            <a:xfrm>
              <a:off x="1166648" y="4199794"/>
              <a:ext cx="7015657" cy="5674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431800" algn="l" rtl="0">
                <a:lnSpc>
                  <a:spcPct val="100000"/>
                </a:lnSpc>
                <a:spcBef>
                  <a:spcPts val="64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  <a:defRPr sz="3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40640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Char char="–"/>
                <a:defRPr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81000" algn="l" rtl="0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  <a:defRPr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–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»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55600" algn="l" rtl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  <a:defRPr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25400" indent="0">
                <a:buFont typeface="Arial"/>
                <a:buNone/>
              </a:pPr>
              <a:r>
                <a:rPr lang="en-US" sz="2400" b="1" dirty="0"/>
                <a:t>Other examples of closed loop systems in biology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9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452C2-03EB-A7E4-C952-58DD42DCD245}"/>
              </a:ext>
            </a:extLst>
          </p:cNvPr>
          <p:cNvGrpSpPr/>
          <p:nvPr/>
        </p:nvGrpSpPr>
        <p:grpSpPr>
          <a:xfrm>
            <a:off x="4209329" y="1203563"/>
            <a:ext cx="2030325" cy="776215"/>
            <a:chOff x="4209329" y="1203563"/>
            <a:chExt cx="2030325" cy="776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0DF13C-1554-F3E2-D691-06D0B2769F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84461" y="1366358"/>
              <a:ext cx="610503" cy="6134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7BB765D-E6A3-C122-4191-2AE00DE11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9329" y="1669563"/>
              <a:ext cx="775132" cy="701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A1DCEF-9BDB-DE40-C9C1-D45D8A5FA32F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608023" y="1664560"/>
              <a:ext cx="522182" cy="85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/>
                <p:nvPr/>
              </p:nvSpPr>
              <p:spPr>
                <a:xfrm>
                  <a:off x="4339770" y="1228940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33322CC-BF63-627D-6178-8238266D14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770" y="1228940"/>
                  <a:ext cx="541896" cy="29734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/>
                <p:nvPr/>
              </p:nvSpPr>
              <p:spPr>
                <a:xfrm>
                  <a:off x="5697758" y="1203563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2878B82-27A5-1D69-C3C0-FF1819368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758" y="1203563"/>
                  <a:ext cx="541896" cy="297341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EB500A-521F-C46C-50AB-49944F9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00DAB-7E31-824F-6273-9E8A0F101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545EF7B-EBC8-528D-2D94-C0D67310D58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4289" y="2320921"/>
                <a:ext cx="8555421" cy="3133948"/>
              </a:xfrm>
            </p:spPr>
            <p:txBody>
              <a:bodyPr/>
              <a:lstStyle/>
              <a:p>
                <a:r>
                  <a:rPr lang="en-US" sz="2400" dirty="0"/>
                  <a:t>Given an open loop system (OLS) that produces an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(e.g., heart beat) in response to an input (e.g., drug dose)</a:t>
                </a:r>
              </a:p>
              <a:p>
                <a:r>
                  <a:rPr lang="en-US" sz="2400" dirty="0"/>
                  <a:t>Change its behavior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desired 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(setpoint or reference).</a:t>
                </a:r>
              </a:p>
              <a:p>
                <a:r>
                  <a:rPr lang="en-US" sz="2400" dirty="0"/>
                  <a:t>This change is accomplished by adding a controller.</a:t>
                </a:r>
              </a:p>
              <a:p>
                <a:r>
                  <a:rPr lang="en-US" sz="2400" dirty="0"/>
                  <a:t>Control engineering</a:t>
                </a:r>
              </a:p>
              <a:p>
                <a:pPr lvl="1"/>
                <a:r>
                  <a:rPr lang="en-US" sz="2000" dirty="0"/>
                  <a:t>System identification: Model the open loop system (OLS)</a:t>
                </a:r>
              </a:p>
              <a:p>
                <a:pPr lvl="1"/>
                <a:r>
                  <a:rPr lang="en-US" sz="2000" dirty="0"/>
                  <a:t>Design: Find a good control algorithm and select its parameters.</a:t>
                </a:r>
              </a:p>
            </p:txBody>
          </p:sp>
        </mc:Choice>
        <mc:Fallback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9545EF7B-EBC8-528D-2D94-C0D67310D5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289" y="2320921"/>
                <a:ext cx="8555421" cy="3133948"/>
              </a:xfrm>
              <a:blipFill>
                <a:blip r:embed="rId4"/>
                <a:stretch>
                  <a:fillRect l="-1484" t="-201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/>
              <p:nvPr/>
            </p:nvSpPr>
            <p:spPr>
              <a:xfrm>
                <a:off x="4932550" y="1524397"/>
                <a:ext cx="675473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550" y="1524397"/>
                <a:ext cx="675473" cy="297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59EBB8C6-2C90-E889-E6F7-3282FB7B0E42}"/>
              </a:ext>
            </a:extLst>
          </p:cNvPr>
          <p:cNvGrpSpPr/>
          <p:nvPr/>
        </p:nvGrpSpPr>
        <p:grpSpPr>
          <a:xfrm>
            <a:off x="1904926" y="1182414"/>
            <a:ext cx="5368233" cy="1062802"/>
            <a:chOff x="1904926" y="1182414"/>
            <a:chExt cx="5368233" cy="106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/>
                <p:nvPr/>
              </p:nvSpPr>
              <p:spPr>
                <a:xfrm>
                  <a:off x="1904926" y="1977609"/>
                  <a:ext cx="225056" cy="267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F6C3D04-D81D-7656-993F-B13C0BB2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4926" y="1977609"/>
                  <a:ext cx="225056" cy="2676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61166" y="1366357"/>
                  <a:ext cx="1148163" cy="613421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E2833BB-9605-AB23-2AA1-25B046E71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166" y="1366357"/>
                  <a:ext cx="1148163" cy="613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BE93A7-9627-48DC-E332-B7A740909066}"/>
                </a:ext>
              </a:extLst>
            </p:cNvPr>
            <p:cNvSpPr/>
            <p:nvPr/>
          </p:nvSpPr>
          <p:spPr>
            <a:xfrm>
              <a:off x="2015525" y="1527265"/>
              <a:ext cx="286334" cy="29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EB8F0270-1BE3-20E4-52C3-B29AD8923090}"/>
                </a:ext>
              </a:extLst>
            </p:cNvPr>
            <p:cNvCxnSpPr>
              <a:cxnSpLocks/>
              <a:stCxn id="17" idx="4"/>
              <a:endCxn id="13" idx="4"/>
            </p:cNvCxnSpPr>
            <p:nvPr/>
          </p:nvCxnSpPr>
          <p:spPr>
            <a:xfrm rot="5400000">
              <a:off x="4210956" y="-243546"/>
              <a:ext cx="10154" cy="4114679"/>
            </a:xfrm>
            <a:prstGeom prst="bentConnector3">
              <a:avLst>
                <a:gd name="adj1" fmla="val 367510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FC3EC6-A453-E328-CE7F-B20C9D4AFF6A}"/>
                </a:ext>
              </a:extLst>
            </p:cNvPr>
            <p:cNvCxnSpPr>
              <a:cxnSpLocks/>
            </p:cNvCxnSpPr>
            <p:nvPr/>
          </p:nvCxnSpPr>
          <p:spPr>
            <a:xfrm>
              <a:off x="2301860" y="1669563"/>
              <a:ext cx="759306" cy="701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8A7A63E-30BD-82E4-1001-7BE13AE2E492}"/>
                </a:ext>
              </a:extLst>
            </p:cNvPr>
            <p:cNvSpPr/>
            <p:nvPr/>
          </p:nvSpPr>
          <p:spPr>
            <a:xfrm>
              <a:off x="6130205" y="1517111"/>
              <a:ext cx="286334" cy="291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BA6621-F5BC-E1F4-EA71-1BE76064F09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6416539" y="1654407"/>
              <a:ext cx="856620" cy="850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/>
                <p:nvPr/>
              </p:nvSpPr>
              <p:spPr>
                <a:xfrm>
                  <a:off x="1980038" y="1182414"/>
                  <a:ext cx="1231072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3BCDD1F-032C-EC03-DB95-6195A5933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038" y="1182414"/>
                  <a:ext cx="1231072" cy="297341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67E723-1C0D-A836-6BAB-72CA30A3192B}"/>
              </a:ext>
            </a:extLst>
          </p:cNvPr>
          <p:cNvGrpSpPr/>
          <p:nvPr/>
        </p:nvGrpSpPr>
        <p:grpSpPr>
          <a:xfrm>
            <a:off x="1256817" y="1212908"/>
            <a:ext cx="740481" cy="461998"/>
            <a:chOff x="1256817" y="1212908"/>
            <a:chExt cx="740481" cy="461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0EEC4A-EAA6-8DDA-48A2-7CDBB01C8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5533" y="1671229"/>
              <a:ext cx="611765" cy="367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/>
                <p:nvPr/>
              </p:nvSpPr>
              <p:spPr>
                <a:xfrm>
                  <a:off x="1256817" y="1212908"/>
                  <a:ext cx="541896" cy="2973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2CB1305-5800-1AFD-1852-F99FC6760D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6817" y="1212908"/>
                  <a:ext cx="541896" cy="2973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59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C9B2-73D0-90A4-0AF9-0BDDA0FED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of an Open Loop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944CA-40D5-C89E-C5EE-E3FD1F89BE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F01561-3052-DBC4-7A52-2A746FBC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01" y="1418896"/>
            <a:ext cx="3289112" cy="4272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D3FDB-7399-7431-5DCA-3B115E5B04CD}"/>
                  </a:ext>
                </a:extLst>
              </p:cNvPr>
              <p:cNvSpPr txBox="1"/>
              <p:nvPr/>
            </p:nvSpPr>
            <p:spPr>
              <a:xfrm>
                <a:off x="4572000" y="1418896"/>
                <a:ext cx="395188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Autoregressive model </a:t>
                </a:r>
              </a:p>
              <a:p>
                <a:r>
                  <a:rPr lang="en-US" dirty="0"/>
                  <a:t>Predicts the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an parameter (estimated from data)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D3FDB-7399-7431-5DCA-3B115E5B0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418896"/>
                <a:ext cx="3951889" cy="1384995"/>
              </a:xfrm>
              <a:prstGeom prst="rect">
                <a:avLst/>
              </a:prstGeom>
              <a:blipFill>
                <a:blip r:embed="rId3"/>
                <a:stretch>
                  <a:fillRect l="-641" t="-90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B26865-50AF-018F-2D85-1DC39160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994" y="3972909"/>
            <a:ext cx="3893895" cy="1919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990AD5-B4C7-8723-53EB-E3034462A1C0}"/>
              </a:ext>
            </a:extLst>
          </p:cNvPr>
          <p:cNvSpPr txBox="1"/>
          <p:nvPr/>
        </p:nvSpPr>
        <p:spPr>
          <a:xfrm>
            <a:off x="4629994" y="3429000"/>
            <a:ext cx="395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Autoregressive predicts heart beat as well as more complex approaches.</a:t>
            </a:r>
          </a:p>
        </p:txBody>
      </p:sp>
    </p:spTree>
    <p:extLst>
      <p:ext uri="{BB962C8B-B14F-4D97-AF65-F5344CB8AC3E}">
        <p14:creationId xmlns:p14="http://schemas.microsoft.com/office/powerpoint/2010/main" val="29185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500A-521F-C46C-50AB-49944F99E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00DAB-7E31-824F-6273-9E8A0F101B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0DF13C-1554-F3E2-D691-06D0B2769FE2}"/>
              </a:ext>
            </a:extLst>
          </p:cNvPr>
          <p:cNvSpPr>
            <a:spLocks noChangeAspect="1"/>
          </p:cNvSpPr>
          <p:nvPr/>
        </p:nvSpPr>
        <p:spPr>
          <a:xfrm>
            <a:off x="5210373" y="1366358"/>
            <a:ext cx="731432" cy="6134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BB765D-E6A3-C122-4191-2AE00DE11F68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 flipV="1">
            <a:off x="4209329" y="1668845"/>
            <a:ext cx="671874" cy="42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A1DCEF-9BDB-DE40-C9C1-D45D8A5FA32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941805" y="1664560"/>
            <a:ext cx="430137" cy="850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/>
              <p:nvPr/>
            </p:nvSpPr>
            <p:spPr>
              <a:xfrm>
                <a:off x="5279390" y="1524397"/>
                <a:ext cx="675473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555D721-3BE5-09A0-2638-34F75A91D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390" y="1524397"/>
                <a:ext cx="675473" cy="2973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2833BB-9605-AB23-2AA1-25B046E719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1166" y="1366357"/>
                <a:ext cx="1148163" cy="6134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𝐶𝑜𝑛𝑡𝑟𝑜𝑙𝑙𝑒𝑟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E2833BB-9605-AB23-2AA1-25B046E71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166" y="1366357"/>
                <a:ext cx="1148163" cy="613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0EEC4A-EAA6-8DDA-48A2-7CDBB01C8507}"/>
              </a:ext>
            </a:extLst>
          </p:cNvPr>
          <p:cNvCxnSpPr>
            <a:cxnSpLocks/>
          </p:cNvCxnSpPr>
          <p:nvPr/>
        </p:nvCxnSpPr>
        <p:spPr>
          <a:xfrm flipV="1">
            <a:off x="1385533" y="1671229"/>
            <a:ext cx="611765" cy="367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DBE93A7-9627-48DC-E332-B7A740909066}"/>
              </a:ext>
            </a:extLst>
          </p:cNvPr>
          <p:cNvSpPr/>
          <p:nvPr/>
        </p:nvSpPr>
        <p:spPr>
          <a:xfrm>
            <a:off x="2015525" y="1527265"/>
            <a:ext cx="286334" cy="2916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B8F0270-1BE3-20E4-52C3-B29AD8923090}"/>
              </a:ext>
            </a:extLst>
          </p:cNvPr>
          <p:cNvCxnSpPr>
            <a:cxnSpLocks/>
            <a:stCxn id="17" idx="4"/>
            <a:endCxn id="3" idx="3"/>
          </p:cNvCxnSpPr>
          <p:nvPr/>
        </p:nvCxnSpPr>
        <p:spPr>
          <a:xfrm rot="5400000">
            <a:off x="4945946" y="1078804"/>
            <a:ext cx="839251" cy="2299076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FC3EC6-A453-E328-CE7F-B20C9D4AFF6A}"/>
              </a:ext>
            </a:extLst>
          </p:cNvPr>
          <p:cNvCxnSpPr>
            <a:cxnSpLocks/>
          </p:cNvCxnSpPr>
          <p:nvPr/>
        </p:nvCxnSpPr>
        <p:spPr>
          <a:xfrm>
            <a:off x="2301860" y="1669563"/>
            <a:ext cx="759306" cy="701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C3D04-D81D-7656-993F-B13C0BB2D83B}"/>
                  </a:ext>
                </a:extLst>
              </p:cNvPr>
              <p:cNvSpPr txBox="1"/>
              <p:nvPr/>
            </p:nvSpPr>
            <p:spPr>
              <a:xfrm>
                <a:off x="1904926" y="1977609"/>
                <a:ext cx="225056" cy="267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C3D04-D81D-7656-993F-B13C0BB2D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26" y="1977609"/>
                <a:ext cx="225056" cy="267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B8A7A63E-30BD-82E4-1001-7BE13AE2E492}"/>
              </a:ext>
            </a:extLst>
          </p:cNvPr>
          <p:cNvSpPr/>
          <p:nvPr/>
        </p:nvSpPr>
        <p:spPr>
          <a:xfrm>
            <a:off x="6371942" y="1517111"/>
            <a:ext cx="286334" cy="2916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BA6621-F5BC-E1F4-EA71-1BE76064F093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6658276" y="1654407"/>
            <a:ext cx="856620" cy="850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BCDD1F-032C-EC03-DB95-6195A5933AAF}"/>
                  </a:ext>
                </a:extLst>
              </p:cNvPr>
              <p:cNvSpPr/>
              <p:nvPr/>
            </p:nvSpPr>
            <p:spPr>
              <a:xfrm>
                <a:off x="1980038" y="1182414"/>
                <a:ext cx="1231072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BCDD1F-032C-EC03-DB95-6195A5933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38" y="1182414"/>
                <a:ext cx="1231072" cy="297341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CB1305-5800-1AFD-1852-F99FC6760D1F}"/>
                  </a:ext>
                </a:extLst>
              </p:cNvPr>
              <p:cNvSpPr/>
              <p:nvPr/>
            </p:nvSpPr>
            <p:spPr>
              <a:xfrm>
                <a:off x="1256817" y="1212908"/>
                <a:ext cx="541896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2CB1305-5800-1AFD-1852-F99FC6760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817" y="1212908"/>
                <a:ext cx="541896" cy="2973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33322CC-BF63-627D-6178-8238266D1413}"/>
                  </a:ext>
                </a:extLst>
              </p:cNvPr>
              <p:cNvSpPr/>
              <p:nvPr/>
            </p:nvSpPr>
            <p:spPr>
              <a:xfrm>
                <a:off x="4287219" y="1176390"/>
                <a:ext cx="541896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33322CC-BF63-627D-6178-8238266D1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219" y="1176390"/>
                <a:ext cx="541896" cy="2973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2878B82-27A5-1D69-C3C0-FF18193680BB}"/>
                  </a:ext>
                </a:extLst>
              </p:cNvPr>
              <p:cNvSpPr/>
              <p:nvPr/>
            </p:nvSpPr>
            <p:spPr>
              <a:xfrm>
                <a:off x="5939495" y="1203563"/>
                <a:ext cx="541896" cy="297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2878B82-27A5-1D69-C3C0-FF1819368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495" y="1203563"/>
                <a:ext cx="541896" cy="297341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F1CF32AA-69FF-E87F-A4B5-F9AA419A72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4289" y="3095826"/>
                <a:ext cx="8555421" cy="1381877"/>
              </a:xfrm>
            </p:spPr>
            <p:txBody>
              <a:bodyPr/>
              <a:lstStyle/>
              <a:p>
                <a:r>
                  <a:rPr lang="en-US" sz="2400" dirty="0"/>
                  <a:t>Design elements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Controller</a:t>
                </a:r>
                <a:r>
                  <a:rPr lang="en-US" sz="2000" dirty="0"/>
                  <a:t>: adjust input based on “control error”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Filter</a:t>
                </a:r>
                <a:r>
                  <a:rPr lang="en-US" sz="2000" dirty="0"/>
                  <a:t>: eliminate noise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Compensations</a:t>
                </a:r>
                <a:r>
                  <a:rPr lang="en-US" sz="2000" dirty="0"/>
                  <a:t> (</a:t>
                </a:r>
                <a:r>
                  <a:rPr lang="en-US" sz="2000" dirty="0" err="1">
                    <a:solidFill>
                      <a:srgbClr val="FF0000"/>
                    </a:solidFill>
                  </a:rPr>
                  <a:t>Cmp</a:t>
                </a:r>
                <a:r>
                  <a:rPr lang="en-US" sz="2000" dirty="0"/>
                  <a:t>): Changes to OLS</a:t>
                </a:r>
              </a:p>
              <a:p>
                <a:r>
                  <a:rPr lang="en-US" sz="2400" dirty="0"/>
                  <a:t>A simple design</a:t>
                </a:r>
              </a:p>
              <a:p>
                <a:pPr lvl="1"/>
                <a:r>
                  <a:rPr lang="en-US" sz="2000" dirty="0"/>
                  <a:t>Proportional control: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Objective: Find a good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4" name="Text Placeholder 2">
                <a:extLst>
                  <a:ext uri="{FF2B5EF4-FFF2-40B4-BE49-F238E27FC236}">
                    <a16:creationId xmlns:a16="http://schemas.microsoft.com/office/drawing/2014/main" id="{F1CF32AA-69FF-E87F-A4B5-F9AA419A7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289" y="3095826"/>
                <a:ext cx="8555421" cy="1381877"/>
              </a:xfrm>
              <a:blipFill>
                <a:blip r:embed="rId9"/>
                <a:stretch>
                  <a:fillRect l="-1484" t="-5455" b="-1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BDCAC2-F7F8-57DD-F89C-99B5C0936A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7870" y="2341257"/>
                <a:ext cx="1148163" cy="61342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𝐹𝑖𝑙𝑡𝑒𝑟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BDCAC2-F7F8-57DD-F89C-99B5C0936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870" y="2341257"/>
                <a:ext cx="1148163" cy="6134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ED49B44-C32F-8D34-EF41-D537BBF99353}"/>
              </a:ext>
            </a:extLst>
          </p:cNvPr>
          <p:cNvCxnSpPr>
            <a:cxnSpLocks/>
            <a:stCxn id="3" idx="1"/>
            <a:endCxn id="13" idx="4"/>
          </p:cNvCxnSpPr>
          <p:nvPr/>
        </p:nvCxnSpPr>
        <p:spPr>
          <a:xfrm rot="10800000">
            <a:off x="2158692" y="1818872"/>
            <a:ext cx="909178" cy="829097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6E50C9B-AD99-8EA5-4F70-18C0805E3AC9}"/>
              </a:ext>
            </a:extLst>
          </p:cNvPr>
          <p:cNvSpPr>
            <a:spLocks noChangeAspect="1"/>
          </p:cNvSpPr>
          <p:nvPr/>
        </p:nvSpPr>
        <p:spPr>
          <a:xfrm>
            <a:off x="4881203" y="1351343"/>
            <a:ext cx="337844" cy="635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Cmp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073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4A12-6280-F9CE-5B0F-5C63F39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684D9-8872-2097-55AD-958CDDF1C8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5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24437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 for </a:t>
            </a:r>
            <a:br>
              <a:rPr lang="en-US" dirty="0"/>
            </a:br>
            <a:r>
              <a:rPr lang="en-US" sz="2800" i="1" dirty="0"/>
              <a:t>BIOEN 498/599: Advanced Biological Control Systems</a:t>
            </a:r>
            <a:endParaRPr i="1" dirty="0"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541283" y="2708932"/>
            <a:ext cx="8229600" cy="3127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000" dirty="0"/>
              <a:t>Analyze controllability</a:t>
            </a:r>
          </a:p>
          <a:p>
            <a:pPr lvl="1" fontAlgn="base"/>
            <a:r>
              <a:rPr lang="en-US" sz="1800" dirty="0"/>
              <a:t>Find an input to the open loop system that controls its outputs</a:t>
            </a:r>
          </a:p>
          <a:p>
            <a:pPr fontAlgn="base"/>
            <a:r>
              <a:rPr lang="en-US" sz="2000" dirty="0"/>
              <a:t>Knowledge of control design</a:t>
            </a:r>
          </a:p>
          <a:p>
            <a:pPr lvl="1" fontAlgn="base"/>
            <a:r>
              <a:rPr lang="en-US" sz="1800" dirty="0"/>
              <a:t>Controllers: proportional, integral, differential control</a:t>
            </a:r>
          </a:p>
          <a:p>
            <a:pPr lvl="1" fontAlgn="base"/>
            <a:r>
              <a:rPr lang="en-US" sz="1800" dirty="0"/>
              <a:t>Lead/lag compensation in biochemical systems</a:t>
            </a:r>
          </a:p>
          <a:p>
            <a:pPr fontAlgn="base"/>
            <a:r>
              <a:rPr lang="en-US" sz="2000" dirty="0"/>
              <a:t>Build testbeds for biochemical closed loop system (using </a:t>
            </a:r>
            <a:r>
              <a:rPr lang="en-US" sz="1800" dirty="0"/>
              <a:t>Antimony)</a:t>
            </a:r>
          </a:p>
          <a:p>
            <a:pPr fontAlgn="base"/>
            <a:r>
              <a:rPr lang="en-US" sz="1800" dirty="0"/>
              <a:t>Basics of system identification</a:t>
            </a:r>
          </a:p>
          <a:p>
            <a:pPr fontAlgn="base"/>
            <a:r>
              <a:rPr lang="en-US" sz="1800" dirty="0"/>
              <a:t>Predict stability, accuracy, settling time, overshoot (using LTI theory)</a:t>
            </a:r>
          </a:p>
          <a:p>
            <a:pPr fontAlgn="base"/>
            <a:r>
              <a:rPr lang="en-US" sz="2000" dirty="0"/>
              <a:t>Design closed loop systems (theory-based &amp; ad hoc)</a:t>
            </a: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64E19AC-B6D8-7BB3-7954-BD84C7C5D37F}"/>
              </a:ext>
            </a:extLst>
          </p:cNvPr>
          <p:cNvGrpSpPr/>
          <p:nvPr/>
        </p:nvGrpSpPr>
        <p:grpSpPr>
          <a:xfrm>
            <a:off x="1256817" y="1392619"/>
            <a:ext cx="6016342" cy="1062802"/>
            <a:chOff x="394968" y="1619919"/>
            <a:chExt cx="6342163" cy="110010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124D6C-5574-E3DE-09AB-7742C7CFC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810319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F4A1E4E-6714-3E6C-2270-8FC7B2B6E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7376" y="2124165"/>
              <a:ext cx="817110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6C8594B-D60A-14EA-8BBB-9BAC6DF9EAF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4981818" y="2118987"/>
              <a:ext cx="550461" cy="880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EFBE138-AE21-CAE2-5F5B-36349E202280}"/>
                    </a:ext>
                  </a:extLst>
                </p:cNvPr>
                <p:cNvSpPr/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EFBE138-AE21-CAE2-5F5B-36349E202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1973905"/>
                  <a:ext cx="712054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E64150E-420B-C68A-A8F7-376657FD54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𝐶𝑜𝑛𝑡𝑟𝑜𝑙𝑙𝑒𝑟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E64150E-420B-C68A-A8F7-376657FD5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033" y="1810318"/>
                  <a:ext cx="1210343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89354D-31EE-D578-DEC1-EE87D4319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125890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871EB4-4BA1-37EF-BB99-19EF5F9AD716}"/>
                </a:ext>
              </a:extLst>
            </p:cNvPr>
            <p:cNvSpPr/>
            <p:nvPr/>
          </p:nvSpPr>
          <p:spPr>
            <a:xfrm>
              <a:off x="1194765" y="197687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8EFD3D13-B5C9-2FD5-CBDC-7FE3D43CA347}"/>
                </a:ext>
              </a:extLst>
            </p:cNvPr>
            <p:cNvCxnSpPr>
              <a:cxnSpLocks/>
              <a:stCxn id="13" idx="4"/>
              <a:endCxn id="9" idx="4"/>
            </p:cNvCxnSpPr>
            <p:nvPr/>
          </p:nvCxnSpPr>
          <p:spPr>
            <a:xfrm rot="5400000">
              <a:off x="3509188" y="104701"/>
              <a:ext cx="10510" cy="4337514"/>
            </a:xfrm>
            <a:prstGeom prst="bentConnector3">
              <a:avLst>
                <a:gd name="adj1" fmla="val 367510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32FE4A-2E94-0D53-4996-0186221718F0}"/>
                </a:ext>
              </a:extLst>
            </p:cNvPr>
            <p:cNvCxnSpPr>
              <a:cxnSpLocks/>
            </p:cNvCxnSpPr>
            <p:nvPr/>
          </p:nvCxnSpPr>
          <p:spPr>
            <a:xfrm>
              <a:off x="1496606" y="2124165"/>
              <a:ext cx="800427" cy="72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D0B484-5068-CA0E-5CF9-74986209E116}"/>
                    </a:ext>
                  </a:extLst>
                </p:cNvPr>
                <p:cNvSpPr txBox="1"/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2D0B484-5068-CA0E-5CF9-74986209E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44302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9D3418-C9C5-487D-D529-8CDB7D59BD50}"/>
                </a:ext>
              </a:extLst>
            </p:cNvPr>
            <p:cNvSpPr/>
            <p:nvPr/>
          </p:nvSpPr>
          <p:spPr>
            <a:xfrm>
              <a:off x="5532279" y="1966363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CE25E8-6B85-C9BB-5EB3-61D636A1A7C4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5834120" y="2108477"/>
              <a:ext cx="903011" cy="8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4A169E1-D96E-B4E8-4C66-DBD99568C516}"/>
                    </a:ext>
                  </a:extLst>
                </p:cNvPr>
                <p:cNvSpPr/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4A169E1-D96E-B4E8-4C66-DBD99568C5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56" y="1619919"/>
                  <a:ext cx="129774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ADF5DC-82C8-0999-9B92-257ED046D9E7}"/>
                    </a:ext>
                  </a:extLst>
                </p:cNvPr>
                <p:cNvSpPr/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6ADF5DC-82C8-0999-9B92-257ED046D9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68" y="1651483"/>
                  <a:ext cx="571243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61E1F78-91D8-4518-599C-C5D571CA055B}"/>
                    </a:ext>
                  </a:extLst>
                </p:cNvPr>
                <p:cNvSpPr/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61E1F78-91D8-4518-599C-C5D571CA05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881" y="1668078"/>
                  <a:ext cx="57124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F182FEB-22E3-7FF7-B5BD-53F6EBD5E85A}"/>
                    </a:ext>
                  </a:extLst>
                </p:cNvPr>
                <p:cNvSpPr/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6F182FEB-22E3-7FF7-B5BD-53F6EBD5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413" y="1641810"/>
                  <a:ext cx="571243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33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43326</TotalTime>
  <Words>447</Words>
  <Application>Microsoft Macintosh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Cambria Math</vt:lpstr>
      <vt:lpstr>Arial</vt:lpstr>
      <vt:lpstr>Office Theme</vt:lpstr>
      <vt:lpstr>A Glimpse at BIOE 498 / BIOE 599  Advanced Biological Control Systems     </vt:lpstr>
      <vt:lpstr>Biology has many closed loop systems.</vt:lpstr>
      <vt:lpstr>Control Engineering</vt:lpstr>
      <vt:lpstr>A Simple Model of an Open Loop System</vt:lpstr>
      <vt:lpstr>Design</vt:lpstr>
      <vt:lpstr>DEMO</vt:lpstr>
      <vt:lpstr>Learning Objectives for  BIOEN 498/599: Advanced Biological Control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Hellerstein</cp:lastModifiedBy>
  <cp:revision>188</cp:revision>
  <dcterms:created xsi:type="dcterms:W3CDTF">2008-11-04T22:35:39Z</dcterms:created>
  <dcterms:modified xsi:type="dcterms:W3CDTF">2023-12-04T20:11:04Z</dcterms:modified>
</cp:coreProperties>
</file>