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501" r:id="rId3"/>
    <p:sldId id="433" r:id="rId4"/>
    <p:sldId id="502" r:id="rId5"/>
    <p:sldId id="504" r:id="rId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91"/>
    <p:restoredTop sz="86414"/>
  </p:normalViewPr>
  <p:slideViewPr>
    <p:cSldViewPr snapToGrid="0" snapToObjects="1">
      <p:cViewPr varScale="1">
        <p:scale>
          <a:sx n="137" d="100"/>
          <a:sy n="137" d="100"/>
        </p:scale>
        <p:origin x="26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2/4/23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2/4/23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10: </a:t>
            </a:r>
            <a:r>
              <a:rPr lang="en-US" sz="3200" b="1" u="sng" dirty="0"/>
              <a:t>System Identification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7A50-72C5-3F45-1311-B7F89CAD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16DB8-8A6A-B69D-A0F3-D19F78DD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system identification</a:t>
            </a:r>
          </a:p>
          <a:p>
            <a:r>
              <a:rPr lang="en-US" dirty="0"/>
              <a:t>Considerations for linear systems</a:t>
            </a:r>
          </a:p>
          <a:p>
            <a:pPr lvl="1"/>
            <a:r>
              <a:rPr lang="en-US" dirty="0"/>
              <a:t>Operating point</a:t>
            </a:r>
          </a:p>
          <a:p>
            <a:pPr lvl="1"/>
            <a:r>
              <a:rPr lang="en-US" dirty="0"/>
              <a:t>Operating region</a:t>
            </a:r>
          </a:p>
          <a:p>
            <a:r>
              <a:rPr lang="en-US" dirty="0" err="1"/>
              <a:t>SysID</a:t>
            </a:r>
            <a:r>
              <a:rPr lang="en-US" dirty="0"/>
              <a:t>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5B675-3E16-C4B4-7C2A-A227253411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7347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F0ABEA-2151-DB44-87EA-3FC997EC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/>
              <a:t>G.P.E. Box (Famous Statistician)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39C5-E3EC-E048-9302-8AC3195CD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FCB56-1487-AF4C-8A6F-80E77F5C2E69}"/>
              </a:ext>
            </a:extLst>
          </p:cNvPr>
          <p:cNvSpPr txBox="1"/>
          <p:nvPr/>
        </p:nvSpPr>
        <p:spPr>
          <a:xfrm>
            <a:off x="304800" y="3992940"/>
            <a:ext cx="8576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All models are wrong.</a:t>
            </a:r>
          </a:p>
          <a:p>
            <a:r>
              <a:rPr lang="en-US" sz="4800" b="1" dirty="0"/>
              <a:t>But some models are useful.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A8A36-116F-3B4A-8D5E-EADF1923C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173540"/>
            <a:ext cx="196852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5276-8314-5E8F-C296-F8FF2F67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Dynamical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FB975-93AD-3C75-4462-3DD9BCEF45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324" y="2481296"/>
                <a:ext cx="8229600" cy="3221783"/>
              </a:xfrm>
            </p:spPr>
            <p:txBody>
              <a:bodyPr/>
              <a:lstStyle/>
              <a:p>
                <a:r>
                  <a:rPr lang="en-US" sz="2400" dirty="0"/>
                  <a:t>We want a mathematical representation of the relationship between the input signal (</a:t>
                </a:r>
                <a:r>
                  <a:rPr lang="en-US" sz="2400" i="1" dirty="0"/>
                  <a:t>u(t)</a:t>
                </a:r>
                <a:r>
                  <a:rPr lang="en-US" sz="2400" dirty="0"/>
                  <a:t>) and the output signal (</a:t>
                </a:r>
                <a:r>
                  <a:rPr lang="en-US" sz="2400" i="1" dirty="0"/>
                  <a:t>y(t)</a:t>
                </a:r>
                <a:r>
                  <a:rPr lang="en-US" sz="2400" dirty="0"/>
                  <a:t>).</a:t>
                </a:r>
              </a:p>
              <a:p>
                <a:r>
                  <a:rPr lang="en-US" sz="2400" dirty="0"/>
                  <a:t>We can reduce the need for (and time consuming use of) testbeds if the representation predicts </a:t>
                </a:r>
                <a:r>
                  <a:rPr lang="en-US" sz="3200" b="1" dirty="0"/>
                  <a:t>SOG properties</a:t>
                </a:r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b="1" dirty="0"/>
                  <a:t>S</a:t>
                </a:r>
                <a:r>
                  <a:rPr lang="en-US" sz="2000" dirty="0"/>
                  <a:t>table</a:t>
                </a:r>
              </a:p>
              <a:p>
                <a:pPr lvl="1"/>
                <a:r>
                  <a:rPr lang="en-US" sz="2000" b="1" dirty="0"/>
                  <a:t>O</a:t>
                </a:r>
                <a:r>
                  <a:rPr lang="en-US" sz="2000" dirty="0"/>
                  <a:t>scillates</a:t>
                </a:r>
              </a:p>
              <a:p>
                <a:pPr lvl="1"/>
                <a:r>
                  <a:rPr lang="en-US" sz="2000" b="1" dirty="0"/>
                  <a:t>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ain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𝑙𝑖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  <m:sub/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FB975-93AD-3C75-4462-3DD9BCEF4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324" y="2481296"/>
                <a:ext cx="8229600" cy="3221783"/>
              </a:xfrm>
              <a:blipFill>
                <a:blip r:embed="rId2"/>
                <a:stretch>
                  <a:fillRect l="-1079" t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B3B8-D16E-DB6E-8F6A-A63234F44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99BABE-FF6A-6EBD-FA73-1D3E09CDD9D8}"/>
              </a:ext>
            </a:extLst>
          </p:cNvPr>
          <p:cNvGrpSpPr/>
          <p:nvPr/>
        </p:nvGrpSpPr>
        <p:grpSpPr>
          <a:xfrm>
            <a:off x="2770257" y="1366602"/>
            <a:ext cx="2804066" cy="742764"/>
            <a:chOff x="2770257" y="1366602"/>
            <a:chExt cx="2804066" cy="7427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9F3B7D-E260-4E08-8AF4-0267EC901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System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56A8879-B3EF-9CC3-F353-DE9AD64BDE63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2770257" y="1791892"/>
              <a:ext cx="850020" cy="36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40BB5E-4B41-0B62-A18B-22BA948ADF2C}"/>
                    </a:ext>
                  </a:extLst>
                </p:cNvPr>
                <p:cNvSpPr/>
                <p:nvPr/>
              </p:nvSpPr>
              <p:spPr>
                <a:xfrm>
                  <a:off x="2843567" y="1387057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40BB5E-4B41-0B62-A18B-22BA948AD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567" y="1387057"/>
                  <a:ext cx="716478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07ACD7-D255-FD52-AC84-C9F61FD26F3A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16124" y="1791892"/>
              <a:ext cx="858199" cy="36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B9C73A-BFA5-B6D0-A4DA-496E4FAEB507}"/>
                    </a:ext>
                  </a:extLst>
                </p:cNvPr>
                <p:cNvSpPr/>
                <p:nvPr/>
              </p:nvSpPr>
              <p:spPr>
                <a:xfrm>
                  <a:off x="4770301" y="1366602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B9C73A-BFA5-B6D0-A4DA-496E4FAEB5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301" y="1366602"/>
                  <a:ext cx="71647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119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E586-FE67-F58F-D224-CA829175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Point for Linearization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0AE7-1CA1-6149-4D04-3437BF17E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C0C58-5967-5883-0ECB-BBB6B0890D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347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195311</TotalTime>
  <Words>179</Words>
  <Application>Microsoft Macintosh PowerPoint</Application>
  <PresentationFormat>On-screen Show (4:3)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Office Theme</vt:lpstr>
      <vt:lpstr>BIOE 498 / BIOE 599  Advanced Biological Control Systems   Lecture 10: System Identification  </vt:lpstr>
      <vt:lpstr>Notes</vt:lpstr>
      <vt:lpstr>G.P.E. Box (Famous Statistician)</vt:lpstr>
      <vt:lpstr>Modeling Dynamical Systems</vt:lpstr>
      <vt:lpstr>Operating Point for Linearization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Microsoft Office User</cp:lastModifiedBy>
  <cp:revision>2786</cp:revision>
  <dcterms:created xsi:type="dcterms:W3CDTF">2008-11-04T22:35:39Z</dcterms:created>
  <dcterms:modified xsi:type="dcterms:W3CDTF">2023-02-04T17:33:51Z</dcterms:modified>
</cp:coreProperties>
</file>