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506" r:id="rId3"/>
    <p:sldId id="433" r:id="rId4"/>
    <p:sldId id="502" r:id="rId5"/>
    <p:sldId id="545" r:id="rId6"/>
    <p:sldId id="544" r:id="rId7"/>
    <p:sldId id="543" r:id="rId8"/>
    <p:sldId id="547" r:id="rId9"/>
    <p:sldId id="548" r:id="rId10"/>
    <p:sldId id="546" r:id="rId11"/>
    <p:sldId id="549" r:id="rId12"/>
    <p:sldId id="505" r:id="rId13"/>
    <p:sldId id="509" r:id="rId14"/>
    <p:sldId id="510" r:id="rId15"/>
    <p:sldId id="508" r:id="rId16"/>
    <p:sldId id="494" r:id="rId17"/>
    <p:sldId id="507" r:id="rId18"/>
    <p:sldId id="529" r:id="rId19"/>
    <p:sldId id="517" r:id="rId20"/>
    <p:sldId id="512" r:id="rId21"/>
    <p:sldId id="530" r:id="rId22"/>
    <p:sldId id="531" r:id="rId23"/>
    <p:sldId id="542" r:id="rId24"/>
    <p:sldId id="537" r:id="rId25"/>
    <p:sldId id="515" r:id="rId26"/>
    <p:sldId id="538" r:id="rId27"/>
    <p:sldId id="539" r:id="rId28"/>
    <p:sldId id="540" r:id="rId29"/>
    <p:sldId id="533" r:id="rId3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86304"/>
  </p:normalViewPr>
  <p:slideViewPr>
    <p:cSldViewPr snapToGrid="0" snapToObjects="1">
      <p:cViewPr>
        <p:scale>
          <a:sx n="128" d="100"/>
          <a:sy n="128" d="100"/>
        </p:scale>
        <p:origin x="840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1/19/24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1/19/24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 gain for constant amplification: 5</a:t>
            </a:r>
          </a:p>
          <a:p>
            <a:r>
              <a:rPr lang="en-US" dirty="0"/>
              <a:t>DC gain for exponential: 1/a</a:t>
            </a:r>
          </a:p>
          <a:p>
            <a:r>
              <a:rPr lang="en-US" dirty="0"/>
              <a:t>DC gain for filter: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254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12" Type="http://schemas.openxmlformats.org/officeDocument/2006/relationships/image" Target="../media/image230.png"/><Relationship Id="rId2" Type="http://schemas.openxmlformats.org/officeDocument/2006/relationships/image" Target="../media/image130.png"/><Relationship Id="rId16" Type="http://schemas.openxmlformats.org/officeDocument/2006/relationships/image" Target="../media/image2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33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31.png"/><Relationship Id="rId7" Type="http://schemas.openxmlformats.org/officeDocument/2006/relationships/image" Target="../media/image18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00.png"/><Relationship Id="rId7" Type="http://schemas.openxmlformats.org/officeDocument/2006/relationships/image" Target="../media/image56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image" Target="../media/image48.png"/><Relationship Id="rId5" Type="http://schemas.openxmlformats.org/officeDocument/2006/relationships/image" Target="../media/image54.png"/><Relationship Id="rId10" Type="http://schemas.openxmlformats.org/officeDocument/2006/relationships/image" Target="../media/image47.png"/><Relationship Id="rId4" Type="http://schemas.openxmlformats.org/officeDocument/2006/relationships/image" Target="../media/image410.png"/><Relationship Id="rId9" Type="http://schemas.openxmlformats.org/officeDocument/2006/relationships/image" Target="../media/image4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Linear Time Invariant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Find the z-Transform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/>
              <p:nvPr/>
            </p:nvSpPr>
            <p:spPr>
              <a:xfrm>
                <a:off x="1509512" y="1583387"/>
                <a:ext cx="2122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0.5, 0.25,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12" y="1583387"/>
                <a:ext cx="2122696" cy="276999"/>
              </a:xfrm>
              <a:prstGeom prst="rect">
                <a:avLst/>
              </a:prstGeom>
              <a:blipFill>
                <a:blip r:embed="rId2"/>
                <a:stretch>
                  <a:fillRect l="-238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1346309" y="2537997"/>
                <a:ext cx="7375994" cy="759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309" y="2537997"/>
                <a:ext cx="7375994" cy="759952"/>
              </a:xfrm>
              <a:prstGeom prst="rect">
                <a:avLst/>
              </a:prstGeom>
              <a:blipFill>
                <a:blip r:embed="rId3"/>
                <a:stretch>
                  <a:fillRect t="-127869" b="-163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5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881E-0795-210F-C475-E14E3900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Discrete to Continuous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0A763-0132-D6F2-B364-11921F77F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440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First Order Linear Time Invariant (LTI)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457" y="1008888"/>
                <a:ext cx="6821889" cy="5468112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000" dirty="0"/>
                  <a:t>Differential equation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r>
                  <a:rPr lang="en-US" sz="2000" b="0" dirty="0"/>
                  <a:t>This system generates a signal (like a noise generator)</a:t>
                </a:r>
              </a:p>
              <a:p>
                <a:r>
                  <a:rPr lang="en-US" sz="2000" dirty="0"/>
                  <a:t>Solving the differential equation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/>
                  <a:t>Guess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/>
                  <a:t>; 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𝛼𝛽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/>
                  <a:t>Substitute the guess into the differential equation.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𝛼𝛽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/>
                  <a:t> the </a:t>
                </a:r>
                <a:r>
                  <a:rPr lang="en-US" sz="1400" b="1" dirty="0"/>
                  <a:t>characteristic</a:t>
                </a:r>
                <a:r>
                  <a:rPr lang="en-US" sz="1400" dirty="0"/>
                  <a:t> equation.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/>
                  <a:t>Solve the characteristic equation. The solutions are the </a:t>
                </a:r>
                <a:r>
                  <a:rPr lang="en-US" sz="1800" b="1" u="sng" dirty="0"/>
                  <a:t>poles.</a:t>
                </a:r>
                <a:endParaRPr lang="en-US" sz="1800" b="1" i="1" u="sng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; 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b="0" dirty="0"/>
                  <a:t>Calculate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b="0" dirty="0"/>
                  <a:t> using initial conditions.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⋅0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400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b="0" dirty="0"/>
                  <a:t>Solution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57" y="1008888"/>
                <a:ext cx="6821889" cy="5468112"/>
              </a:xfrm>
              <a:blipFill>
                <a:blip r:embed="rId2"/>
                <a:stretch>
                  <a:fillRect l="-743" r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22" y="1304417"/>
            <a:ext cx="1917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E59E-58DB-9642-C1D3-EDCCD737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Computational Solutions to Differential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E9031-9784-43F6-1A27-5362E199F8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E2356-631F-036F-B29D-AE00407AF47C}"/>
                  </a:ext>
                </a:extLst>
              </p:cNvPr>
              <p:cNvSpPr txBox="1"/>
              <p:nvPr/>
            </p:nvSpPr>
            <p:spPr>
              <a:xfrm>
                <a:off x="457200" y="4848159"/>
                <a:ext cx="8264001" cy="15992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differential equation can be solved computationally using the Euler method.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Pick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solution is know (initial condition) or estimated and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We will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the tangent,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E2356-631F-036F-B29D-AE00407AF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48159"/>
                <a:ext cx="8264001" cy="1599284"/>
              </a:xfrm>
              <a:prstGeom prst="rect">
                <a:avLst/>
              </a:prstGeom>
              <a:blipFill>
                <a:blip r:embed="rId2"/>
                <a:stretch>
                  <a:fillRect l="-614" t="-1575" b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BA0DA-3471-2B32-E16C-60C41B461C36}"/>
                  </a:ext>
                </a:extLst>
              </p:cNvPr>
              <p:cNvSpPr txBox="1"/>
              <p:nvPr/>
            </p:nvSpPr>
            <p:spPr>
              <a:xfrm>
                <a:off x="5313283" y="815773"/>
                <a:ext cx="150222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BA0DA-3471-2B32-E16C-60C41B461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83" y="815773"/>
                <a:ext cx="1502229" cy="618246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6A4E9-0366-8DFC-1D57-7A73950802DD}"/>
                  </a:ext>
                </a:extLst>
              </p:cNvPr>
              <p:cNvSpPr/>
              <p:nvPr/>
            </p:nvSpPr>
            <p:spPr>
              <a:xfrm>
                <a:off x="3966142" y="2983567"/>
                <a:ext cx="4196513" cy="915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6A4E9-0366-8DFC-1D57-7A7395080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142" y="2983567"/>
                <a:ext cx="4196513" cy="91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9514DDD-F792-3A74-AE89-A8245FF87A1F}"/>
              </a:ext>
            </a:extLst>
          </p:cNvPr>
          <p:cNvGrpSpPr/>
          <p:nvPr/>
        </p:nvGrpSpPr>
        <p:grpSpPr>
          <a:xfrm>
            <a:off x="585932" y="962660"/>
            <a:ext cx="6578520" cy="3503543"/>
            <a:chOff x="585932" y="962660"/>
            <a:chExt cx="6578520" cy="35035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FFF4D0-787B-7AC2-91A5-B5AF4FC7D698}"/>
                </a:ext>
              </a:extLst>
            </p:cNvPr>
            <p:cNvGrpSpPr/>
            <p:nvPr/>
          </p:nvGrpSpPr>
          <p:grpSpPr>
            <a:xfrm>
              <a:off x="585932" y="962660"/>
              <a:ext cx="6578520" cy="3503543"/>
              <a:chOff x="585932" y="962660"/>
              <a:chExt cx="6578520" cy="350354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C62865-2868-FD85-5989-EA978CF5DA79}"/>
                  </a:ext>
                </a:extLst>
              </p:cNvPr>
              <p:cNvGrpSpPr/>
              <p:nvPr/>
            </p:nvGrpSpPr>
            <p:grpSpPr>
              <a:xfrm>
                <a:off x="2088682" y="962660"/>
                <a:ext cx="3754922" cy="3320582"/>
                <a:chOff x="2540000" y="1511300"/>
                <a:chExt cx="4064000" cy="3835400"/>
              </a:xfrm>
            </p:grpSpPr>
            <p:pic>
              <p:nvPicPr>
                <p:cNvPr id="1026" name="Picture 2" descr="Euler's method">
                  <a:extLst>
                    <a:ext uri="{FF2B5EF4-FFF2-40B4-BE49-F238E27FC236}">
                      <a16:creationId xmlns:a16="http://schemas.microsoft.com/office/drawing/2014/main" id="{38A174A3-5689-6E42-724F-375DE00A37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0000" y="1511300"/>
                  <a:ext cx="4064000" cy="3835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FDD897D-1324-11BC-4E4A-06A8FC45D7F6}"/>
                    </a:ext>
                  </a:extLst>
                </p:cNvPr>
                <p:cNvSpPr/>
                <p:nvPr/>
              </p:nvSpPr>
              <p:spPr>
                <a:xfrm>
                  <a:off x="3088433" y="1511300"/>
                  <a:ext cx="1483567" cy="9053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A821C1E-B709-6210-D490-700F77336D18}"/>
                      </a:ext>
                    </a:extLst>
                  </p:cNvPr>
                  <p:cNvSpPr/>
                  <p:nvPr/>
                </p:nvSpPr>
                <p:spPr>
                  <a:xfrm>
                    <a:off x="2440215" y="1672069"/>
                    <a:ext cx="1441321" cy="12377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A821C1E-B709-6210-D490-700F77336D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215" y="1672069"/>
                    <a:ext cx="1441321" cy="12377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6D5E5C0-8CD9-5821-DA07-C842D238BA73}"/>
                      </a:ext>
                    </a:extLst>
                  </p:cNvPr>
                  <p:cNvSpPr/>
                  <p:nvPr/>
                </p:nvSpPr>
                <p:spPr>
                  <a:xfrm>
                    <a:off x="3823735" y="3032495"/>
                    <a:ext cx="1244136" cy="915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6D5E5C0-8CD9-5821-DA07-C842D238B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735" y="3032495"/>
                    <a:ext cx="1244136" cy="915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9F178E9-006F-725E-BF33-9A142964FA97}"/>
                      </a:ext>
                    </a:extLst>
                  </p:cNvPr>
                  <p:cNvSpPr/>
                  <p:nvPr/>
                </p:nvSpPr>
                <p:spPr>
                  <a:xfrm>
                    <a:off x="5289932" y="1907185"/>
                    <a:ext cx="1244136" cy="915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9F178E9-006F-725E-BF33-9A142964FA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932" y="1907185"/>
                    <a:ext cx="1244136" cy="915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614BCD7-2A01-C0C9-2DE7-12DC12F1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932" y="2141174"/>
                    <a:ext cx="1874520" cy="65742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614BCD7-2A01-C0C9-2DE7-12DC12F1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932" y="2141174"/>
                    <a:ext cx="1874520" cy="65742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76" t="-116981" r="-10135" b="-1811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F7798C1-8605-B8D0-D488-B063F4BF6F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61544" y="4030101"/>
                    <a:ext cx="43845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F7798C1-8605-B8D0-D488-B063F4BF6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1544" y="4030101"/>
                    <a:ext cx="4384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477D38-D4A9-495E-4E59-E6E9076853C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4056" y="2983567"/>
                    <a:ext cx="43845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477D38-D4A9-495E-4E59-E6E9076853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056" y="2983567"/>
                    <a:ext cx="43845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E79B49A-E919-2637-14CC-C95E62887C13}"/>
                      </a:ext>
                    </a:extLst>
                  </p:cNvPr>
                  <p:cNvSpPr/>
                  <p:nvPr/>
                </p:nvSpPr>
                <p:spPr>
                  <a:xfrm>
                    <a:off x="2355609" y="2693972"/>
                    <a:ext cx="1144394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E79B49A-E919-2637-14CC-C95E62887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5609" y="2693972"/>
                    <a:ext cx="114439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26667" b="-40000"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CA682AC-E57E-48E1-92D7-E6E04050E3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3296" y="4096871"/>
                    <a:ext cx="144132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CA682AC-E57E-48E1-92D7-E6E04050E3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3296" y="4096871"/>
                    <a:ext cx="144132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AAA9FA9-D3EB-3E1B-23B1-48942701C14A}"/>
                  </a:ext>
                </a:extLst>
              </p:cNvPr>
              <p:cNvCxnSpPr/>
              <p:nvPr/>
            </p:nvCxnSpPr>
            <p:spPr>
              <a:xfrm flipV="1">
                <a:off x="3881536" y="3063304"/>
                <a:ext cx="0" cy="884856"/>
              </a:xfrm>
              <a:prstGeom prst="line">
                <a:avLst/>
              </a:prstGeom>
              <a:ln>
                <a:prstDash val="dash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091536E-A182-F6C8-651F-B3B7CFFC2934}"/>
                      </a:ext>
                    </a:extLst>
                  </p:cNvPr>
                  <p:cNvSpPr/>
                  <p:nvPr/>
                </p:nvSpPr>
                <p:spPr>
                  <a:xfrm>
                    <a:off x="2993554" y="2739022"/>
                    <a:ext cx="40356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091536E-A182-F6C8-651F-B3B7CFFC29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3554" y="2739022"/>
                    <a:ext cx="403569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5152" t="-26667" b="-43333"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2A51708-EF12-A02B-E5E2-B9A737D009F9}"/>
                  </a:ext>
                </a:extLst>
              </p:cNvPr>
              <p:cNvCxnSpPr/>
              <p:nvPr/>
            </p:nvCxnSpPr>
            <p:spPr>
              <a:xfrm flipH="1">
                <a:off x="2355609" y="2983567"/>
                <a:ext cx="1468126" cy="0"/>
              </a:xfrm>
              <a:prstGeom prst="line">
                <a:avLst/>
              </a:prstGeom>
              <a:ln>
                <a:prstDash val="dash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122BF0-90C3-D634-2FD1-A137D1290F55}"/>
                      </a:ext>
                    </a:extLst>
                  </p:cNvPr>
                  <p:cNvSpPr txBox="1"/>
                  <p:nvPr/>
                </p:nvSpPr>
                <p:spPr>
                  <a:xfrm>
                    <a:off x="585932" y="2742256"/>
                    <a:ext cx="178307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122BF0-90C3-D634-2FD1-A137D1290F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932" y="2742256"/>
                    <a:ext cx="178307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934ABE-4188-D180-522B-0C149290F01F}"/>
                    </a:ext>
                  </a:extLst>
                </p:cNvPr>
                <p:cNvSpPr/>
                <p:nvPr/>
              </p:nvSpPr>
              <p:spPr>
                <a:xfrm>
                  <a:off x="4954727" y="3063303"/>
                  <a:ext cx="1102183" cy="7685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934ABE-4188-D180-522B-0C149290F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727" y="3063303"/>
                  <a:ext cx="1102183" cy="7685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52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Poles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570" y="1219200"/>
                <a:ext cx="7531768" cy="2154359"/>
              </a:xfrm>
            </p:spPr>
            <p:txBody>
              <a:bodyPr/>
              <a:lstStyle/>
              <a:p>
                <a:r>
                  <a:rPr lang="en-US" sz="2400" dirty="0"/>
                  <a:t>The poles are solutions to the characteristic equation. 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570" y="1219200"/>
                <a:ext cx="7531768" cy="2154359"/>
              </a:xfrm>
              <a:blipFill>
                <a:blip r:embed="rId2"/>
                <a:stretch>
                  <a:fillRect l="-1178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68" y="3515495"/>
            <a:ext cx="19177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66A77-4679-7EDC-ED5A-029D99C1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03" y="3439295"/>
            <a:ext cx="2413000" cy="187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1C591-28AA-7123-09EB-BB1A4B5E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250" y="3439295"/>
            <a:ext cx="2349500" cy="190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5AAACB-D70C-0BB4-DF21-B558FC937BDF}"/>
                  </a:ext>
                </a:extLst>
              </p:cNvPr>
              <p:cNvSpPr txBox="1"/>
              <p:nvPr/>
            </p:nvSpPr>
            <p:spPr>
              <a:xfrm>
                <a:off x="1698859" y="5500300"/>
                <a:ext cx="627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5AAACB-D70C-0BB4-DF21-B558FC93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59" y="5500300"/>
                <a:ext cx="627608" cy="276999"/>
              </a:xfrm>
              <a:prstGeom prst="rect">
                <a:avLst/>
              </a:prstGeom>
              <a:blipFill>
                <a:blip r:embed="rId7"/>
                <a:stretch>
                  <a:fillRect l="-3922" r="-588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/>
              <p:nvPr/>
            </p:nvSpPr>
            <p:spPr>
              <a:xfrm>
                <a:off x="4572000" y="5529842"/>
                <a:ext cx="627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29842"/>
                <a:ext cx="627608" cy="276999"/>
              </a:xfrm>
              <a:prstGeom prst="rect">
                <a:avLst/>
              </a:prstGeom>
              <a:blipFill>
                <a:blip r:embed="rId8"/>
                <a:stretch>
                  <a:fillRect l="-4000" r="-6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/>
              <p:nvPr/>
            </p:nvSpPr>
            <p:spPr>
              <a:xfrm>
                <a:off x="7307541" y="5486231"/>
                <a:ext cx="627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1" y="5486231"/>
                <a:ext cx="627608" cy="276999"/>
              </a:xfrm>
              <a:prstGeom prst="rect">
                <a:avLst/>
              </a:prstGeom>
              <a:blipFill>
                <a:blip r:embed="rId9"/>
                <a:stretch>
                  <a:fillRect l="-4000" r="-8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456512" cy="838200"/>
          </a:xfrm>
        </p:spPr>
        <p:txBody>
          <a:bodyPr/>
          <a:lstStyle/>
          <a:p>
            <a:r>
              <a:rPr lang="en-US" sz="2800" dirty="0"/>
              <a:t>High Order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real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i="1" dirty="0"/>
                  <a:t>n</a:t>
                </a:r>
                <a:r>
                  <a:rPr lang="en-US" sz="2000" dirty="0"/>
                  <a:t> initial conditions</a:t>
                </a:r>
                <a:endParaRPr lang="en-US" sz="2000" b="0" dirty="0"/>
              </a:p>
              <a:p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are the poles of this equation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when 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  <a:p>
                <a:pPr lvl="1"/>
                <a:r>
                  <a:rPr lang="en-US" sz="2000" dirty="0"/>
                  <a:t>imaginary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  <a:blipFill>
                <a:blip r:embed="rId2"/>
                <a:stretch>
                  <a:fillRect l="-1477" b="-6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D577EC-5502-2F20-D923-D3540B45F29F}"/>
              </a:ext>
            </a:extLst>
          </p:cNvPr>
          <p:cNvGrpSpPr/>
          <p:nvPr/>
        </p:nvGrpSpPr>
        <p:grpSpPr>
          <a:xfrm>
            <a:off x="5841786" y="1419632"/>
            <a:ext cx="2779772" cy="4547530"/>
            <a:chOff x="5841786" y="1419632"/>
            <a:chExt cx="2779772" cy="45475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5DBA02-8B9D-D896-AD7F-557D9359D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1786" y="1610061"/>
              <a:ext cx="2779772" cy="40281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BBB20-0096-3ABC-6CC4-4821EA086ADC}"/>
                </a:ext>
              </a:extLst>
            </p:cNvPr>
            <p:cNvSpPr txBox="1"/>
            <p:nvPr/>
          </p:nvSpPr>
          <p:spPr>
            <a:xfrm>
              <a:off x="6725764" y="1419632"/>
              <a:ext cx="1035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order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AAB3CB-F39D-793F-2B09-C29078EB22CD}"/>
                </a:ext>
              </a:extLst>
            </p:cNvPr>
            <p:cNvSpPr txBox="1"/>
            <p:nvPr/>
          </p:nvSpPr>
          <p:spPr>
            <a:xfrm>
              <a:off x="6762664" y="2428683"/>
              <a:ext cx="1085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order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BD1D90-962A-0C02-E408-E051033F73B0}"/>
                </a:ext>
              </a:extLst>
            </p:cNvPr>
            <p:cNvSpPr txBox="1"/>
            <p:nvPr/>
          </p:nvSpPr>
          <p:spPr>
            <a:xfrm>
              <a:off x="6799561" y="3428105"/>
              <a:ext cx="10518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order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947966-4BE9-E9BA-4B15-4376E284AB56}"/>
                </a:ext>
              </a:extLst>
            </p:cNvPr>
            <p:cNvSpPr txBox="1"/>
            <p:nvPr/>
          </p:nvSpPr>
          <p:spPr>
            <a:xfrm>
              <a:off x="6705875" y="4441018"/>
              <a:ext cx="1043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baseline="30000" dirty="0"/>
                <a:t>th</a:t>
              </a:r>
              <a:r>
                <a:rPr lang="en-US" dirty="0"/>
                <a:t> order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/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" r="-5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6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Tell Us About Stability and Oscillations</a:t>
            </a:r>
            <a:endParaRPr lang="en-US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(possibly complex) pole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  <a:blipFill>
                <a:blip r:embed="rId2"/>
                <a:stretch>
                  <a:fillRect l="-1481" t="-943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205788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)&lt;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205788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4" r="-20063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754" r="-101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63" t="-1754" r="-127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7879" r="-3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7879" r="-2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87879" r="-101923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1915" r="-3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1915" r="-2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31915" r="-101923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12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011C-8089-0507-60EC-C04A7C1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424863" cy="838200"/>
          </a:xfrm>
        </p:spPr>
        <p:txBody>
          <a:bodyPr/>
          <a:lstStyle/>
          <a:p>
            <a:r>
              <a:rPr lang="en-US" dirty="0"/>
              <a:t>High Order Systems With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D862-5EE6-A3D5-1593-64A23816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9786"/>
            <a:ext cx="8229600" cy="1814660"/>
          </a:xfrm>
        </p:spPr>
        <p:txBody>
          <a:bodyPr/>
          <a:lstStyle/>
          <a:p>
            <a:r>
              <a:rPr lang="en-US" dirty="0"/>
              <a:t>This is getting complicated!</a:t>
            </a:r>
          </a:p>
          <a:p>
            <a:r>
              <a:rPr lang="en-US" dirty="0"/>
              <a:t>We need a simpler approach than solving in the time domain.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F289-437A-FFCF-6763-00D8E6F46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/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blipFill>
                <a:blip r:embed="rId2"/>
                <a:stretch>
                  <a:fillRect t="-133333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C1D315E-4A73-5F23-91B8-4CFC69EA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42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pure imaginary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The Laplace transform is closely related to the Fourier transform.</a:t>
                </a:r>
              </a:p>
              <a:p>
                <a:r>
                  <a:rPr lang="en-US" dirty="0"/>
                  <a:t>Provides an easy way to find poles and DC gain (SOG)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blipFill>
                <a:blip r:embed="rId3"/>
                <a:stretch>
                  <a:fillRect l="-4983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6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F0ED77-C4BF-D7C8-C539-A258987C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97" y="1993900"/>
            <a:ext cx="6502400" cy="170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/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/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1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blipFill>
                <a:blip r:embed="rId4"/>
                <a:stretch>
                  <a:fillRect r="-17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/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blipFill>
                <a:blip r:embed="rId5"/>
                <a:stretch>
                  <a:fillRect l="-5714" r="-42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20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5764-3DB3-EF22-C152-8DBBFD1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6AEB-805F-1325-C2A4-73A70010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time invariant (LTI) systems</a:t>
            </a:r>
          </a:p>
          <a:p>
            <a:r>
              <a:rPr lang="en-US" dirty="0"/>
              <a:t>Laplace transforms</a:t>
            </a:r>
          </a:p>
          <a:p>
            <a:pPr lvl="1"/>
            <a:r>
              <a:rPr lang="en-US" dirty="0"/>
              <a:t>Definition, calculation, poles</a:t>
            </a:r>
          </a:p>
          <a:p>
            <a:pPr lvl="1"/>
            <a:r>
              <a:rPr lang="en-US" dirty="0"/>
              <a:t>Solving high order approximations</a:t>
            </a:r>
          </a:p>
          <a:p>
            <a:r>
              <a:rPr lang="en-US" dirty="0"/>
              <a:t>Poles determine stability and oscillations.</a:t>
            </a:r>
          </a:p>
          <a:p>
            <a:r>
              <a:rPr lang="en-US" dirty="0"/>
              <a:t>Definition of transfer function.</a:t>
            </a:r>
          </a:p>
          <a:p>
            <a:r>
              <a:rPr lang="en-US" dirty="0"/>
              <a:t>Calculating DC 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F9456-3122-EF64-BE82-F57BC4B2E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034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59" y="472280"/>
            <a:ext cx="6813242" cy="838200"/>
          </a:xfrm>
        </p:spPr>
        <p:txBody>
          <a:bodyPr/>
          <a:lstStyle/>
          <a:p>
            <a:r>
              <a:rPr lang="en-US" dirty="0"/>
              <a:t>Laplace Transforms of Basic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(impulse at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, (unit step at time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(ramp)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  <a:blipFill>
                <a:blip r:embed="rId2"/>
                <a:stretch>
                  <a:fillRect l="-1389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blipFill>
                <a:blip r:embed="rId3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4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86" y="398637"/>
            <a:ext cx="5332396" cy="838200"/>
          </a:xfrm>
        </p:spPr>
        <p:txBody>
          <a:bodyPr/>
          <a:lstStyle/>
          <a:p>
            <a:r>
              <a:rPr lang="en-US" dirty="0"/>
              <a:t>Laplace Transforms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blipFill>
                <a:blip r:embed="rId3"/>
                <a:stretch>
                  <a:fillRect t="-170423" b="-2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88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These Laplace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+∫8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8E35-9570-BF3E-B88B-86370D07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&amp; Laplace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pole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” is equivalent to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root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the denominator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”.</a:t>
                </a:r>
              </a:p>
              <a:p>
                <a:r>
                  <a:rPr lang="en-US" dirty="0"/>
                  <a:t>Examples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9F018-C58E-3372-BE08-DDC1BB892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3773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poles? Are the systems stable?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poles at 0. Step + impulse.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poles at -4, 0, 0.2. unstable.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348" r="-526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2568707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041CB9-3383-EA78-6836-18A49DE13AD6}"/>
              </a:ext>
            </a:extLst>
          </p:cNvPr>
          <p:cNvSpPr txBox="1"/>
          <p:nvPr/>
        </p:nvSpPr>
        <p:spPr>
          <a:xfrm>
            <a:off x="527750" y="4400487"/>
            <a:ext cx="764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transfer function is a Laplace transform and so has all of its properties.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A8ED5-2580-4463-9220-3EDAF75F768A}"/>
              </a:ext>
            </a:extLst>
          </p:cNvPr>
          <p:cNvSpPr txBox="1"/>
          <p:nvPr/>
        </p:nvSpPr>
        <p:spPr>
          <a:xfrm>
            <a:off x="527751" y="4921018"/>
            <a:ext cx="777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transfer function of a system in series is the product of the transfer functions of its constituent systems.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3E7B43-9E6D-5423-2F4B-046B2750BF15}"/>
                  </a:ext>
                </a:extLst>
              </p:cNvPr>
              <p:cNvSpPr txBox="1"/>
              <p:nvPr/>
            </p:nvSpPr>
            <p:spPr>
              <a:xfrm>
                <a:off x="2377216" y="5914596"/>
                <a:ext cx="112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P5: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3E7B43-9E6D-5423-2F4B-046B2750B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16" y="5914596"/>
                <a:ext cx="1120178" cy="276999"/>
              </a:xfrm>
              <a:prstGeom prst="rect">
                <a:avLst/>
              </a:prstGeom>
              <a:blipFill>
                <a:blip r:embed="rId10"/>
                <a:stretch>
                  <a:fillRect l="-12360" t="-26087" r="-337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0B641-B207-766A-7353-9137EB88AF77}"/>
                  </a:ext>
                </a:extLst>
              </p:cNvPr>
              <p:cNvSpPr/>
              <p:nvPr/>
            </p:nvSpPr>
            <p:spPr>
              <a:xfrm>
                <a:off x="3385783" y="5718548"/>
                <a:ext cx="2169568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0B641-B207-766A-7353-9137EB88A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783" y="5718548"/>
                <a:ext cx="2169568" cy="669094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BA73-C970-CA24-69B3-07D949B3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Value Theorem (for Signals)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9760"/>
                <a:ext cx="8229600" cy="40538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9760"/>
                <a:ext cx="8229600" cy="4053840"/>
              </a:xfrm>
              <a:blipFill>
                <a:blip r:embed="rId2"/>
                <a:stretch>
                  <a:fillRect l="-1698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3F727-09D4-01BF-BA48-A4022462E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/>
              <p:nvPr/>
            </p:nvSpPr>
            <p:spPr>
              <a:xfrm>
                <a:off x="457200" y="1277394"/>
                <a:ext cx="8229600" cy="573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converges,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77394"/>
                <a:ext cx="8229600" cy="573427"/>
              </a:xfrm>
              <a:prstGeom prst="rect">
                <a:avLst/>
              </a:prstGeom>
              <a:blipFill>
                <a:blip r:embed="rId3"/>
                <a:stretch>
                  <a:fillRect l="-1235" t="-869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7648BE0-F643-41A1-785B-3836D5375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4153739"/>
            <a:ext cx="1917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29B6-FD40-D35A-ED82-6931149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466080" cy="838200"/>
          </a:xfrm>
        </p:spPr>
        <p:txBody>
          <a:bodyPr/>
          <a:lstStyle/>
          <a:p>
            <a:r>
              <a:rPr lang="en-US" dirty="0"/>
              <a:t>DC Gain For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</p:spPr>
            <p:txBody>
              <a:bodyPr/>
              <a:lstStyle/>
              <a:p>
                <a:r>
                  <a:rPr lang="en-US" b="0" dirty="0"/>
                  <a:t>Consider the transfer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DC Gain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Derivation of DC gain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Given this,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From the final value theorem,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converges.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34136-D5B2-57EE-BCA5-C41317254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5577B-6F52-AD91-00DD-59A3DA2E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20E3-7BCA-0F65-B107-D3E10D63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82" y="381000"/>
            <a:ext cx="5677382" cy="838200"/>
          </a:xfrm>
        </p:spPr>
        <p:txBody>
          <a:bodyPr/>
          <a:lstStyle/>
          <a:p>
            <a:r>
              <a:rPr lang="en-US" dirty="0"/>
              <a:t>Examples of Calculating DC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Constant amplification.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Unadjusted exponential filter.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Adjusted filter: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271B-B4F9-9F43-E25A-1E8732FF8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/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DC Gain: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blipFill>
                <a:blip r:embed="rId4"/>
                <a:stretch>
                  <a:fillRect l="-2051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84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2B1B-538B-F879-D377-DCEFD950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7F5E-ACD6-64BE-0D10-EC5AA273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Laplace Transform.</a:t>
            </a:r>
          </a:p>
          <a:p>
            <a:r>
              <a:rPr lang="en-US" dirty="0"/>
              <a:t>Calculating Laplace Transforms.</a:t>
            </a:r>
          </a:p>
          <a:p>
            <a:pPr lvl="1"/>
            <a:r>
              <a:rPr lang="en-US" dirty="0"/>
              <a:t>LT of signals (S1-S4)</a:t>
            </a:r>
          </a:p>
          <a:p>
            <a:pPr lvl="1"/>
            <a:r>
              <a:rPr lang="en-US" dirty="0"/>
              <a:t>Properties of LTs (P1-P5)</a:t>
            </a:r>
          </a:p>
          <a:p>
            <a:r>
              <a:rPr lang="en-US" dirty="0"/>
              <a:t>How stability, oscillation are determined by poles.</a:t>
            </a:r>
          </a:p>
          <a:p>
            <a:r>
              <a:rPr lang="en-US" dirty="0"/>
              <a:t>Definition of Transfer Function.</a:t>
            </a:r>
          </a:p>
          <a:p>
            <a:r>
              <a:rPr lang="en-US" dirty="0"/>
              <a:t>Calculating DC gain from transfer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FDAE-8719-7C09-739E-2FAA52DBA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642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Signals &amp;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</p:spPr>
            <p:txBody>
              <a:bodyPr/>
              <a:lstStyle/>
              <a:p>
                <a:r>
                  <a:rPr lang="en-US" sz="2400" dirty="0"/>
                  <a:t>We want a mathematical representation of the relationship between the input signal (</a:t>
                </a:r>
                <a:r>
                  <a:rPr lang="en-US" sz="2400" i="1" dirty="0"/>
                  <a:t>u(t)</a:t>
                </a:r>
                <a:r>
                  <a:rPr lang="en-US" sz="2400" dirty="0"/>
                  <a:t>) and the output signal (</a:t>
                </a:r>
                <a:r>
                  <a:rPr lang="en-US" sz="2400" i="1" dirty="0"/>
                  <a:t>y(t)</a:t>
                </a:r>
                <a:r>
                  <a:rPr lang="en-US" sz="2400" dirty="0"/>
                  <a:t>).</a:t>
                </a:r>
              </a:p>
              <a:p>
                <a:r>
                  <a:rPr lang="en-US" sz="3200" b="1" dirty="0"/>
                  <a:t>Properties of interest</a:t>
                </a:r>
                <a:endParaRPr lang="en-US" sz="2400" dirty="0"/>
              </a:p>
              <a:p>
                <a:pPr lvl="1"/>
                <a:r>
                  <a:rPr lang="en-US" sz="2000" dirty="0"/>
                  <a:t>Stability</a:t>
                </a:r>
              </a:p>
              <a:p>
                <a:pPr lvl="1"/>
                <a:r>
                  <a:rPr lang="en-US" sz="2000" dirty="0"/>
                  <a:t>Setting times</a:t>
                </a:r>
              </a:p>
              <a:p>
                <a:pPr lvl="1"/>
                <a:r>
                  <a:rPr lang="en-US" sz="2000" dirty="0"/>
                  <a:t>DC</a:t>
                </a:r>
                <a:r>
                  <a:rPr lang="en-US" sz="2000" b="1" dirty="0"/>
                  <a:t> </a:t>
                </a:r>
                <a:r>
                  <a:rPr lang="en-US" sz="2000" dirty="0"/>
                  <a:t>Gain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a unit step at time 0.</a:t>
                </a:r>
              </a:p>
              <a:p>
                <a:pPr lvl="1"/>
                <a:r>
                  <a:rPr lang="en-US" sz="2000" dirty="0"/>
                  <a:t>Oscillations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  <a:blipFill>
                <a:blip r:embed="rId2"/>
                <a:stretch>
                  <a:fillRect l="-1695" t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770257" y="1366602"/>
            <a:ext cx="2804066" cy="742764"/>
            <a:chOff x="2770257" y="1366602"/>
            <a:chExt cx="2804066" cy="742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770257" y="1791892"/>
              <a:ext cx="850020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858199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vs. Continuous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A4329-D074-1CFB-213A-3B139804140B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43C930-8561-9A1E-5664-057B3C61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35" y="1501028"/>
            <a:ext cx="5378815" cy="32185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/>
              <p:nvPr/>
            </p:nvSpPr>
            <p:spPr>
              <a:xfrm>
                <a:off x="942391" y="2014348"/>
                <a:ext cx="4873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91" y="2014348"/>
                <a:ext cx="487313" cy="276999"/>
              </a:xfrm>
              <a:prstGeom prst="rect">
                <a:avLst/>
              </a:prstGeom>
              <a:blipFill>
                <a:blip r:embed="rId3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466E50B-7C89-6819-B0C3-A774AB092DC8}"/>
              </a:ext>
            </a:extLst>
          </p:cNvPr>
          <p:cNvSpPr/>
          <p:nvPr/>
        </p:nvSpPr>
        <p:spPr>
          <a:xfrm>
            <a:off x="4152122" y="1942200"/>
            <a:ext cx="2401572" cy="27492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/>
              <p:nvPr/>
            </p:nvSpPr>
            <p:spPr>
              <a:xfrm>
                <a:off x="854922" y="3462654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22" y="3462654"/>
                <a:ext cx="523670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/>
              <p:nvPr/>
            </p:nvSpPr>
            <p:spPr>
              <a:xfrm>
                <a:off x="3304336" y="2614179"/>
                <a:ext cx="16113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36" y="2614179"/>
                <a:ext cx="161133" cy="276999"/>
              </a:xfrm>
              <a:prstGeom prst="rect">
                <a:avLst/>
              </a:prstGeom>
              <a:blipFill>
                <a:blip r:embed="rId5"/>
                <a:stretch>
                  <a:fillRect l="-30769" r="-2307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2642670-E4B3-9AC4-4BB6-30EBE774F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20" y="3501964"/>
            <a:ext cx="3365500" cy="184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116802-CD09-DE75-1CBB-A6889E2DEB24}"/>
              </a:ext>
            </a:extLst>
          </p:cNvPr>
          <p:cNvSpPr/>
          <p:nvPr/>
        </p:nvSpPr>
        <p:spPr>
          <a:xfrm>
            <a:off x="457162" y="3462654"/>
            <a:ext cx="773211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01D37-1C75-C894-3FF1-50E56783A6CF}"/>
              </a:ext>
            </a:extLst>
          </p:cNvPr>
          <p:cNvSpPr/>
          <p:nvPr/>
        </p:nvSpPr>
        <p:spPr>
          <a:xfrm>
            <a:off x="629653" y="3149173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4D7A3-5376-2980-B257-7C63D80E2B7F}"/>
              </a:ext>
            </a:extLst>
          </p:cNvPr>
          <p:cNvSpPr/>
          <p:nvPr/>
        </p:nvSpPr>
        <p:spPr>
          <a:xfrm>
            <a:off x="629653" y="5205207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/>
              <p:nvPr/>
            </p:nvSpPr>
            <p:spPr>
              <a:xfrm>
                <a:off x="3818998" y="4481881"/>
                <a:ext cx="19749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98" y="4481881"/>
                <a:ext cx="197490" cy="276999"/>
              </a:xfrm>
              <a:prstGeom prst="rect">
                <a:avLst/>
              </a:prstGeom>
              <a:blipFill>
                <a:blip r:embed="rId7"/>
                <a:stretch>
                  <a:fillRect l="-23529" r="-1764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/>
              <p:nvPr/>
            </p:nvSpPr>
            <p:spPr>
              <a:xfrm>
                <a:off x="797697" y="3490580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97" y="3490580"/>
                <a:ext cx="523670" cy="276999"/>
              </a:xfrm>
              <a:prstGeom prst="rect">
                <a:avLst/>
              </a:prstGeom>
              <a:blipFill>
                <a:blip r:embed="rId8"/>
                <a:stretch>
                  <a:fillRect l="-9302" r="-1162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99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218043" cy="8382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A5C323-7438-23EA-081F-E05AC50C959B}"/>
              </a:ext>
            </a:extLst>
          </p:cNvPr>
          <p:cNvGrpSpPr/>
          <p:nvPr/>
        </p:nvGrpSpPr>
        <p:grpSpPr>
          <a:xfrm>
            <a:off x="6052929" y="298393"/>
            <a:ext cx="3011557" cy="1689433"/>
            <a:chOff x="457162" y="1501028"/>
            <a:chExt cx="6400838" cy="40735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FA4329-D074-1CFB-213A-3B139804140B}"/>
                </a:ext>
              </a:extLst>
            </p:cNvPr>
            <p:cNvSpPr txBox="1"/>
            <p:nvPr/>
          </p:nvSpPr>
          <p:spPr>
            <a:xfrm>
              <a:off x="2286000" y="3244334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43C930-8561-9A1E-5664-057B3C61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635" y="1501028"/>
              <a:ext cx="5378815" cy="321854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/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842" r="-12631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6E50B-7C89-6819-B0C3-A774AB092DC8}"/>
                </a:ext>
              </a:extLst>
            </p:cNvPr>
            <p:cNvSpPr/>
            <p:nvPr/>
          </p:nvSpPr>
          <p:spPr>
            <a:xfrm>
              <a:off x="4152122" y="1942200"/>
              <a:ext cx="2401572" cy="2749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/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000" r="-125000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/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0000" r="-116667" b="-1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642670-E4B3-9AC4-4BB6-30EBE774F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920" y="3501964"/>
              <a:ext cx="3365500" cy="18415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116802-CD09-DE75-1CBB-A6889E2DEB24}"/>
                </a:ext>
              </a:extLst>
            </p:cNvPr>
            <p:cNvSpPr/>
            <p:nvPr/>
          </p:nvSpPr>
          <p:spPr>
            <a:xfrm>
              <a:off x="457162" y="3462654"/>
              <a:ext cx="773211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E01D37-1C75-C894-3FF1-50E56783A6CF}"/>
                </a:ext>
              </a:extLst>
            </p:cNvPr>
            <p:cNvSpPr/>
            <p:nvPr/>
          </p:nvSpPr>
          <p:spPr>
            <a:xfrm>
              <a:off x="629653" y="3149173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24D7A3-5376-2980-B257-7C63D80E2B7F}"/>
                </a:ext>
              </a:extLst>
            </p:cNvPr>
            <p:cNvSpPr/>
            <p:nvPr/>
          </p:nvSpPr>
          <p:spPr>
            <a:xfrm>
              <a:off x="629653" y="5205207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/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67" r="-100000" b="-1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E8C79EF-DB7B-3D93-E2D8-347553D124AD}"/>
                    </a:ext>
                  </a:extLst>
                </p:cNvPr>
                <p:cNvSpPr txBox="1"/>
                <p:nvPr/>
              </p:nvSpPr>
              <p:spPr>
                <a:xfrm>
                  <a:off x="797697" y="3490580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E8C79EF-DB7B-3D93-E2D8-347553D12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97" y="3490580"/>
                  <a:ext cx="52367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000" r="-125000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22E362-CCD3-406E-3556-87F566A7EA99}"/>
              </a:ext>
            </a:extLst>
          </p:cNvPr>
          <p:cNvSpPr txBox="1"/>
          <p:nvPr/>
        </p:nvSpPr>
        <p:spPr>
          <a:xfrm>
            <a:off x="1789043" y="1994418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control properties are dynamic: stability, oscillations, settling times.</a:t>
            </a:r>
          </a:p>
          <a:p>
            <a:endParaRPr lang="en-US" dirty="0"/>
          </a:p>
          <a:p>
            <a:r>
              <a:rPr lang="en-US" dirty="0"/>
              <a:t>We need a way to easily assess these properties and to manipulate signals and systems (which are dynamical objects).</a:t>
            </a:r>
          </a:p>
          <a:p>
            <a:endParaRPr lang="en-US" dirty="0"/>
          </a:p>
          <a:p>
            <a:r>
              <a:rPr lang="en-US" dirty="0"/>
              <a:t>We will mostly work with continuous time, but we start with discrete time because it’s more intuitive.</a:t>
            </a:r>
          </a:p>
        </p:txBody>
      </p:sp>
    </p:spTree>
    <p:extLst>
      <p:ext uri="{BB962C8B-B14F-4D97-AF65-F5344CB8AC3E}">
        <p14:creationId xmlns:p14="http://schemas.microsoft.com/office/powerpoint/2010/main" val="275076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Signals in Discrete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D47892-2346-2667-1294-347781AD5283}"/>
              </a:ext>
            </a:extLst>
          </p:cNvPr>
          <p:cNvCxnSpPr/>
          <p:nvPr/>
        </p:nvCxnSpPr>
        <p:spPr>
          <a:xfrm>
            <a:off x="1798983" y="2753139"/>
            <a:ext cx="5039139" cy="0"/>
          </a:xfrm>
          <a:prstGeom prst="line">
            <a:avLst/>
          </a:prstGeom>
          <a:ln w="57150"/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1BF7E9-D688-A151-5345-E38CCFE406A7}"/>
              </a:ext>
            </a:extLst>
          </p:cNvPr>
          <p:cNvCxnSpPr>
            <a:cxnSpLocks/>
          </p:cNvCxnSpPr>
          <p:nvPr/>
        </p:nvCxnSpPr>
        <p:spPr>
          <a:xfrm flipV="1">
            <a:off x="1822176" y="1162880"/>
            <a:ext cx="0" cy="1583635"/>
          </a:xfrm>
          <a:prstGeom prst="line">
            <a:avLst/>
          </a:prstGeom>
          <a:ln w="57150"/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310963-2A92-670D-DEC4-DCF35A11029B}"/>
                  </a:ext>
                </a:extLst>
              </p:cNvPr>
              <p:cNvSpPr txBox="1"/>
              <p:nvPr/>
            </p:nvSpPr>
            <p:spPr>
              <a:xfrm>
                <a:off x="818117" y="1383485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310963-2A92-670D-DEC4-DCF35A110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7" y="1383485"/>
                <a:ext cx="523670" cy="276999"/>
              </a:xfrm>
              <a:prstGeom prst="rect">
                <a:avLst/>
              </a:prstGeom>
              <a:blipFill>
                <a:blip r:embed="rId2"/>
                <a:stretch>
                  <a:fillRect l="-9524" r="-142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F504B-89DB-EBCB-A93A-95139D71324F}"/>
                  </a:ext>
                </a:extLst>
              </p:cNvPr>
              <p:cNvSpPr txBox="1"/>
              <p:nvPr/>
            </p:nvSpPr>
            <p:spPr>
              <a:xfrm>
                <a:off x="6635818" y="2877667"/>
                <a:ext cx="19749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F504B-89DB-EBCB-A93A-95139D71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818" y="2877667"/>
                <a:ext cx="197490" cy="276999"/>
              </a:xfrm>
              <a:prstGeom prst="rect">
                <a:avLst/>
              </a:prstGeom>
              <a:blipFill>
                <a:blip r:embed="rId3"/>
                <a:stretch>
                  <a:fillRect l="-23529" r="-1764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76366D0-6138-05AB-9CF3-4820135DB5F8}"/>
              </a:ext>
            </a:extLst>
          </p:cNvPr>
          <p:cNvSpPr txBox="1"/>
          <p:nvPr/>
        </p:nvSpPr>
        <p:spPr>
          <a:xfrm>
            <a:off x="2222462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CE445-6C73-DDCB-BE02-9FE36F85DF90}"/>
              </a:ext>
            </a:extLst>
          </p:cNvPr>
          <p:cNvSpPr txBox="1"/>
          <p:nvPr/>
        </p:nvSpPr>
        <p:spPr>
          <a:xfrm>
            <a:off x="1665723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4DDC6-9BDD-6986-7DB7-8080AB8B6454}"/>
              </a:ext>
            </a:extLst>
          </p:cNvPr>
          <p:cNvSpPr txBox="1"/>
          <p:nvPr/>
        </p:nvSpPr>
        <p:spPr>
          <a:xfrm>
            <a:off x="2779201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6D571-E626-3337-4DA9-4430BB53D114}"/>
              </a:ext>
            </a:extLst>
          </p:cNvPr>
          <p:cNvSpPr txBox="1"/>
          <p:nvPr/>
        </p:nvSpPr>
        <p:spPr>
          <a:xfrm>
            <a:off x="3892679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91891-3D6B-A5F7-55C9-9D568B50A8E7}"/>
              </a:ext>
            </a:extLst>
          </p:cNvPr>
          <p:cNvSpPr txBox="1"/>
          <p:nvPr/>
        </p:nvSpPr>
        <p:spPr>
          <a:xfrm>
            <a:off x="3335940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4394F8-185B-EC6F-48AA-9DB2B41CB053}"/>
              </a:ext>
            </a:extLst>
          </p:cNvPr>
          <p:cNvSpPr txBox="1"/>
          <p:nvPr/>
        </p:nvSpPr>
        <p:spPr>
          <a:xfrm>
            <a:off x="4449416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842B9-9AA6-2F8D-4909-0E73DA33AF98}"/>
              </a:ext>
            </a:extLst>
          </p:cNvPr>
          <p:cNvSpPr txBox="1"/>
          <p:nvPr/>
        </p:nvSpPr>
        <p:spPr>
          <a:xfrm>
            <a:off x="1417179" y="2504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77FCE-0B5A-836E-A6F7-6CC0408629FC}"/>
              </a:ext>
            </a:extLst>
          </p:cNvPr>
          <p:cNvSpPr txBox="1"/>
          <p:nvPr/>
        </p:nvSpPr>
        <p:spPr>
          <a:xfrm>
            <a:off x="1288939" y="20526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28F1A-A2D0-B119-0300-17B7DA2321EC}"/>
              </a:ext>
            </a:extLst>
          </p:cNvPr>
          <p:cNvSpPr txBox="1"/>
          <p:nvPr/>
        </p:nvSpPr>
        <p:spPr>
          <a:xfrm>
            <a:off x="1288939" y="16007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C1930-1BB0-452F-CB8C-B7956847E524}"/>
              </a:ext>
            </a:extLst>
          </p:cNvPr>
          <p:cNvSpPr txBox="1"/>
          <p:nvPr/>
        </p:nvSpPr>
        <p:spPr>
          <a:xfrm>
            <a:off x="1288939" y="11487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E9236F-14EF-88C0-B932-A79B4126396D}"/>
              </a:ext>
            </a:extLst>
          </p:cNvPr>
          <p:cNvCxnSpPr/>
          <p:nvPr/>
        </p:nvCxnSpPr>
        <p:spPr>
          <a:xfrm>
            <a:off x="1832115" y="2229678"/>
            <a:ext cx="5039139" cy="0"/>
          </a:xfrm>
          <a:prstGeom prst="line">
            <a:avLst/>
          </a:prstGeom>
          <a:ln w="12700">
            <a:prstDash val="sysDot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FFDCC-7F11-4B32-C957-AB6A17949437}"/>
              </a:ext>
            </a:extLst>
          </p:cNvPr>
          <p:cNvCxnSpPr/>
          <p:nvPr/>
        </p:nvCxnSpPr>
        <p:spPr>
          <a:xfrm>
            <a:off x="1815552" y="1805608"/>
            <a:ext cx="5039139" cy="0"/>
          </a:xfrm>
          <a:prstGeom prst="line">
            <a:avLst/>
          </a:prstGeom>
          <a:ln w="12700">
            <a:prstDash val="sysDot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4E7063-0769-FC6B-8307-475086CA9677}"/>
              </a:ext>
            </a:extLst>
          </p:cNvPr>
          <p:cNvCxnSpPr/>
          <p:nvPr/>
        </p:nvCxnSpPr>
        <p:spPr>
          <a:xfrm>
            <a:off x="1828806" y="1321903"/>
            <a:ext cx="5039139" cy="0"/>
          </a:xfrm>
          <a:prstGeom prst="line">
            <a:avLst/>
          </a:prstGeom>
          <a:ln w="12700">
            <a:prstDash val="sysDot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DD1274-6FA6-71C1-15AB-9D108F6AC61C}"/>
              </a:ext>
            </a:extLst>
          </p:cNvPr>
          <p:cNvSpPr txBox="1"/>
          <p:nvPr/>
        </p:nvSpPr>
        <p:spPr>
          <a:xfrm>
            <a:off x="1656482" y="23072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32275-BE18-FD28-3D6E-C05E380CB893}"/>
              </a:ext>
            </a:extLst>
          </p:cNvPr>
          <p:cNvSpPr txBox="1"/>
          <p:nvPr/>
        </p:nvSpPr>
        <p:spPr>
          <a:xfrm>
            <a:off x="2266082" y="20123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54DD5-383E-8A3D-58F5-3C6813078E5C}"/>
              </a:ext>
            </a:extLst>
          </p:cNvPr>
          <p:cNvSpPr txBox="1"/>
          <p:nvPr/>
        </p:nvSpPr>
        <p:spPr>
          <a:xfrm>
            <a:off x="2786228" y="16082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5B86C-0458-BA29-4C76-73EB805D3BF2}"/>
              </a:ext>
            </a:extLst>
          </p:cNvPr>
          <p:cNvSpPr txBox="1"/>
          <p:nvPr/>
        </p:nvSpPr>
        <p:spPr>
          <a:xfrm>
            <a:off x="3346132" y="184011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40C05-58AF-D30A-0303-4714613A7DFF}"/>
              </a:ext>
            </a:extLst>
          </p:cNvPr>
          <p:cNvSpPr txBox="1"/>
          <p:nvPr/>
        </p:nvSpPr>
        <p:spPr>
          <a:xfrm>
            <a:off x="3915977" y="114768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2F31E2-F462-A2B6-C81F-E438EA1AF278}"/>
              </a:ext>
            </a:extLst>
          </p:cNvPr>
          <p:cNvSpPr txBox="1"/>
          <p:nvPr/>
        </p:nvSpPr>
        <p:spPr>
          <a:xfrm>
            <a:off x="4475881" y="201570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/>
              <p:nvPr/>
            </p:nvSpPr>
            <p:spPr>
              <a:xfrm>
                <a:off x="1509512" y="3514451"/>
                <a:ext cx="3453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10.1, 20.03, 15, 30, 11.11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12" y="3514451"/>
                <a:ext cx="3453189" cy="276999"/>
              </a:xfrm>
              <a:prstGeom prst="rect">
                <a:avLst/>
              </a:prstGeom>
              <a:blipFill>
                <a:blip r:embed="rId4"/>
                <a:stretch>
                  <a:fillRect l="-1471" r="-110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457200" y="4368095"/>
                <a:ext cx="8090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be a complex number. We can encode discrete times as a polynomial, where the exponent indicates the time index. This is called a </a:t>
                </a:r>
                <a:r>
                  <a:rPr lang="en-US" b="1" dirty="0"/>
                  <a:t>z-transform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68095"/>
                <a:ext cx="8090452" cy="646331"/>
              </a:xfrm>
              <a:prstGeom prst="rect">
                <a:avLst/>
              </a:prstGeom>
              <a:blipFill>
                <a:blip r:embed="rId5"/>
                <a:stretch>
                  <a:fillRect l="-62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457200" y="5360710"/>
                <a:ext cx="6451381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60710"/>
                <a:ext cx="6451381" cy="280077"/>
              </a:xfrm>
              <a:prstGeom prst="rect">
                <a:avLst/>
              </a:prstGeom>
              <a:blipFill>
                <a:blip r:embed="rId6"/>
                <a:stretch>
                  <a:fillRect l="-394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24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in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D47892-2346-2667-1294-347781AD5283}"/>
              </a:ext>
            </a:extLst>
          </p:cNvPr>
          <p:cNvCxnSpPr/>
          <p:nvPr/>
        </p:nvCxnSpPr>
        <p:spPr>
          <a:xfrm>
            <a:off x="1798983" y="2753139"/>
            <a:ext cx="5039139" cy="0"/>
          </a:xfrm>
          <a:prstGeom prst="line">
            <a:avLst/>
          </a:prstGeom>
          <a:ln w="57150"/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1BF7E9-D688-A151-5345-E38CCFE406A7}"/>
              </a:ext>
            </a:extLst>
          </p:cNvPr>
          <p:cNvCxnSpPr>
            <a:cxnSpLocks/>
          </p:cNvCxnSpPr>
          <p:nvPr/>
        </p:nvCxnSpPr>
        <p:spPr>
          <a:xfrm flipV="1">
            <a:off x="1822176" y="1162880"/>
            <a:ext cx="0" cy="1583635"/>
          </a:xfrm>
          <a:prstGeom prst="line">
            <a:avLst/>
          </a:prstGeom>
          <a:ln w="57150"/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310963-2A92-670D-DEC4-DCF35A11029B}"/>
                  </a:ext>
                </a:extLst>
              </p:cNvPr>
              <p:cNvSpPr txBox="1"/>
              <p:nvPr/>
            </p:nvSpPr>
            <p:spPr>
              <a:xfrm>
                <a:off x="818117" y="1383485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310963-2A92-670D-DEC4-DCF35A110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7" y="1383485"/>
                <a:ext cx="523670" cy="276999"/>
              </a:xfrm>
              <a:prstGeom prst="rect">
                <a:avLst/>
              </a:prstGeom>
              <a:blipFill>
                <a:blip r:embed="rId2"/>
                <a:stretch>
                  <a:fillRect l="-9524" r="-142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F504B-89DB-EBCB-A93A-95139D71324F}"/>
                  </a:ext>
                </a:extLst>
              </p:cNvPr>
              <p:cNvSpPr txBox="1"/>
              <p:nvPr/>
            </p:nvSpPr>
            <p:spPr>
              <a:xfrm>
                <a:off x="6635818" y="2877667"/>
                <a:ext cx="19749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8F504B-89DB-EBCB-A93A-95139D71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818" y="2877667"/>
                <a:ext cx="197490" cy="276999"/>
              </a:xfrm>
              <a:prstGeom prst="rect">
                <a:avLst/>
              </a:prstGeom>
              <a:blipFill>
                <a:blip r:embed="rId3"/>
                <a:stretch>
                  <a:fillRect l="-23529" r="-1764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76366D0-6138-05AB-9CF3-4820135DB5F8}"/>
              </a:ext>
            </a:extLst>
          </p:cNvPr>
          <p:cNvSpPr txBox="1"/>
          <p:nvPr/>
        </p:nvSpPr>
        <p:spPr>
          <a:xfrm>
            <a:off x="2222462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CE445-6C73-DDCB-BE02-9FE36F85DF90}"/>
              </a:ext>
            </a:extLst>
          </p:cNvPr>
          <p:cNvSpPr txBox="1"/>
          <p:nvPr/>
        </p:nvSpPr>
        <p:spPr>
          <a:xfrm>
            <a:off x="1665723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4DDC6-9BDD-6986-7DB7-8080AB8B6454}"/>
              </a:ext>
            </a:extLst>
          </p:cNvPr>
          <p:cNvSpPr txBox="1"/>
          <p:nvPr/>
        </p:nvSpPr>
        <p:spPr>
          <a:xfrm>
            <a:off x="2779201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6D571-E626-3337-4DA9-4430BB53D114}"/>
              </a:ext>
            </a:extLst>
          </p:cNvPr>
          <p:cNvSpPr txBox="1"/>
          <p:nvPr/>
        </p:nvSpPr>
        <p:spPr>
          <a:xfrm>
            <a:off x="3892679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91891-3D6B-A5F7-55C9-9D568B50A8E7}"/>
              </a:ext>
            </a:extLst>
          </p:cNvPr>
          <p:cNvSpPr txBox="1"/>
          <p:nvPr/>
        </p:nvSpPr>
        <p:spPr>
          <a:xfrm>
            <a:off x="3335940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4394F8-185B-EC6F-48AA-9DB2B41CB053}"/>
              </a:ext>
            </a:extLst>
          </p:cNvPr>
          <p:cNvSpPr txBox="1"/>
          <p:nvPr/>
        </p:nvSpPr>
        <p:spPr>
          <a:xfrm>
            <a:off x="4449416" y="29187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842B9-9AA6-2F8D-4909-0E73DA33AF98}"/>
              </a:ext>
            </a:extLst>
          </p:cNvPr>
          <p:cNvSpPr txBox="1"/>
          <p:nvPr/>
        </p:nvSpPr>
        <p:spPr>
          <a:xfrm>
            <a:off x="1417179" y="2504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77FCE-0B5A-836E-A6F7-6CC0408629FC}"/>
              </a:ext>
            </a:extLst>
          </p:cNvPr>
          <p:cNvSpPr txBox="1"/>
          <p:nvPr/>
        </p:nvSpPr>
        <p:spPr>
          <a:xfrm>
            <a:off x="1288939" y="20526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28F1A-A2D0-B119-0300-17B7DA2321EC}"/>
              </a:ext>
            </a:extLst>
          </p:cNvPr>
          <p:cNvSpPr txBox="1"/>
          <p:nvPr/>
        </p:nvSpPr>
        <p:spPr>
          <a:xfrm>
            <a:off x="1288939" y="16007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C1930-1BB0-452F-CB8C-B7956847E524}"/>
              </a:ext>
            </a:extLst>
          </p:cNvPr>
          <p:cNvSpPr txBox="1"/>
          <p:nvPr/>
        </p:nvSpPr>
        <p:spPr>
          <a:xfrm>
            <a:off x="1288939" y="11487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E9236F-14EF-88C0-B932-A79B4126396D}"/>
              </a:ext>
            </a:extLst>
          </p:cNvPr>
          <p:cNvCxnSpPr/>
          <p:nvPr/>
        </p:nvCxnSpPr>
        <p:spPr>
          <a:xfrm>
            <a:off x="1832115" y="2229678"/>
            <a:ext cx="5039139" cy="0"/>
          </a:xfrm>
          <a:prstGeom prst="line">
            <a:avLst/>
          </a:prstGeom>
          <a:ln w="12700">
            <a:prstDash val="sysDot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BFFDCC-7F11-4B32-C957-AB6A17949437}"/>
              </a:ext>
            </a:extLst>
          </p:cNvPr>
          <p:cNvCxnSpPr/>
          <p:nvPr/>
        </p:nvCxnSpPr>
        <p:spPr>
          <a:xfrm>
            <a:off x="1815552" y="1805608"/>
            <a:ext cx="5039139" cy="0"/>
          </a:xfrm>
          <a:prstGeom prst="line">
            <a:avLst/>
          </a:prstGeom>
          <a:ln w="12700">
            <a:prstDash val="sysDot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4E7063-0769-FC6B-8307-475086CA9677}"/>
              </a:ext>
            </a:extLst>
          </p:cNvPr>
          <p:cNvCxnSpPr/>
          <p:nvPr/>
        </p:nvCxnSpPr>
        <p:spPr>
          <a:xfrm>
            <a:off x="1828806" y="1321903"/>
            <a:ext cx="5039139" cy="0"/>
          </a:xfrm>
          <a:prstGeom prst="line">
            <a:avLst/>
          </a:prstGeom>
          <a:ln w="12700">
            <a:prstDash val="sysDot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DD1274-6FA6-71C1-15AB-9D108F6AC61C}"/>
              </a:ext>
            </a:extLst>
          </p:cNvPr>
          <p:cNvSpPr txBox="1"/>
          <p:nvPr/>
        </p:nvSpPr>
        <p:spPr>
          <a:xfrm>
            <a:off x="2242891" y="23072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32275-BE18-FD28-3D6E-C05E380CB893}"/>
              </a:ext>
            </a:extLst>
          </p:cNvPr>
          <p:cNvSpPr txBox="1"/>
          <p:nvPr/>
        </p:nvSpPr>
        <p:spPr>
          <a:xfrm>
            <a:off x="2852491" y="20123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54DD5-383E-8A3D-58F5-3C6813078E5C}"/>
              </a:ext>
            </a:extLst>
          </p:cNvPr>
          <p:cNvSpPr txBox="1"/>
          <p:nvPr/>
        </p:nvSpPr>
        <p:spPr>
          <a:xfrm>
            <a:off x="3372637" y="16082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5B86C-0458-BA29-4C76-73EB805D3BF2}"/>
              </a:ext>
            </a:extLst>
          </p:cNvPr>
          <p:cNvSpPr txBox="1"/>
          <p:nvPr/>
        </p:nvSpPr>
        <p:spPr>
          <a:xfrm>
            <a:off x="3932541" y="184011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40C05-58AF-D30A-0303-4714613A7DFF}"/>
              </a:ext>
            </a:extLst>
          </p:cNvPr>
          <p:cNvSpPr txBox="1"/>
          <p:nvPr/>
        </p:nvSpPr>
        <p:spPr>
          <a:xfrm>
            <a:off x="4502386" y="114768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2F31E2-F462-A2B6-C81F-E438EA1AF278}"/>
              </a:ext>
            </a:extLst>
          </p:cNvPr>
          <p:cNvSpPr txBox="1"/>
          <p:nvPr/>
        </p:nvSpPr>
        <p:spPr>
          <a:xfrm>
            <a:off x="5062290" y="201570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/>
              <p:nvPr/>
            </p:nvSpPr>
            <p:spPr>
              <a:xfrm>
                <a:off x="1509512" y="3514451"/>
                <a:ext cx="3667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5, 10.1, 20.03, 15, 30, 11.11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512" y="3514451"/>
                <a:ext cx="3667992" cy="276999"/>
              </a:xfrm>
              <a:prstGeom prst="rect">
                <a:avLst/>
              </a:prstGeom>
              <a:blipFill>
                <a:blip r:embed="rId4"/>
                <a:stretch>
                  <a:fillRect l="-1038" r="-69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457200" y="4368095"/>
                <a:ext cx="8090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be a complex number. We can encode discrete times as a polynomial, where the exponent indicates the time index. This is called a </a:t>
                </a:r>
                <a:r>
                  <a:rPr lang="en-US" b="1" dirty="0"/>
                  <a:t>z-transform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68095"/>
                <a:ext cx="8090452" cy="646331"/>
              </a:xfrm>
              <a:prstGeom prst="rect">
                <a:avLst/>
              </a:prstGeom>
              <a:blipFill>
                <a:blip r:embed="rId5"/>
                <a:stretch>
                  <a:fillRect l="-62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457200" y="5360710"/>
                <a:ext cx="6996402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60710"/>
                <a:ext cx="6996402" cy="280077"/>
              </a:xfrm>
              <a:prstGeom prst="rect">
                <a:avLst/>
              </a:prstGeom>
              <a:blipFill>
                <a:blip r:embed="rId6"/>
                <a:stretch>
                  <a:fillRect l="-181" r="-54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71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693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199717</TotalTime>
  <Words>1707</Words>
  <Application>Microsoft Macintosh PowerPoint</Application>
  <PresentationFormat>On-screen Show (4:3)</PresentationFormat>
  <Paragraphs>311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Calibri</vt:lpstr>
      <vt:lpstr>Cambria Math</vt:lpstr>
      <vt:lpstr>Office Theme</vt:lpstr>
      <vt:lpstr>BIOE 498 / BIOE 599  Advanced Biological Control Systems   Linear Time Invariant Systems  </vt:lpstr>
      <vt:lpstr>Agenda</vt:lpstr>
      <vt:lpstr>G.P.E. Box (Famous Statistician)</vt:lpstr>
      <vt:lpstr>Modeling Signals &amp; Systems</vt:lpstr>
      <vt:lpstr>Discrete vs. Continuous Time</vt:lpstr>
      <vt:lpstr>Motivation</vt:lpstr>
      <vt:lpstr>Encoding Signals in Discrete Time</vt:lpstr>
      <vt:lpstr>Shifting in time</vt:lpstr>
      <vt:lpstr>Adding Signals</vt:lpstr>
      <vt:lpstr>Exercise: Find the z-Transform</vt:lpstr>
      <vt:lpstr>From Discrete to Continuous Time</vt:lpstr>
      <vt:lpstr>First Order Linear Time Invariant (LTI) System</vt:lpstr>
      <vt:lpstr>Computational Solutions to Differential Equations</vt:lpstr>
      <vt:lpstr>Poles</vt:lpstr>
      <vt:lpstr>High Order Differential Equations</vt:lpstr>
      <vt:lpstr>Poles Tell Us About Stability and Oscillations</vt:lpstr>
      <vt:lpstr>High Order Systems With Inputs</vt:lpstr>
      <vt:lpstr>Laplace Transform</vt:lpstr>
      <vt:lpstr>Basic Signals</vt:lpstr>
      <vt:lpstr>Laplace Transforms of Basic Signals</vt:lpstr>
      <vt:lpstr>Laplace Transforms Properties</vt:lpstr>
      <vt:lpstr>Find These Laplace Transforms</vt:lpstr>
      <vt:lpstr>Poles &amp; Laplace Transforms</vt:lpstr>
      <vt:lpstr>What are the poles? Are the systems stable?</vt:lpstr>
      <vt:lpstr>Transfer Function</vt:lpstr>
      <vt:lpstr>Final Value Theorem (for Signals)</vt:lpstr>
      <vt:lpstr>DC Gain For Transfer Functions</vt:lpstr>
      <vt:lpstr>Examples of Calculating DC Gain</vt:lpstr>
      <vt:lpstr>What You Need to Know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2981</cp:revision>
  <dcterms:created xsi:type="dcterms:W3CDTF">2008-11-04T22:35:39Z</dcterms:created>
  <dcterms:modified xsi:type="dcterms:W3CDTF">2024-01-19T22:01:05Z</dcterms:modified>
</cp:coreProperties>
</file>