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4" r:id="rId3"/>
    <p:sldId id="485" r:id="rId4"/>
    <p:sldId id="487" r:id="rId5"/>
    <p:sldId id="511" r:id="rId6"/>
    <p:sldId id="508" r:id="rId7"/>
    <p:sldId id="494" r:id="rId8"/>
    <p:sldId id="517" r:id="rId9"/>
    <p:sldId id="507" r:id="rId10"/>
    <p:sldId id="498" r:id="rId11"/>
    <p:sldId id="515" r:id="rId12"/>
    <p:sldId id="509" r:id="rId13"/>
    <p:sldId id="518" r:id="rId14"/>
    <p:sldId id="516" r:id="rId15"/>
    <p:sldId id="519" r:id="rId16"/>
    <p:sldId id="520" r:id="rId17"/>
    <p:sldId id="506" r:id="rId18"/>
    <p:sldId id="497" r:id="rId19"/>
    <p:sldId id="500" r:id="rId20"/>
    <p:sldId id="489" r:id="rId21"/>
    <p:sldId id="501" r:id="rId22"/>
    <p:sldId id="502" r:id="rId23"/>
    <p:sldId id="523" r:id="rId24"/>
    <p:sldId id="524" r:id="rId2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2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can encode a discrete signal with a sum of e^-</a:t>
            </a:r>
            <a:r>
              <a:rPr lang="en-US" dirty="0" err="1"/>
              <a:t>st</a:t>
            </a:r>
            <a:r>
              <a:rPr lang="en-US" dirty="0"/>
              <a:t> terms. Show time shifts and scale by 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82327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3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0.png"/><Relationship Id="rId5" Type="http://schemas.openxmlformats.org/officeDocument/2006/relationships/image" Target="../media/image48.png"/><Relationship Id="rId10" Type="http://schemas.openxmlformats.org/officeDocument/2006/relationships/image" Target="../media/image300.png"/><Relationship Id="rId4" Type="http://schemas.openxmlformats.org/officeDocument/2006/relationships/image" Target="../media/image240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69.png"/><Relationship Id="rId9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440.png"/><Relationship Id="rId5" Type="http://schemas.openxmlformats.org/officeDocument/2006/relationships/image" Target="../media/image81.png"/><Relationship Id="rId10" Type="http://schemas.openxmlformats.org/officeDocument/2006/relationships/image" Target="../media/image430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3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2.png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580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10.png"/><Relationship Id="rId5" Type="http://schemas.openxmlformats.org/officeDocument/2006/relationships/image" Target="../media/image96.png"/><Relationship Id="rId10" Type="http://schemas.openxmlformats.org/officeDocument/2006/relationships/image" Target="../media/image600.png"/><Relationship Id="rId4" Type="http://schemas.openxmlformats.org/officeDocument/2006/relationships/image" Target="../media/image95.pn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6.png"/><Relationship Id="rId7" Type="http://schemas.openxmlformats.org/officeDocument/2006/relationships/image" Target="../media/image113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46.png"/><Relationship Id="rId3" Type="http://schemas.openxmlformats.org/officeDocument/2006/relationships/image" Target="../media/image115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9" Type="http://schemas.openxmlformats.org/officeDocument/2006/relationships/image" Target="../media/image170.png"/><Relationship Id="rId1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10: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5D53B20-BEB5-5E47-A4A5-B6E68BA49826}"/>
              </a:ext>
            </a:extLst>
          </p:cNvPr>
          <p:cNvGrpSpPr/>
          <p:nvPr/>
        </p:nvGrpSpPr>
        <p:grpSpPr>
          <a:xfrm>
            <a:off x="5179092" y="1917194"/>
            <a:ext cx="3392582" cy="1922463"/>
            <a:chOff x="5179092" y="1917194"/>
            <a:chExt cx="3392582" cy="1922463"/>
          </a:xfrm>
        </p:grpSpPr>
        <p:pic>
          <p:nvPicPr>
            <p:cNvPr id="5124" name="Picture 4" descr="Ramp function - Wikipedia">
              <a:extLst>
                <a:ext uri="{FF2B5EF4-FFF2-40B4-BE49-F238E27FC236}">
                  <a16:creationId xmlns:a16="http://schemas.microsoft.com/office/drawing/2014/main" id="{6AB2FC71-2548-A349-8560-95BD229FE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9092" y="1917194"/>
              <a:ext cx="3392582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/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A67125-55FE-134E-AE5A-B9C56DB8E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6648" y="2181049"/>
                  <a:ext cx="682431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228" y="5588205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3390" t="-7317" r="-847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460143" y="5140658"/>
            <a:ext cx="4506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transcendentals: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/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BB457-A9A5-C641-9C65-94E32F817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731" y="5613639"/>
                <a:ext cx="2218556" cy="478914"/>
              </a:xfrm>
              <a:prstGeom prst="rect">
                <a:avLst/>
              </a:prstGeom>
              <a:blipFill>
                <a:blip r:embed="rId12"/>
                <a:stretch>
                  <a:fillRect l="-170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/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9F16391-73E9-F046-AD0F-7C9C9CD00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9" y="5586521"/>
                <a:ext cx="2159245" cy="478977"/>
              </a:xfrm>
              <a:prstGeom prst="rect">
                <a:avLst/>
              </a:prstGeom>
              <a:blipFill>
                <a:blip r:embed="rId13"/>
                <a:stretch>
                  <a:fillRect l="-1170" r="-58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0" grpId="0"/>
      <p:bldP spid="24" grpId="0"/>
      <p:bldP spid="27" grpId="0"/>
      <p:bldP spid="28" grpId="0"/>
      <p:bldP spid="16" grpId="0"/>
      <p:bldP spid="17" grpId="0"/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D5D0-0E73-B14F-9B9C-E2B70CD7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01717-C215-1E49-A056-33CB9DACCA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/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58BA28-E7C2-D94E-9C22-3A93766AC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43" y="4606951"/>
                <a:ext cx="1433919" cy="572914"/>
              </a:xfrm>
              <a:prstGeom prst="rect">
                <a:avLst/>
              </a:prstGeom>
              <a:blipFill>
                <a:blip r:embed="rId2"/>
                <a:stretch>
                  <a:fillRect l="-2632" t="-4255" r="-5263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6BDC927-D38F-F844-9ACD-2E84211BC8E5}"/>
              </a:ext>
            </a:extLst>
          </p:cNvPr>
          <p:cNvSpPr txBox="1"/>
          <p:nvPr/>
        </p:nvSpPr>
        <p:spPr>
          <a:xfrm>
            <a:off x="527750" y="3069221"/>
            <a:ext cx="7400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transfer function is the ratio of the Laplace transform of the output to the Laplace transform of the input.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/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63A176-AEBA-134A-A5B7-1BBA08D02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943" y="4825366"/>
                <a:ext cx="851580" cy="276999"/>
              </a:xfrm>
              <a:prstGeom prst="rect">
                <a:avLst/>
              </a:prstGeom>
              <a:blipFill>
                <a:blip r:embed="rId3"/>
                <a:stretch>
                  <a:fillRect l="-4412" r="-2941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/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1DEC7DA-1836-CF46-BF01-C9B1332A2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523" y="4629318"/>
                <a:ext cx="772327" cy="669094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4A12E1C-2FF5-3A40-BCB0-A7AA639025BC}"/>
              </a:ext>
            </a:extLst>
          </p:cNvPr>
          <p:cNvGrpSpPr/>
          <p:nvPr/>
        </p:nvGrpSpPr>
        <p:grpSpPr>
          <a:xfrm>
            <a:off x="2689934" y="958182"/>
            <a:ext cx="3189664" cy="1349640"/>
            <a:chOff x="85441" y="1873625"/>
            <a:chExt cx="5385913" cy="15864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B8BBE0-69CD-FE46-9F0D-E8AFBC33B252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D3846DF-7C86-8B4F-9187-A14C8BEF2CB8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65D3B-7898-B740-A1DC-70EF83C9F341}"/>
                </a:ext>
              </a:extLst>
            </p:cNvPr>
            <p:cNvSpPr txBox="1"/>
            <p:nvPr/>
          </p:nvSpPr>
          <p:spPr>
            <a:xfrm>
              <a:off x="85441" y="2164403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/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CFF490A-495F-374A-AECE-62058900D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4" y="2414791"/>
                  <a:ext cx="1107712" cy="361779"/>
                </a:xfrm>
                <a:prstGeom prst="rect">
                  <a:avLst/>
                </a:prstGeom>
                <a:blipFill>
                  <a:blip r:embed="rId5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FBF901-68E1-6B49-9709-B31ECC1C89CD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473F245-2623-A646-855A-930F0EB573B4}"/>
                </a:ext>
              </a:extLst>
            </p:cNvPr>
            <p:cNvCxnSpPr>
              <a:cxnSpLocks/>
              <a:stCxn id="21" idx="3"/>
              <a:endCxn id="2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BB4660-E75C-C240-869D-7D4015AA381F}"/>
                </a:ext>
              </a:extLst>
            </p:cNvPr>
            <p:cNvSpPr txBox="1"/>
            <p:nvPr/>
          </p:nvSpPr>
          <p:spPr>
            <a:xfrm>
              <a:off x="2279301" y="2140811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69DB4B6-24C2-7648-93C7-C45A2F5B4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1114750" cy="361779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E31022-1E57-A344-AAC7-224E6DCA5F4B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220563" y="2541894"/>
              <a:ext cx="911209" cy="37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0901B5-AE52-ED4F-AF68-35C915C16985}"/>
                </a:ext>
              </a:extLst>
            </p:cNvPr>
            <p:cNvSpPr txBox="1"/>
            <p:nvPr/>
          </p:nvSpPr>
          <p:spPr>
            <a:xfrm>
              <a:off x="4788710" y="2121659"/>
              <a:ext cx="682644" cy="36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B6B88E-6C39-0440-A8B2-E6C8F5037B79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/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DFFF1D-95F8-FE44-8B3A-DD25A6D67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28" y="1946990"/>
                <a:ext cx="7085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/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02BC02-45E8-524B-9DBC-48BDF654C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598" y="4802999"/>
                <a:ext cx="761106" cy="276999"/>
              </a:xfrm>
              <a:prstGeom prst="rect">
                <a:avLst/>
              </a:prstGeom>
              <a:blipFill>
                <a:blip r:embed="rId8"/>
                <a:stretch>
                  <a:fillRect l="-6667" r="-3333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/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6D187501-145E-A141-AE15-2961FBCB5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520" y="4606951"/>
                <a:ext cx="772327" cy="669094"/>
              </a:xfrm>
              <a:prstGeom prst="rect">
                <a:avLst/>
              </a:prstGeom>
              <a:blipFill>
                <a:blip r:embed="rId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36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Poles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are the poles of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+6 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54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15EC-3A37-D74B-AC9A-C064E469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Poles?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Poles are the roots of the denominator of the transfer function.</a:t>
                </a:r>
              </a:p>
              <a:p>
                <a:r>
                  <a:rPr lang="en-US" sz="2400" dirty="0"/>
                  <a:t>What happens if there is a positive pole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)?</a:t>
                </a:r>
              </a:p>
              <a:p>
                <a:pPr lvl="1"/>
                <a:r>
                  <a:rPr lang="en-US" sz="2000" dirty="0"/>
                  <a:t>Unstable since the time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400" dirty="0"/>
                  <a:t>A pole that is complex?</a:t>
                </a:r>
              </a:p>
              <a:p>
                <a:pPr lvl="1"/>
                <a:r>
                  <a:rPr lang="en-US" sz="2000" dirty="0"/>
                  <a:t>Oscillates since the time domain is a sinusoid</a:t>
                </a:r>
              </a:p>
              <a:p>
                <a:r>
                  <a:rPr lang="en-US" sz="2400" dirty="0"/>
                  <a:t>All poles are less than 0?</a:t>
                </a:r>
              </a:p>
              <a:p>
                <a:pPr lvl="1"/>
                <a:r>
                  <a:rPr lang="en-US" sz="2000" dirty="0"/>
                  <a:t>Stable system</a:t>
                </a:r>
              </a:p>
              <a:p>
                <a:r>
                  <a:rPr lang="en-US" sz="2400" dirty="0"/>
                  <a:t>A small value for the largest pole?</a:t>
                </a:r>
              </a:p>
              <a:p>
                <a:pPr lvl="1"/>
                <a:r>
                  <a:rPr lang="en-US" sz="2000" dirty="0"/>
                  <a:t>Converges quickly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9283443-88F8-3445-BED2-8B0C37176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488" y="1731146"/>
                <a:ext cx="8229600" cy="4444014"/>
              </a:xfrm>
              <a:blipFill>
                <a:blip r:embed="rId2"/>
                <a:stretch>
                  <a:fillRect l="-1079" t="-1140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50FDE-4282-A442-BC1B-DF7879F4DD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/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81EAA7-D28D-CA40-8E54-C3824C22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509" y="990563"/>
                <a:ext cx="1496756" cy="520463"/>
              </a:xfrm>
              <a:prstGeom prst="rect">
                <a:avLst/>
              </a:prstGeom>
              <a:blipFill>
                <a:blip r:embed="rId3"/>
                <a:stretch>
                  <a:fillRect l="-2521" t="-4651" r="-840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/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25A36-A762-9D4F-A0F0-F50F8407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012" y="1015997"/>
                <a:ext cx="2218556" cy="478914"/>
              </a:xfrm>
              <a:prstGeom prst="rect">
                <a:avLst/>
              </a:prstGeom>
              <a:blipFill>
                <a:blip r:embed="rId4"/>
                <a:stretch>
                  <a:fillRect l="-1705" t="-2632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/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C7EF97-073A-F248-ACFE-23393C7D2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10" y="988879"/>
                <a:ext cx="2159245" cy="478977"/>
              </a:xfrm>
              <a:prstGeom prst="rect">
                <a:avLst/>
              </a:prstGeom>
              <a:blipFill>
                <a:blip r:embed="rId5"/>
                <a:stretch>
                  <a:fillRect l="-1754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7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" y="298049"/>
            <a:ext cx="6817489" cy="838200"/>
          </a:xfrm>
        </p:spPr>
        <p:txBody>
          <a:bodyPr/>
          <a:lstStyle/>
          <a:p>
            <a:r>
              <a:rPr lang="en-US" sz="3200" dirty="0"/>
              <a:t>Impulse Response (IR)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52ABD7-1804-2B4B-A877-28B961A50E3A}"/>
              </a:ext>
            </a:extLst>
          </p:cNvPr>
          <p:cNvSpPr txBox="1"/>
          <p:nvPr/>
        </p:nvSpPr>
        <p:spPr>
          <a:xfrm>
            <a:off x="1146278" y="5890229"/>
            <a:ext cx="799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IR Indicates how the system responds to an initial condition.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B445E4-A60C-1D4F-A5A7-26DB18CE1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pulse Response - LabVIEW 2018 Help - National Instruments">
            <a:extLst>
              <a:ext uri="{FF2B5EF4-FFF2-40B4-BE49-F238E27FC236}">
                <a16:creationId xmlns:a16="http://schemas.microsoft.com/office/drawing/2014/main" id="{AAD51BA3-541C-484F-8382-8DAD9645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25" y="2028299"/>
            <a:ext cx="2232716" cy="95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078EC6-8C5F-E943-92BE-F6C9DB84188F}"/>
              </a:ext>
            </a:extLst>
          </p:cNvPr>
          <p:cNvSpPr txBox="1"/>
          <p:nvPr/>
        </p:nvSpPr>
        <p:spPr>
          <a:xfrm>
            <a:off x="5676212" y="1480925"/>
            <a:ext cx="1590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/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3E434A8-E6D9-9F48-8195-9AB46F016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3511" y="2340399"/>
                <a:ext cx="769762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9C23E8-696E-DF4B-BBCE-E229E52805D9}"/>
              </a:ext>
            </a:extLst>
          </p:cNvPr>
          <p:cNvGrpSpPr/>
          <p:nvPr/>
        </p:nvGrpSpPr>
        <p:grpSpPr>
          <a:xfrm>
            <a:off x="397987" y="3549644"/>
            <a:ext cx="3877769" cy="708245"/>
            <a:chOff x="516859" y="3284468"/>
            <a:chExt cx="3877769" cy="7082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5"/>
                  <a:stretch>
                    <a:fillRect l="-277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28244CD-4039-154B-8C94-B673D0CBECC4}"/>
                </a:ext>
              </a:extLst>
            </p:cNvPr>
            <p:cNvSpPr txBox="1"/>
            <p:nvPr/>
          </p:nvSpPr>
          <p:spPr>
            <a:xfrm>
              <a:off x="516859" y="3284468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CE3CF5-517E-EC44-94D3-E84591965884}"/>
              </a:ext>
            </a:extLst>
          </p:cNvPr>
          <p:cNvGrpSpPr/>
          <p:nvPr/>
        </p:nvGrpSpPr>
        <p:grpSpPr>
          <a:xfrm>
            <a:off x="1432653" y="1758118"/>
            <a:ext cx="3583978" cy="1513749"/>
            <a:chOff x="2812084" y="1147283"/>
            <a:chExt cx="3583978" cy="1513749"/>
          </a:xfrm>
        </p:grpSpPr>
        <p:pic>
          <p:nvPicPr>
            <p:cNvPr id="22" name="Picture 4" descr="The Unit Impulse Function - Signals, Systems, and Society - OpenStax CNX">
              <a:extLst>
                <a:ext uri="{FF2B5EF4-FFF2-40B4-BE49-F238E27FC236}">
                  <a16:creationId xmlns:a16="http://schemas.microsoft.com/office/drawing/2014/main" id="{B4685DE1-D5D7-AC46-8CB4-C9EF298A11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7803" y="1147283"/>
              <a:ext cx="3478259" cy="1513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1691CD5-3C80-E64A-8D35-208A2A84974B}"/>
                </a:ext>
              </a:extLst>
            </p:cNvPr>
            <p:cNvSpPr/>
            <p:nvPr/>
          </p:nvSpPr>
          <p:spPr>
            <a:xfrm>
              <a:off x="2812084" y="1231555"/>
              <a:ext cx="2326844" cy="1402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488527" y="1680210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808516-80D6-AD45-9106-ADCB94DB434B}"/>
              </a:ext>
            </a:extLst>
          </p:cNvPr>
          <p:cNvSpPr txBox="1"/>
          <p:nvPr/>
        </p:nvSpPr>
        <p:spPr>
          <a:xfrm>
            <a:off x="3891076" y="1460667"/>
            <a:ext cx="2144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Impulse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5" y="2601585"/>
                <a:ext cx="1293687" cy="576761"/>
              </a:xfrm>
              <a:prstGeom prst="rect">
                <a:avLst/>
              </a:prstGeom>
              <a:blipFill>
                <a:blip r:embed="rId10"/>
                <a:stretch>
                  <a:fillRect l="-3922" t="-4255" r="-5882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/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Impulse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4F7BA08-D0EC-7D4B-94E6-2C78B0188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50" y="4404749"/>
                <a:ext cx="8436300" cy="1313886"/>
              </a:xfrm>
              <a:prstGeom prst="rect">
                <a:avLst/>
              </a:prstGeom>
              <a:blipFill>
                <a:blip r:embed="rId11"/>
                <a:stretch>
                  <a:fillRect l="-601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637ACED-AF8A-0546-8082-412E23B78131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impulse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978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 (DC Gain)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/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E142D8-021E-B549-BE95-10246046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692" y="2612193"/>
                <a:ext cx="1293687" cy="576761"/>
              </a:xfrm>
              <a:prstGeom prst="rect">
                <a:avLst/>
              </a:prstGeom>
              <a:blipFill>
                <a:blip r:embed="rId2"/>
                <a:stretch>
                  <a:fillRect l="-2885" t="-4255" r="-480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725E5-B253-4244-A89F-66443D356357}"/>
              </a:ext>
            </a:extLst>
          </p:cNvPr>
          <p:cNvGrpSpPr/>
          <p:nvPr/>
        </p:nvGrpSpPr>
        <p:grpSpPr>
          <a:xfrm>
            <a:off x="564928" y="1579496"/>
            <a:ext cx="2591087" cy="850233"/>
            <a:chOff x="564928" y="1908680"/>
            <a:chExt cx="2591087" cy="85023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5A5AF-33C8-9F40-A3BB-990C7245A77F}"/>
                </a:ext>
              </a:extLst>
            </p:cNvPr>
            <p:cNvSpPr/>
            <p:nvPr/>
          </p:nvSpPr>
          <p:spPr>
            <a:xfrm>
              <a:off x="1358654" y="1908680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E819740-2C43-CD47-8C47-63F9311AE67F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83581" y="2333796"/>
              <a:ext cx="675073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/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8C11EFA-DC55-3B45-BCFA-802A59C9E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249" y="2168036"/>
                  <a:ext cx="70929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DFAB12D-C277-1943-9E84-7BECF5D5DAC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2320789" y="2321836"/>
              <a:ext cx="835226" cy="1196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/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C311503-AEBD-234A-96ED-17B42B8B56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2107" y="2378631"/>
                  <a:ext cx="69839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/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92B6A00-0C06-C34C-9A59-A3D1C2F1BD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928" y="2367707"/>
                  <a:ext cx="7164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A4F12-A821-314A-B038-11C642B68CE0}"/>
              </a:ext>
            </a:extLst>
          </p:cNvPr>
          <p:cNvGrpSpPr/>
          <p:nvPr/>
        </p:nvGrpSpPr>
        <p:grpSpPr>
          <a:xfrm>
            <a:off x="3995130" y="1560020"/>
            <a:ext cx="3441051" cy="1791255"/>
            <a:chOff x="3995130" y="1733756"/>
            <a:chExt cx="3441051" cy="179125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13FDEE0-CA20-0F4E-AA04-27C3A37E1DD0}"/>
                </a:ext>
              </a:extLst>
            </p:cNvPr>
            <p:cNvGrpSpPr/>
            <p:nvPr/>
          </p:nvGrpSpPr>
          <p:grpSpPr>
            <a:xfrm>
              <a:off x="4279035" y="1733756"/>
              <a:ext cx="3157146" cy="1791255"/>
              <a:chOff x="5690585" y="1745690"/>
              <a:chExt cx="3157146" cy="1791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/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(∞)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7DB54C27-E1C0-6148-ABB8-CBE694BCFC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7200" y="2069421"/>
                    <a:ext cx="7705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6" name="Picture 2" descr="Step response - Wikipedia">
                <a:extLst>
                  <a:ext uri="{FF2B5EF4-FFF2-40B4-BE49-F238E27FC236}">
                    <a16:creationId xmlns:a16="http://schemas.microsoft.com/office/drawing/2014/main" id="{E4BA4239-45C9-DC41-9F11-CAADC04B1E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9224" y="1745690"/>
                <a:ext cx="2456578" cy="17912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30E2060-AE5B-CC46-8B4D-B289C8F13BAC}"/>
                  </a:ext>
                </a:extLst>
              </p:cNvPr>
              <p:cNvSpPr/>
              <p:nvPr/>
            </p:nvSpPr>
            <p:spPr>
              <a:xfrm>
                <a:off x="5690585" y="1745690"/>
                <a:ext cx="770531" cy="4365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Step Input</a:t>
                </a: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DC832D-A5F0-8447-AF0C-CB588F2605EB}"/>
                </a:ext>
              </a:extLst>
            </p:cNvPr>
            <p:cNvSpPr/>
            <p:nvPr/>
          </p:nvSpPr>
          <p:spPr>
            <a:xfrm>
              <a:off x="3995130" y="2316266"/>
              <a:ext cx="962135" cy="436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Output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/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C71013-30D3-0C4D-A24B-5A12272A87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251" y="1155309"/>
                <a:ext cx="1145314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9E381D9-18B0-AC48-B085-13E8E7523400}"/>
              </a:ext>
            </a:extLst>
          </p:cNvPr>
          <p:cNvGrpSpPr/>
          <p:nvPr/>
        </p:nvGrpSpPr>
        <p:grpSpPr>
          <a:xfrm>
            <a:off x="589205" y="3412507"/>
            <a:ext cx="3877769" cy="743278"/>
            <a:chOff x="589205" y="3412507"/>
            <a:chExt cx="3877769" cy="7432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/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67F94F6-EB5F-364A-A8F0-F4475FA80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55" y="3794917"/>
                  <a:ext cx="1708738" cy="360868"/>
                </a:xfrm>
                <a:prstGeom prst="rect">
                  <a:avLst/>
                </a:prstGeom>
                <a:blipFill>
                  <a:blip r:embed="rId9"/>
                  <a:stretch>
                    <a:fillRect l="-2963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03B0C5-D96E-2B42-A0DD-87B4EAE19B33}"/>
                </a:ext>
              </a:extLst>
            </p:cNvPr>
            <p:cNvSpPr txBox="1"/>
            <p:nvPr/>
          </p:nvSpPr>
          <p:spPr>
            <a:xfrm>
              <a:off x="589205" y="3412507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D1D9604-6B46-8248-83B6-E59E15141130}"/>
              </a:ext>
            </a:extLst>
          </p:cNvPr>
          <p:cNvSpPr txBox="1"/>
          <p:nvPr/>
        </p:nvSpPr>
        <p:spPr>
          <a:xfrm>
            <a:off x="402094" y="904553"/>
            <a:ext cx="7781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Defn</a:t>
            </a:r>
            <a:r>
              <a:rPr lang="en-US" sz="2000" b="1" dirty="0"/>
              <a:t>: Final value of output after a unit step at </a:t>
            </a:r>
            <a:r>
              <a:rPr lang="en-US" sz="2000" b="1" i="1" dirty="0"/>
              <a:t>t=0.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/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Q: Step response for the following transfer functions?</a:t>
                </a: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−3)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+16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0BBC449-371D-2345-A95F-0C76D8026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8" y="4489764"/>
                <a:ext cx="6319324" cy="1313886"/>
              </a:xfrm>
              <a:prstGeom prst="rect">
                <a:avLst/>
              </a:prstGeom>
              <a:blipFill>
                <a:blip r:embed="rId10"/>
                <a:stretch>
                  <a:fillRect l="-1004" t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190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BBA-9DEE-9147-A5DA-836EC4329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System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18C16D-41C7-C146-8D21-E3231739B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the transfer function.</a:t>
            </a:r>
          </a:p>
          <a:p>
            <a:r>
              <a:rPr lang="en-US" dirty="0"/>
              <a:t>Calculate poles and determine whether the system is stable/unstable, oscillatory.</a:t>
            </a:r>
          </a:p>
          <a:p>
            <a:r>
              <a:rPr lang="en-US" dirty="0"/>
              <a:t>Calculate impulse response.</a:t>
            </a:r>
          </a:p>
          <a:p>
            <a:r>
              <a:rPr lang="en-US" dirty="0"/>
              <a:t>Calculate DC gain.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74869E-800A-7141-A2AA-7B1B14F2AC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096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Inverse of a Laplace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/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General form for a T.F.: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⋯(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7F6F25-E5FE-6343-A86A-CEDC8E601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2" y="1506070"/>
                <a:ext cx="7265130" cy="568489"/>
              </a:xfrm>
              <a:prstGeom prst="rect">
                <a:avLst/>
              </a:prstGeom>
              <a:blipFill>
                <a:blip r:embed="rId3"/>
                <a:stretch>
                  <a:fillRect l="-69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/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the zeroes,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the poles.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4C58E8-03B0-C747-A5F2-95844EB5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18" y="2278934"/>
                <a:ext cx="3830472" cy="369332"/>
              </a:xfrm>
              <a:prstGeom prst="rect">
                <a:avLst/>
              </a:prstGeom>
              <a:blipFill>
                <a:blip r:embed="rId4"/>
                <a:stretch>
                  <a:fillRect t="-6667" r="-3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/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can be expressed as the sum of terms of that are constant multiples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the time domain, these are constants, exponentials, sinusoids.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7C8DB69-9C3D-C849-B269-41D78E247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90872"/>
                <a:ext cx="8122024" cy="1678601"/>
              </a:xfrm>
              <a:prstGeom prst="rect">
                <a:avLst/>
              </a:prstGeom>
              <a:blipFill>
                <a:blip r:embed="rId5"/>
                <a:stretch>
                  <a:fillRect l="-781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14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1867187" y="5431226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D3225F9-7838-5245-ABD7-859F8628B3EA}"/>
              </a:ext>
            </a:extLst>
          </p:cNvPr>
          <p:cNvSpPr/>
          <p:nvPr/>
        </p:nvSpPr>
        <p:spPr>
          <a:xfrm>
            <a:off x="1780242" y="5061894"/>
            <a:ext cx="560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Explain the relationship between these functions.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Laplace Transforms</a:t>
            </a:r>
            <a:br>
              <a:rPr lang="en-US" sz="3200" dirty="0"/>
            </a:br>
            <a:r>
              <a:rPr lang="en-US" sz="2800" i="1" dirty="0"/>
              <a:t>(Systems in Series)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1496185" y="4145950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689" y="5687343"/>
                <a:ext cx="1951368" cy="276999"/>
              </a:xfrm>
              <a:prstGeom prst="rect">
                <a:avLst/>
              </a:prstGeom>
              <a:blipFill>
                <a:blip r:embed="rId10"/>
                <a:stretch>
                  <a:fillRect l="-1935" r="-387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072" y="6042588"/>
                <a:ext cx="1921103" cy="276999"/>
              </a:xfrm>
              <a:prstGeom prst="rect">
                <a:avLst/>
              </a:prstGeom>
              <a:blipFill>
                <a:blip r:embed="rId11"/>
                <a:stretch>
                  <a:fillRect l="-1974" r="-394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915649" y="3640045"/>
            <a:ext cx="6205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result in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449" y="5034348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Laplace Transforms?</a:t>
            </a:r>
          </a:p>
          <a:p>
            <a:r>
              <a:rPr lang="en-US" dirty="0"/>
              <a:t>Basic Laplace Transforms</a:t>
            </a:r>
          </a:p>
          <a:p>
            <a:r>
              <a:rPr lang="en-US" dirty="0"/>
              <a:t>Properties</a:t>
            </a:r>
          </a:p>
          <a:p>
            <a:r>
              <a:rPr lang="en-US" dirty="0"/>
              <a:t>Applying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Functions for Reaction Networks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679802" y="884555"/>
            <a:ext cx="5006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Write state equations in terms of the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Convert to Laplace Transforms.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Define systems.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Calculate ratios for transfer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283282" y="3360688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3360688"/>
                <a:ext cx="3605231" cy="732636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283282" y="4669712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4669712"/>
                <a:ext cx="3605231" cy="671915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607450" y="4336982"/>
                <a:ext cx="3605231" cy="57676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450" y="4336982"/>
                <a:ext cx="3605231" cy="576761"/>
              </a:xfrm>
              <a:prstGeom prst="rect">
                <a:avLst/>
              </a:prstGeom>
              <a:blipFill>
                <a:blip r:embed="rId5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348233" y="1965316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BD91AC3-C8F6-0C47-93F3-A634E83A5610}"/>
              </a:ext>
            </a:extLst>
          </p:cNvPr>
          <p:cNvSpPr txBox="1"/>
          <p:nvPr/>
        </p:nvSpPr>
        <p:spPr>
          <a:xfrm>
            <a:off x="425492" y="83281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62CB8C-AF2D-8F49-B695-14EF56C8FC27}"/>
              </a:ext>
            </a:extLst>
          </p:cNvPr>
          <p:cNvSpPr txBox="1"/>
          <p:nvPr/>
        </p:nvSpPr>
        <p:spPr>
          <a:xfrm>
            <a:off x="298667" y="120167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95A33D-DD0B-7F49-9EC2-CB064381A9CF}"/>
              </a:ext>
            </a:extLst>
          </p:cNvPr>
          <p:cNvSpPr txBox="1"/>
          <p:nvPr/>
        </p:nvSpPr>
        <p:spPr>
          <a:xfrm>
            <a:off x="249608" y="4279411"/>
            <a:ext cx="21714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Convert to LTs.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9D3DA3-62CB-7E43-80B7-ED27546CAFC1}"/>
              </a:ext>
            </a:extLst>
          </p:cNvPr>
          <p:cNvSpPr txBox="1"/>
          <p:nvPr/>
        </p:nvSpPr>
        <p:spPr>
          <a:xfrm>
            <a:off x="4551243" y="3972690"/>
            <a:ext cx="3584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4. Solve for transfer functions.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27ACEC-A7ED-7241-8593-585069D6C7FF}"/>
              </a:ext>
            </a:extLst>
          </p:cNvPr>
          <p:cNvSpPr txBox="1"/>
          <p:nvPr/>
        </p:nvSpPr>
        <p:spPr>
          <a:xfrm>
            <a:off x="224095" y="2999232"/>
            <a:ext cx="2940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Write state equations.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A5BD74-3CBC-F14B-9AD7-A6770742DEA8}"/>
              </a:ext>
            </a:extLst>
          </p:cNvPr>
          <p:cNvSpPr txBox="1"/>
          <p:nvPr/>
        </p:nvSpPr>
        <p:spPr>
          <a:xfrm>
            <a:off x="4492564" y="2612632"/>
            <a:ext cx="2220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Define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/>
              <p:nvPr/>
            </p:nvSpPr>
            <p:spPr>
              <a:xfrm>
                <a:off x="4642654" y="2953645"/>
                <a:ext cx="3605231" cy="7151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9DEEF21-1F59-CB45-8DB2-7D057B0B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54" y="2953645"/>
                <a:ext cx="3605231" cy="71513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7E03A1-C6BD-B44A-A525-0B47657E0CED}"/>
              </a:ext>
            </a:extLst>
          </p:cNvPr>
          <p:cNvGrpSpPr/>
          <p:nvPr/>
        </p:nvGrpSpPr>
        <p:grpSpPr>
          <a:xfrm>
            <a:off x="1763089" y="5393671"/>
            <a:ext cx="3157637" cy="1296054"/>
            <a:chOff x="3287632" y="5332748"/>
            <a:chExt cx="3157637" cy="129605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7FC6FA3-FE81-2B40-B6FA-BAAD5DF4A351}"/>
                </a:ext>
              </a:extLst>
            </p:cNvPr>
            <p:cNvGrpSpPr/>
            <p:nvPr/>
          </p:nvGrpSpPr>
          <p:grpSpPr>
            <a:xfrm>
              <a:off x="3287632" y="5332748"/>
              <a:ext cx="3157637" cy="1296054"/>
              <a:chOff x="85441" y="1873625"/>
              <a:chExt cx="5271101" cy="158644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8E1B1B0-FE0B-1F49-ACD8-3FB990FB73BA}"/>
                  </a:ext>
                </a:extLst>
              </p:cNvPr>
              <p:cNvSpPr/>
              <p:nvPr/>
            </p:nvSpPr>
            <p:spPr>
              <a:xfrm>
                <a:off x="1348043" y="2155435"/>
                <a:ext cx="962135" cy="85023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879BD7-9D4D-6C43-B4CD-EEE0C8318DD1}"/>
                  </a:ext>
                </a:extLst>
              </p:cNvPr>
              <p:cNvCxnSpPr>
                <a:cxnSpLocks/>
                <a:endCxn id="81" idx="1"/>
              </p:cNvCxnSpPr>
              <p:nvPr/>
            </p:nvCxnSpPr>
            <p:spPr>
              <a:xfrm flipV="1">
                <a:off x="215653" y="2580551"/>
                <a:ext cx="1132390" cy="19063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BCB820D-192A-9445-814C-E2FF83E06105}"/>
                  </a:ext>
                </a:extLst>
              </p:cNvPr>
              <p:cNvSpPr txBox="1"/>
              <p:nvPr/>
            </p:nvSpPr>
            <p:spPr>
              <a:xfrm>
                <a:off x="85441" y="2164402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2B05556-9AB7-EC42-8292-938A6A5EF6A5}"/>
                      </a:ext>
                    </a:extLst>
                  </p:cNvPr>
                  <p:cNvSpPr/>
                  <p:nvPr/>
                </p:nvSpPr>
                <p:spPr>
                  <a:xfrm>
                    <a:off x="1327093" y="2317553"/>
                    <a:ext cx="1008181" cy="54030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1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lang="en-US" sz="105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B2B05556-9AB7-EC42-8292-938A6A5EF6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7093" y="2317553"/>
                    <a:ext cx="1008181" cy="5403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BC8A6AF-B842-B04C-AC18-58C3B73BF010}"/>
                      </a:ext>
                    </a:extLst>
                  </p:cNvPr>
                  <p:cNvSpPr/>
                  <p:nvPr/>
                </p:nvSpPr>
                <p:spPr>
                  <a:xfrm>
                    <a:off x="3087195" y="2164402"/>
                    <a:ext cx="962135" cy="850233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1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0BC8A6AF-B842-B04C-AC18-58C3B73BF0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195" y="2164402"/>
                    <a:ext cx="962135" cy="85023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7FBFA1A2-54A7-3844-9D71-B6C62852410E}"/>
                  </a:ext>
                </a:extLst>
              </p:cNvPr>
              <p:cNvCxnSpPr>
                <a:cxnSpLocks/>
                <a:stCxn id="81" idx="3"/>
                <a:endCxn id="85" idx="1"/>
              </p:cNvCxnSpPr>
              <p:nvPr/>
            </p:nvCxnSpPr>
            <p:spPr>
              <a:xfrm>
                <a:off x="2310178" y="2580552"/>
                <a:ext cx="777017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F118B1E-0A2B-C24A-BA15-372088AD8954}"/>
                  </a:ext>
                </a:extLst>
              </p:cNvPr>
              <p:cNvSpPr txBox="1"/>
              <p:nvPr/>
            </p:nvSpPr>
            <p:spPr>
              <a:xfrm>
                <a:off x="2279301" y="2140811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S2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3CED8DF-D6E4-1D4A-8086-A779CF31BD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35004" y="2580463"/>
                <a:ext cx="952783" cy="9943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0B313E9-B4FA-FF48-9617-E23AFF7E6835}"/>
                  </a:ext>
                </a:extLst>
              </p:cNvPr>
              <p:cNvSpPr txBox="1"/>
              <p:nvPr/>
            </p:nvSpPr>
            <p:spPr>
              <a:xfrm>
                <a:off x="4788710" y="2121659"/>
                <a:ext cx="567832" cy="30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S3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0F4C71A-815B-5743-89DE-37169B19B33B}"/>
                  </a:ext>
                </a:extLst>
              </p:cNvPr>
              <p:cNvSpPr/>
              <p:nvPr/>
            </p:nvSpPr>
            <p:spPr>
              <a:xfrm>
                <a:off x="830437" y="1873625"/>
                <a:ext cx="3877587" cy="158644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FE597B-F75A-3540-9E1A-93E6A306559A}"/>
                    </a:ext>
                  </a:extLst>
                </p:cNvPr>
                <p:cNvSpPr/>
                <p:nvPr/>
              </p:nvSpPr>
              <p:spPr>
                <a:xfrm>
                  <a:off x="4476925" y="6216253"/>
                  <a:ext cx="70852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0FE597B-F75A-3540-9E1A-93E6A30655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6925" y="6216253"/>
                  <a:ext cx="70852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/>
              <p:nvPr/>
            </p:nvSpPr>
            <p:spPr>
              <a:xfrm>
                <a:off x="5424701" y="5902390"/>
                <a:ext cx="215770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What is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  <a:p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6C0D0A1-7986-BC47-9A81-D53695400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701" y="5902390"/>
                <a:ext cx="2157702" cy="707886"/>
              </a:xfrm>
              <a:prstGeom prst="rect">
                <a:avLst/>
              </a:prstGeom>
              <a:blipFill>
                <a:blip r:embed="rId13"/>
                <a:stretch>
                  <a:fillRect l="-3509" t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9" grpId="0" animBg="1"/>
      <p:bldP spid="49" grpId="0" animBg="1"/>
      <p:bldP spid="50" grpId="0" animBg="1"/>
      <p:bldP spid="34" grpId="0"/>
      <p:bldP spid="35" grpId="0"/>
      <p:bldP spid="36" grpId="0"/>
      <p:bldP spid="37" grpId="0"/>
      <p:bldP spid="38" grpId="0" animBg="1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86"/>
            <a:ext cx="8229600" cy="838200"/>
          </a:xfrm>
        </p:spPr>
        <p:txBody>
          <a:bodyPr/>
          <a:lstStyle/>
          <a:p>
            <a:r>
              <a:rPr lang="en-US" dirty="0"/>
              <a:t>Poles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2329956" y="1163711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/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0E56C8-7AF0-4C42-86E2-05252CB0F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998" y="3842285"/>
                <a:ext cx="2441694" cy="1754326"/>
              </a:xfrm>
              <a:prstGeom prst="rect">
                <a:avLst/>
              </a:prstGeom>
              <a:blipFill>
                <a:blip r:embed="rId5"/>
                <a:stretch>
                  <a:fillRect l="-2073" t="-1439" r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/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6B37905-B8CC-8C48-8A97-33861E8D3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14" y="2615075"/>
                <a:ext cx="7085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133" y="1097508"/>
            <a:ext cx="2653178" cy="17753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5136727" cy="2111091"/>
              </a:xfrm>
              <a:prstGeom prst="rect">
                <a:avLst/>
              </a:prstGeom>
              <a:blipFill>
                <a:blip r:embed="rId6"/>
                <a:stretch>
                  <a:fillRect l="-985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816138" cy="360868"/>
                </a:xfrm>
                <a:prstGeom prst="rect">
                  <a:avLst/>
                </a:prstGeom>
                <a:blipFill>
                  <a:blip r:embed="rId7"/>
                  <a:stretch>
                    <a:fillRect l="-2778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impulse response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/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B69E6EC-3243-3E48-9F77-9708A40B4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57" y="782500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8426" y="4799347"/>
            <a:ext cx="770531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8425" y="5145923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57045" y="543030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75EE2E-D02A-594D-9B9B-64CCD6E442F1}"/>
              </a:ext>
            </a:extLst>
          </p:cNvPr>
          <p:cNvGrpSpPr/>
          <p:nvPr/>
        </p:nvGrpSpPr>
        <p:grpSpPr>
          <a:xfrm>
            <a:off x="812052" y="1236863"/>
            <a:ext cx="3167255" cy="1296054"/>
            <a:chOff x="85441" y="1873625"/>
            <a:chExt cx="5287156" cy="158644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48BD10-BECD-E64A-BB9A-53517B4609A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97651A-57F9-FF43-BA81-C0185133FA71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5195CC5-70D2-EF46-BAAA-9B455FDE189F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/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2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350DDFE-0029-8C40-A01D-9AAF0FD9EF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534" y="2303049"/>
                  <a:ext cx="1072510" cy="5791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200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200" b="1" i="1" dirty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E2B07F8-9D1D-714C-AA94-4BD606906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284EBBF-C483-4047-A8B0-20486AB5223C}"/>
                </a:ext>
              </a:extLst>
            </p:cNvPr>
            <p:cNvCxnSpPr>
              <a:cxnSpLocks/>
              <a:stCxn id="20" idx="3"/>
              <a:endCxn id="3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B1C9D2C-EB85-1849-BBD5-9BADFE4171A0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E4AE0B-F8B9-1644-865D-5CE7DC42A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4457238-1397-9746-A375-FE520C08FF7F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BFA853-4FF5-C544-B6F0-003A8A6C252A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/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EB74D3E-94A9-8247-BA7E-14D272CD1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510" y="2688227"/>
                <a:ext cx="7085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/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Response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d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(10)</m:t>
                        </m:r>
                        <m:f>
                          <m:f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func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E1CEF7-5054-3C4B-9871-E0540F9D7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03" y="4480280"/>
                <a:ext cx="3857723" cy="2434384"/>
              </a:xfrm>
              <a:prstGeom prst="rect">
                <a:avLst/>
              </a:prstGeom>
              <a:blipFill>
                <a:blip r:embed="rId5"/>
                <a:stretch>
                  <a:fillRect l="-1311" t="-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089FAE5-73D7-A64C-8B45-DCCCDD04D96B}"/>
              </a:ext>
            </a:extLst>
          </p:cNvPr>
          <p:cNvGrpSpPr/>
          <p:nvPr/>
        </p:nvGrpSpPr>
        <p:grpSpPr>
          <a:xfrm>
            <a:off x="1092931" y="3422811"/>
            <a:ext cx="3877769" cy="726533"/>
            <a:chOff x="516859" y="3266180"/>
            <a:chExt cx="3877769" cy="72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/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83FCAFF-1E7F-1842-B587-373C2A166F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03" y="3631845"/>
                  <a:ext cx="1708736" cy="360868"/>
                </a:xfrm>
                <a:prstGeom prst="rect">
                  <a:avLst/>
                </a:prstGeom>
                <a:blipFill>
                  <a:blip r:embed="rId6"/>
                  <a:stretch>
                    <a:fillRect l="-296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66F297-56E5-6B4E-8B4C-E18F4085DFBD}"/>
                </a:ext>
              </a:extLst>
            </p:cNvPr>
            <p:cNvSpPr txBox="1"/>
            <p:nvPr/>
          </p:nvSpPr>
          <p:spPr>
            <a:xfrm>
              <a:off x="516859" y="3266180"/>
              <a:ext cx="3877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Calculating step response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B161CDA-DC90-B049-8433-8D130598B421}"/>
              </a:ext>
            </a:extLst>
          </p:cNvPr>
          <p:cNvSpPr/>
          <p:nvPr/>
        </p:nvSpPr>
        <p:spPr>
          <a:xfrm>
            <a:off x="2896941" y="4877841"/>
            <a:ext cx="1814955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6F975E-F7F5-D848-B52B-5E35EAC22946}"/>
              </a:ext>
            </a:extLst>
          </p:cNvPr>
          <p:cNvSpPr/>
          <p:nvPr/>
        </p:nvSpPr>
        <p:spPr>
          <a:xfrm>
            <a:off x="2896941" y="5338131"/>
            <a:ext cx="1814955" cy="4365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4FC9E2-7055-BD49-ABB0-C79263F1738A}"/>
              </a:ext>
            </a:extLst>
          </p:cNvPr>
          <p:cNvSpPr/>
          <p:nvPr/>
        </p:nvSpPr>
        <p:spPr>
          <a:xfrm>
            <a:off x="2738255" y="5778668"/>
            <a:ext cx="4320411" cy="5283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Answer</a:t>
            </a:r>
          </a:p>
        </p:txBody>
      </p:sp>
      <p:pic>
        <p:nvPicPr>
          <p:cNvPr id="25" name="Picture 24" descr="Chart, line chart&#10;&#10;Description automatically generated">
            <a:extLst>
              <a:ext uri="{FF2B5EF4-FFF2-40B4-BE49-F238E27FC236}">
                <a16:creationId xmlns:a16="http://schemas.microsoft.com/office/drawing/2014/main" id="{B4AEDBAF-3EDD-8245-A326-398AEC83E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2662" y="997957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/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9AE36BF-5F5B-3D46-8F43-1DF047DBD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584" y="1174425"/>
                <a:ext cx="14423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30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0E77-5F2B-8041-AE94-A5F30573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6190F-2794-C540-B35B-02009BE4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the state equations for a chemical network.</a:t>
            </a:r>
          </a:p>
          <a:p>
            <a:r>
              <a:rPr lang="en-US" dirty="0"/>
              <a:t>Solve for the Laplace transforms of the states.</a:t>
            </a:r>
          </a:p>
          <a:p>
            <a:r>
              <a:rPr lang="en-US" dirty="0"/>
              <a:t>Construct transfer functions for systems defined by ratios of state.</a:t>
            </a:r>
          </a:p>
          <a:p>
            <a:r>
              <a:rPr lang="en-US" dirty="0"/>
              <a:t>Find the poles of a system.</a:t>
            </a:r>
          </a:p>
          <a:p>
            <a:r>
              <a:rPr lang="en-US" dirty="0"/>
              <a:t>Find the impulse response of a system.</a:t>
            </a:r>
          </a:p>
          <a:p>
            <a:r>
              <a:rPr lang="en-US" dirty="0"/>
              <a:t>Find the step response of a system.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4DBB5-80C2-0849-A9B6-64DBF18AB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59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Operation of Linear Time Invariant (LTI)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=1.0∗6+0.8∗10=14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2777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831657" cy="838200"/>
          </a:xfrm>
        </p:spPr>
        <p:txBody>
          <a:bodyPr/>
          <a:lstStyle/>
          <a:p>
            <a:r>
              <a:rPr lang="en-US" dirty="0"/>
              <a:t>We Describe Signals and Systems Using Laplace Transforms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0E941D-67A4-1F46-AC0C-BF49AE5CE810}"/>
              </a:ext>
            </a:extLst>
          </p:cNvPr>
          <p:cNvGrpSpPr/>
          <p:nvPr/>
        </p:nvGrpSpPr>
        <p:grpSpPr>
          <a:xfrm>
            <a:off x="6414158" y="421044"/>
            <a:ext cx="2259285" cy="554099"/>
            <a:chOff x="338982" y="3684024"/>
            <a:chExt cx="3556668" cy="73079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A1B4B0-1BDA-0C44-A195-CE61E197B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2725" y="3765776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6B9AD1-29B5-A341-95EB-4DDB9463F98F}"/>
                </a:ext>
              </a:extLst>
            </p:cNvPr>
            <p:cNvCxnSpPr>
              <a:cxnSpLocks/>
            </p:cNvCxnSpPr>
            <p:nvPr/>
          </p:nvCxnSpPr>
          <p:spPr>
            <a:xfrm>
              <a:off x="463973" y="4085006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272228-F486-2E48-AFCE-112F93BE9E2E}"/>
                </a:ext>
              </a:extLst>
            </p:cNvPr>
            <p:cNvSpPr txBox="1"/>
            <p:nvPr/>
          </p:nvSpPr>
          <p:spPr>
            <a:xfrm>
              <a:off x="338982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9629CE1-DE21-CC4D-8703-317F9E25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8110" y="3774743"/>
              <a:ext cx="724323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21D984-88B1-854E-AAF7-8CEABA050951}"/>
                </a:ext>
              </a:extLst>
            </p:cNvPr>
            <p:cNvCxnSpPr>
              <a:cxnSpLocks/>
              <a:stCxn id="28" idx="3"/>
              <a:endCxn id="41" idx="1"/>
            </p:cNvCxnSpPr>
            <p:nvPr/>
          </p:nvCxnSpPr>
          <p:spPr>
            <a:xfrm>
              <a:off x="1687048" y="4085816"/>
              <a:ext cx="701062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0D4324-AA4D-E944-BE86-008B1D6A8AC5}"/>
                </a:ext>
              </a:extLst>
            </p:cNvPr>
            <p:cNvSpPr txBox="1"/>
            <p:nvPr/>
          </p:nvSpPr>
          <p:spPr>
            <a:xfrm>
              <a:off x="1821047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09F1B23-E71C-7C40-9C3F-65A74263B5F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3112433" y="4094783"/>
              <a:ext cx="70106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826C80A-0C20-6444-8CE5-A1CE4BC61A2B}"/>
                </a:ext>
              </a:extLst>
            </p:cNvPr>
            <p:cNvSpPr txBox="1"/>
            <p:nvPr/>
          </p:nvSpPr>
          <p:spPr>
            <a:xfrm>
              <a:off x="3309688" y="3684024"/>
              <a:ext cx="585962" cy="365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/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14E4D2-B5CF-7449-85E0-078A5116D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49" y="1505207"/>
                <a:ext cx="82259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/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07BDD39-2260-B54B-AB24-AD3DB56F1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432" y="1505207"/>
                <a:ext cx="8225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2B2D11C-F6EA-174A-9017-34B78134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0748"/>
            <a:ext cx="8229600" cy="4315486"/>
          </a:xfrm>
        </p:spPr>
        <p:txBody>
          <a:bodyPr/>
          <a:lstStyle/>
          <a:p>
            <a:r>
              <a:rPr lang="en-US" dirty="0"/>
              <a:t>The LT for a system is called a </a:t>
            </a:r>
            <a:r>
              <a:rPr lang="en-US" b="1" dirty="0"/>
              <a:t>Transfer Function</a:t>
            </a:r>
            <a:r>
              <a:rPr lang="en-US" dirty="0"/>
              <a:t>.</a:t>
            </a:r>
          </a:p>
          <a:p>
            <a:r>
              <a:rPr lang="en-US" dirty="0"/>
              <a:t>Appeal</a:t>
            </a:r>
          </a:p>
          <a:p>
            <a:pPr lvl="1"/>
            <a:r>
              <a:rPr lang="en-US" dirty="0"/>
              <a:t>Describe the dynamics of a system by identifying its poles</a:t>
            </a:r>
          </a:p>
          <a:p>
            <a:pPr lvl="1"/>
            <a:r>
              <a:rPr lang="en-US" dirty="0"/>
              <a:t>Calculate the step response of a system (if it converges)</a:t>
            </a:r>
          </a:p>
          <a:p>
            <a:pPr lvl="1"/>
            <a:r>
              <a:rPr lang="en-US" dirty="0"/>
              <a:t>Can combine LTs of systems to infer the dynamics of the combined systems</a:t>
            </a:r>
          </a:p>
          <a:p>
            <a:pPr lvl="1"/>
            <a:r>
              <a:rPr lang="en-US" dirty="0"/>
              <a:t>Important tool for control design (e.g., choosing the poles of the controlled system)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3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complex number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continuous function of time</a:t>
                </a:r>
              </a:p>
              <a:p>
                <a:r>
                  <a:rPr lang="en-US" dirty="0"/>
                  <a:t>Provides a way to encode all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polynomial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This is crucial for analyzing systems and control design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FBDE8-423A-2643-9731-42BA3B74DA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45489"/>
                <a:ext cx="8229600" cy="3698111"/>
              </a:xfrm>
              <a:blipFill>
                <a:blip r:embed="rId2"/>
                <a:stretch>
                  <a:fillRect l="-1389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64" y="1216971"/>
                <a:ext cx="2689134" cy="799130"/>
              </a:xfrm>
              <a:prstGeom prst="rect">
                <a:avLst/>
              </a:prstGeom>
              <a:blipFill>
                <a:blip r:embed="rId3"/>
                <a:stretch>
                  <a:fillRect l="-9859" t="-198413" b="-2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1028" name="Picture 4" descr="The Unit Impulse Function - Signals, Systems, and Society - OpenStax CNX">
            <a:extLst>
              <a:ext uri="{FF2B5EF4-FFF2-40B4-BE49-F238E27FC236}">
                <a16:creationId xmlns:a16="http://schemas.microsoft.com/office/drawing/2014/main" id="{9DF4CCF8-F4A2-C942-A1C3-5741B6E8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640" y="1772653"/>
            <a:ext cx="3478259" cy="151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099433B-0B32-EC4E-B334-A80D1C2E13D2}"/>
              </a:ext>
            </a:extLst>
          </p:cNvPr>
          <p:cNvSpPr txBox="1"/>
          <p:nvPr/>
        </p:nvSpPr>
        <p:spPr>
          <a:xfrm>
            <a:off x="2502138" y="138475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</a:t>
            </a:r>
            <a:r>
              <a:rPr lang="en-US" dirty="0"/>
              <a:t>: Instantaneous value.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/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Impulse signal at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9EECE2-50C8-D54C-B1AB-4EC62E22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7" y="3943976"/>
                <a:ext cx="5571269" cy="400110"/>
              </a:xfrm>
              <a:prstGeom prst="rect">
                <a:avLst/>
              </a:prstGeom>
              <a:blipFill>
                <a:blip r:embed="rId3"/>
                <a:stretch>
                  <a:fillRect l="-909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/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C8DDC-2E76-034C-8B05-21107EE0B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49" y="1713538"/>
                <a:ext cx="7614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64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211483" cy="838200"/>
          </a:xfrm>
        </p:spPr>
        <p:txBody>
          <a:bodyPr/>
          <a:lstStyle/>
          <a:p>
            <a:r>
              <a:rPr lang="en-US" dirty="0"/>
              <a:t>LT of an Impulse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47436" y="6252881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123" y="1435661"/>
                <a:ext cx="1685094" cy="307777"/>
              </a:xfrm>
              <a:prstGeom prst="rect">
                <a:avLst/>
              </a:prstGeom>
              <a:blipFill>
                <a:blip r:embed="rId3"/>
                <a:stretch>
                  <a:fillRect l="-5263" r="-225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573741" y="1389494"/>
            <a:ext cx="2464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683" y="348034"/>
                <a:ext cx="2018117" cy="599331"/>
              </a:xfrm>
              <a:prstGeom prst="rect">
                <a:avLst/>
              </a:prstGeom>
              <a:blipFill>
                <a:blip r:embed="rId5"/>
                <a:stretch>
                  <a:fillRect l="-10063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1878481"/>
            <a:ext cx="2407665" cy="1803241"/>
            <a:chOff x="811480" y="3590748"/>
            <a:chExt cx="2407665" cy="1803241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17" y="3751888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E7F5C77-B843-6344-826F-FE012765F075}"/>
              </a:ext>
            </a:extLst>
          </p:cNvPr>
          <p:cNvGrpSpPr/>
          <p:nvPr/>
        </p:nvGrpSpPr>
        <p:grpSpPr>
          <a:xfrm>
            <a:off x="811480" y="3812831"/>
            <a:ext cx="2407665" cy="1803241"/>
            <a:chOff x="811480" y="3812831"/>
            <a:chExt cx="2407665" cy="1803241"/>
          </a:xfrm>
        </p:grpSpPr>
        <p:pic>
          <p:nvPicPr>
            <p:cNvPr id="18" name="Picture 6" descr="The impulse response of an example simple delay">
              <a:extLst>
                <a:ext uri="{FF2B5EF4-FFF2-40B4-BE49-F238E27FC236}">
                  <a16:creationId xmlns:a16="http://schemas.microsoft.com/office/drawing/2014/main" id="{3D5E2603-937A-D94D-8ECD-7071EEFE6F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812831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/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(0.8)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9A97081-AA85-254D-8467-DD9D620C4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78" y="4107974"/>
                  <a:ext cx="96975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3F739A-4037-8D46-B50F-6BFAA3A1199D}"/>
                </a:ext>
              </a:extLst>
            </p:cNvPr>
            <p:cNvSpPr/>
            <p:nvPr/>
          </p:nvSpPr>
          <p:spPr>
            <a:xfrm>
              <a:off x="2341148" y="4947769"/>
              <a:ext cx="877997" cy="468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BDA622-1345-DD44-ACFE-E2FEC710D0F1}"/>
                </a:ext>
              </a:extLst>
            </p:cNvPr>
            <p:cNvSpPr/>
            <p:nvPr/>
          </p:nvSpPr>
          <p:spPr>
            <a:xfrm>
              <a:off x="1027157" y="4134869"/>
              <a:ext cx="393121" cy="13097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/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6867C-A969-4446-A618-9F29AD069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34" y="2562837"/>
                <a:ext cx="1265560" cy="276999"/>
              </a:xfrm>
              <a:prstGeom prst="rect">
                <a:avLst/>
              </a:prstGeom>
              <a:blipFill>
                <a:blip r:embed="rId9"/>
                <a:stretch>
                  <a:fillRect l="-1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/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E6A7CE-B845-C64C-AE41-73491EC3E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53" y="4551423"/>
                <a:ext cx="1895881" cy="276999"/>
              </a:xfrm>
              <a:prstGeom prst="rect">
                <a:avLst/>
              </a:prstGeom>
              <a:blipFill>
                <a:blip r:embed="rId10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/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F8D36D-2BEC-6747-8464-427E8D59C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589" y="1435661"/>
                <a:ext cx="1685094" cy="307777"/>
              </a:xfrm>
              <a:prstGeom prst="rect">
                <a:avLst/>
              </a:prstGeom>
              <a:blipFill>
                <a:blip r:embed="rId11"/>
                <a:stretch>
                  <a:fillRect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/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67D469B-4940-C94E-AAB2-E4E4DBE0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486" y="1435661"/>
                <a:ext cx="453414" cy="307777"/>
              </a:xfrm>
              <a:prstGeom prst="rect">
                <a:avLst/>
              </a:prstGeom>
              <a:blipFill>
                <a:blip r:embed="rId1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6" descr="The impulse response of an example simple delay">
            <a:extLst>
              <a:ext uri="{FF2B5EF4-FFF2-40B4-BE49-F238E27FC236}">
                <a16:creationId xmlns:a16="http://schemas.microsoft.com/office/drawing/2014/main" id="{684314CE-92D2-6246-98C2-FFF76CB82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66" y="3818247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/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57EC3C-F22E-B348-A32E-86B5D549C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086" y="3937682"/>
                <a:ext cx="2902433" cy="276999"/>
              </a:xfrm>
              <a:prstGeom prst="rect">
                <a:avLst/>
              </a:prstGeom>
              <a:blipFill>
                <a:blip r:embed="rId13"/>
                <a:stretch>
                  <a:fillRect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A63D0B01-9B56-BE40-96BC-5F71941C22BC}"/>
              </a:ext>
            </a:extLst>
          </p:cNvPr>
          <p:cNvSpPr/>
          <p:nvPr/>
        </p:nvSpPr>
        <p:spPr>
          <a:xfrm>
            <a:off x="6347814" y="4947768"/>
            <a:ext cx="877997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124516-F7F0-624F-880B-7609D9B1EB26}"/>
              </a:ext>
            </a:extLst>
          </p:cNvPr>
          <p:cNvSpPr/>
          <p:nvPr/>
        </p:nvSpPr>
        <p:spPr>
          <a:xfrm>
            <a:off x="4910936" y="3606557"/>
            <a:ext cx="519151" cy="4681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BA7CA-6800-F142-81C1-2C4AA3FA9BEE}"/>
              </a:ext>
            </a:extLst>
          </p:cNvPr>
          <p:cNvSpPr txBox="1"/>
          <p:nvPr/>
        </p:nvSpPr>
        <p:spPr>
          <a:xfrm>
            <a:off x="1594872" y="5882894"/>
            <a:ext cx="5952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Signals and systems can be described using combinations of more Laplace Transforms.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/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4BEF4D-6BF7-D346-98D2-CCDF5C149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578" y="4329587"/>
                <a:ext cx="683200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43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23" grpId="0"/>
      <p:bldP spid="25" grpId="0"/>
      <p:bldP spid="36" grpId="0"/>
      <p:bldP spid="38" grpId="0"/>
      <p:bldP spid="6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192153</TotalTime>
  <Words>1669</Words>
  <Application>Microsoft Macintosh PowerPoint</Application>
  <PresentationFormat>On-screen Show (4:3)</PresentationFormat>
  <Paragraphs>422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10: Building Systems from Other Systems  </vt:lpstr>
      <vt:lpstr>Agenda</vt:lpstr>
      <vt:lpstr>The ”System” Abstraction</vt:lpstr>
      <vt:lpstr>System Abstraction for Reaction Networks</vt:lpstr>
      <vt:lpstr>Operation of Linear Time Invariant (LTI) System</vt:lpstr>
      <vt:lpstr>We Describe Signals and Systems Using Laplace Transforms</vt:lpstr>
      <vt:lpstr>LT Definition</vt:lpstr>
      <vt:lpstr>Impulse Signal</vt:lpstr>
      <vt:lpstr>LT of an Impulse</vt:lpstr>
      <vt:lpstr>More Laplace Transforms</vt:lpstr>
      <vt:lpstr>Transfer Function</vt:lpstr>
      <vt:lpstr>The Poles of a System</vt:lpstr>
      <vt:lpstr>Why Poles?</vt:lpstr>
      <vt:lpstr>Impulse Response (IR) of a System</vt:lpstr>
      <vt:lpstr>Step Response of a System (DC Gain)</vt:lpstr>
      <vt:lpstr>Workflow for System Analysis</vt:lpstr>
      <vt:lpstr>Inverse of a Laplace Function</vt:lpstr>
      <vt:lpstr>Properties of Laplace Transforms</vt:lpstr>
      <vt:lpstr>Convolution of Laplace Transforms (Systems in Series)</vt:lpstr>
      <vt:lpstr>Transfer Functions for Reaction Networks</vt:lpstr>
      <vt:lpstr>Poles of the System</vt:lpstr>
      <vt:lpstr>Impulse Response</vt:lpstr>
      <vt:lpstr>Step Response</vt:lpstr>
      <vt:lpstr>What You Need to Know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2978</cp:revision>
  <dcterms:created xsi:type="dcterms:W3CDTF">2008-11-04T22:35:39Z</dcterms:created>
  <dcterms:modified xsi:type="dcterms:W3CDTF">2022-04-10T15:37:28Z</dcterms:modified>
</cp:coreProperties>
</file>